
<file path=[Content_Types].xml><?xml version="1.0" encoding="utf-8"?>
<Types xmlns="http://schemas.openxmlformats.org/package/2006/content-types">
  <Default Extension="png" ContentType="image/png"/>
  <Default Extension="jpeg" ContentType="image/jpeg"/>
  <Default Extension="wmf" ContentType="image/x-wmf"/>
  <Default Extension="m4a" ContentType="audio/unknown"/>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5.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6.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9" r:id="rId2"/>
    <p:sldId id="838" r:id="rId3"/>
    <p:sldId id="843" r:id="rId4"/>
    <p:sldId id="846" r:id="rId5"/>
    <p:sldId id="847" r:id="rId6"/>
    <p:sldId id="848" r:id="rId7"/>
    <p:sldId id="849" r:id="rId8"/>
    <p:sldId id="850" r:id="rId9"/>
    <p:sldId id="851" r:id="rId10"/>
    <p:sldId id="852" r:id="rId11"/>
    <p:sldId id="853" r:id="rId12"/>
    <p:sldId id="854" r:id="rId13"/>
    <p:sldId id="942" r:id="rId14"/>
    <p:sldId id="943" r:id="rId15"/>
    <p:sldId id="944" r:id="rId16"/>
    <p:sldId id="945" r:id="rId17"/>
    <p:sldId id="946" r:id="rId18"/>
    <p:sldId id="947" r:id="rId19"/>
    <p:sldId id="948" r:id="rId20"/>
    <p:sldId id="949" r:id="rId21"/>
    <p:sldId id="950" r:id="rId22"/>
    <p:sldId id="951" r:id="rId23"/>
    <p:sldId id="855" r:id="rId24"/>
    <p:sldId id="856" r:id="rId25"/>
    <p:sldId id="857" r:id="rId26"/>
    <p:sldId id="858" r:id="rId27"/>
    <p:sldId id="859" r:id="rId28"/>
    <p:sldId id="860" r:id="rId29"/>
    <p:sldId id="861" r:id="rId30"/>
    <p:sldId id="862" r:id="rId31"/>
    <p:sldId id="863" r:id="rId32"/>
    <p:sldId id="864" r:id="rId33"/>
    <p:sldId id="865" r:id="rId34"/>
    <p:sldId id="866" r:id="rId35"/>
    <p:sldId id="867" r:id="rId36"/>
    <p:sldId id="868" r:id="rId37"/>
    <p:sldId id="869" r:id="rId38"/>
    <p:sldId id="870" r:id="rId39"/>
    <p:sldId id="871" r:id="rId40"/>
    <p:sldId id="872" r:id="rId41"/>
    <p:sldId id="873" r:id="rId42"/>
    <p:sldId id="874" r:id="rId43"/>
    <p:sldId id="875" r:id="rId44"/>
    <p:sldId id="936" r:id="rId45"/>
    <p:sldId id="937" r:id="rId46"/>
    <p:sldId id="928" r:id="rId47"/>
    <p:sldId id="929" r:id="rId48"/>
    <p:sldId id="879" r:id="rId49"/>
    <p:sldId id="880" r:id="rId50"/>
    <p:sldId id="881" r:id="rId51"/>
    <p:sldId id="882" r:id="rId52"/>
    <p:sldId id="883" r:id="rId53"/>
    <p:sldId id="884" r:id="rId54"/>
    <p:sldId id="885" r:id="rId55"/>
    <p:sldId id="886" r:id="rId56"/>
    <p:sldId id="887" r:id="rId57"/>
    <p:sldId id="888" r:id="rId58"/>
    <p:sldId id="930" r:id="rId59"/>
    <p:sldId id="889" r:id="rId60"/>
    <p:sldId id="932" r:id="rId61"/>
    <p:sldId id="938" r:id="rId62"/>
    <p:sldId id="939" r:id="rId63"/>
    <p:sldId id="891" r:id="rId64"/>
    <p:sldId id="892" r:id="rId65"/>
    <p:sldId id="893" r:id="rId66"/>
    <p:sldId id="894" r:id="rId67"/>
    <p:sldId id="895" r:id="rId68"/>
    <p:sldId id="896" r:id="rId69"/>
    <p:sldId id="897" r:id="rId70"/>
    <p:sldId id="898" r:id="rId71"/>
    <p:sldId id="899" r:id="rId72"/>
    <p:sldId id="900" r:id="rId73"/>
    <p:sldId id="933" r:id="rId74"/>
    <p:sldId id="901" r:id="rId75"/>
    <p:sldId id="902" r:id="rId76"/>
    <p:sldId id="903" r:id="rId77"/>
    <p:sldId id="905" r:id="rId78"/>
    <p:sldId id="906" r:id="rId79"/>
    <p:sldId id="907" r:id="rId80"/>
    <p:sldId id="909" r:id="rId81"/>
    <p:sldId id="910" r:id="rId82"/>
    <p:sldId id="913" r:id="rId83"/>
    <p:sldId id="914" r:id="rId84"/>
    <p:sldId id="915" r:id="rId85"/>
    <p:sldId id="916" r:id="rId86"/>
    <p:sldId id="917" r:id="rId87"/>
    <p:sldId id="918" r:id="rId88"/>
    <p:sldId id="919" r:id="rId89"/>
    <p:sldId id="952" r:id="rId90"/>
    <p:sldId id="953" r:id="rId91"/>
    <p:sldId id="954" r:id="rId92"/>
    <p:sldId id="955" r:id="rId93"/>
    <p:sldId id="956" r:id="rId94"/>
    <p:sldId id="957" r:id="rId95"/>
    <p:sldId id="958" r:id="rId96"/>
    <p:sldId id="959" r:id="rId97"/>
    <p:sldId id="920" r:id="rId98"/>
    <p:sldId id="921" r:id="rId99"/>
    <p:sldId id="940" r:id="rId100"/>
    <p:sldId id="941"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8" autoAdjust="0"/>
    <p:restoredTop sz="75740" autoAdjust="0"/>
  </p:normalViewPr>
  <p:slideViewPr>
    <p:cSldViewPr>
      <p:cViewPr varScale="1">
        <p:scale>
          <a:sx n="66" d="100"/>
          <a:sy n="66" d="100"/>
        </p:scale>
        <p:origin x="-1950"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lenovo\Downloads\studentList%20(3).xls"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lrMapOvr bg1="dk2" tx1="lt1" bg2="dk1" tx2="lt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pPr>
              <a:solidFill>
                <a:schemeClr val="accent2"/>
              </a:solidFill>
            </c:spPr>
          </c:marker>
          <c:trendline>
            <c:trendlineType val="linear"/>
            <c:dispRSqr val="0"/>
            <c:dispEq val="0"/>
          </c:trendline>
          <c:trendline>
            <c:trendlineType val="linear"/>
            <c:dispRSqr val="0"/>
            <c:dispEq val="0"/>
          </c:trendline>
          <c:yVal>
            <c:numRef>
              <c:f>'[studentList (3).xls]Sheet1'!$D$2:$D$8</c:f>
              <c:numCache>
                <c:formatCode>General</c:formatCode>
                <c:ptCount val="7"/>
                <c:pt idx="0">
                  <c:v>5.83</c:v>
                </c:pt>
                <c:pt idx="1">
                  <c:v>6.01</c:v>
                </c:pt>
                <c:pt idx="2">
                  <c:v>6.23</c:v>
                </c:pt>
                <c:pt idx="3">
                  <c:v>6.41</c:v>
                </c:pt>
                <c:pt idx="4">
                  <c:v>6.61</c:v>
                </c:pt>
                <c:pt idx="5">
                  <c:v>6.79</c:v>
                </c:pt>
                <c:pt idx="6">
                  <c:v>7.01</c:v>
                </c:pt>
              </c:numCache>
            </c:numRef>
          </c:yVal>
          <c:smooth val="0"/>
          <c:extLst xmlns:c16r2="http://schemas.microsoft.com/office/drawing/2015/06/chart">
            <c:ext xmlns:c16="http://schemas.microsoft.com/office/drawing/2014/chart" uri="{C3380CC4-5D6E-409C-BE32-E72D297353CC}">
              <c16:uniqueId val="{00000000-C193-45D9-9F15-CF52F94616C1}"/>
            </c:ext>
          </c:extLst>
        </c:ser>
        <c:dLbls>
          <c:showLegendKey val="0"/>
          <c:showVal val="0"/>
          <c:showCatName val="0"/>
          <c:showSerName val="0"/>
          <c:showPercent val="0"/>
          <c:showBubbleSize val="0"/>
        </c:dLbls>
        <c:axId val="177879232"/>
        <c:axId val="177879808"/>
      </c:scatterChart>
      <c:valAx>
        <c:axId val="177879232"/>
        <c:scaling>
          <c:orientation val="minMax"/>
        </c:scaling>
        <c:delete val="0"/>
        <c:axPos val="b"/>
        <c:majorGridlines/>
        <c:minorGridlines/>
        <c:title>
          <c:tx>
            <c:rich>
              <a:bodyPr/>
              <a:lstStyle/>
              <a:p>
                <a:pPr>
                  <a:defRPr/>
                </a:pPr>
                <a:r>
                  <a:rPr lang="zh-CN"/>
                  <a:t>时间段</a:t>
                </a:r>
              </a:p>
            </c:rich>
          </c:tx>
          <c:layout/>
          <c:overlay val="0"/>
        </c:title>
        <c:majorTickMark val="out"/>
        <c:minorTickMark val="none"/>
        <c:tickLblPos val="nextTo"/>
        <c:spPr>
          <a:solidFill>
            <a:schemeClr val="accent2"/>
          </a:solidFill>
          <a:ln>
            <a:solidFill>
              <a:srgbClr val="FF0000"/>
            </a:solidFill>
          </a:ln>
        </c:spPr>
        <c:crossAx val="177879808"/>
        <c:crosses val="autoZero"/>
        <c:crossBetween val="midCat"/>
      </c:valAx>
      <c:valAx>
        <c:axId val="177879808"/>
        <c:scaling>
          <c:orientation val="minMax"/>
        </c:scaling>
        <c:delete val="0"/>
        <c:axPos val="l"/>
        <c:majorGridlines>
          <c:spPr>
            <a:ln>
              <a:solidFill>
                <a:srgbClr val="FF0000"/>
              </a:solidFill>
            </a:ln>
          </c:spPr>
        </c:majorGridlines>
        <c:minorGridlines/>
        <c:title>
          <c:tx>
            <c:rich>
              <a:bodyPr/>
              <a:lstStyle/>
              <a:p>
                <a:pPr>
                  <a:defRPr/>
                </a:pPr>
                <a:r>
                  <a:rPr lang="en-US"/>
                  <a:t>logpn</a:t>
                </a:r>
                <a:endParaRPr lang="zh-CN"/>
              </a:p>
            </c:rich>
          </c:tx>
          <c:layout/>
          <c:overlay val="0"/>
        </c:title>
        <c:numFmt formatCode="General" sourceLinked="1"/>
        <c:majorTickMark val="out"/>
        <c:minorTickMark val="none"/>
        <c:tickLblPos val="nextTo"/>
        <c:crossAx val="177879232"/>
        <c:crosses val="autoZero"/>
        <c:crossBetween val="midCat"/>
      </c:valAx>
    </c:plotArea>
    <c:plotVisOnly val="1"/>
    <c:dispBlanksAs val="gap"/>
    <c:showDLblsOverMax val="0"/>
  </c:chart>
  <c:txPr>
    <a:bodyPr/>
    <a:lstStyle/>
    <a:p>
      <a:pPr>
        <a:defRPr>
          <a:solidFill>
            <a:srgbClr val="C00000"/>
          </a:solidFill>
        </a:defRPr>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AAE856-1885-4EC9-9659-38B79ABF7B3D}"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EDA0D1D3-A2E3-4226-8D40-572CE2B98AE7}">
      <dgm:prSet phldrT="[文本]"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6.1 </a:t>
          </a:r>
          <a:r>
            <a:rPr lang="zh-CN" altLang="en-US" sz="2800" dirty="0" smtClean="0">
              <a:solidFill>
                <a:schemeClr val="tx1"/>
              </a:solidFill>
              <a:latin typeface="微软雅黑" panose="020B0503020204020204" pitchFamily="34" charset="-122"/>
              <a:ea typeface="微软雅黑" panose="020B0503020204020204" pitchFamily="34" charset="-122"/>
            </a:rPr>
            <a:t>信息交流的基本概念</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E0041DB4-889D-4093-BF5D-2F8505AFCC2D}" type="par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9CBE6999-C911-4695-A894-C5F79CDA4345}" type="sibTrans" cxnId="{73A39B02-C44D-4BBC-9587-DDBE67DDD42C}">
      <dgm:prSet/>
      <dgm:spPr/>
      <dgm:t>
        <a:bodyPr/>
        <a:lstStyle/>
        <a:p>
          <a:endParaRPr lang="zh-CN" altLang="en-US">
            <a:latin typeface="微软雅黑" panose="020B0503020204020204" pitchFamily="34" charset="-122"/>
            <a:ea typeface="微软雅黑" panose="020B0503020204020204" pitchFamily="34" charset="-122"/>
          </a:endParaRPr>
        </a:p>
      </dgm:t>
    </dgm:pt>
    <dgm:pt modelId="{5B009573-5240-44D6-AE5A-FC1E252202F0}">
      <dgm:prSet phldrT="[文本]"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6.2 </a:t>
          </a:r>
          <a:r>
            <a:rPr lang="zh-CN" altLang="en-US" sz="2800" dirty="0" smtClean="0">
              <a:solidFill>
                <a:schemeClr val="tx1"/>
              </a:solidFill>
              <a:latin typeface="微软雅黑" panose="020B0503020204020204" pitchFamily="34" charset="-122"/>
              <a:ea typeface="微软雅黑" panose="020B0503020204020204" pitchFamily="34" charset="-122"/>
            </a:rPr>
            <a:t>信息交流的模式</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9B351F51-474E-4E7E-B944-3B0FDDA10FFA}" type="par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7D4B39B0-ECCB-44A9-BF0D-CD5E8528CF3F}" type="sibTrans" cxnId="{53E090B3-975B-4546-B44F-A69F60C3CFE0}">
      <dgm:prSet/>
      <dgm:spPr/>
      <dgm:t>
        <a:bodyPr/>
        <a:lstStyle/>
        <a:p>
          <a:endParaRPr lang="zh-CN" altLang="en-US">
            <a:latin typeface="微软雅黑" panose="020B0503020204020204" pitchFamily="34" charset="-122"/>
            <a:ea typeface="微软雅黑" panose="020B0503020204020204" pitchFamily="34" charset="-122"/>
          </a:endParaRPr>
        </a:p>
      </dgm:t>
    </dgm:pt>
    <dgm:pt modelId="{94421675-8D49-4BCF-8D39-C2C2BF36F9A3}">
      <dgm:prSet custT="1"/>
      <dgm:spPr>
        <a:solidFill>
          <a:schemeClr val="accent4">
            <a:lumMod val="60000"/>
            <a:lumOff val="40000"/>
          </a:schemeClr>
        </a:solidFill>
      </dgm:spPr>
      <dgm: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6.3 </a:t>
          </a:r>
          <a:r>
            <a:rPr lang="zh-CN" altLang="en-US" sz="2800" dirty="0" smtClean="0">
              <a:solidFill>
                <a:schemeClr val="tx1"/>
              </a:solidFill>
              <a:latin typeface="微软雅黑" panose="020B0503020204020204" pitchFamily="34" charset="-122"/>
              <a:ea typeface="微软雅黑" panose="020B0503020204020204" pitchFamily="34" charset="-122"/>
            </a:rPr>
            <a:t>网络信息交流</a:t>
          </a:r>
          <a:endParaRPr lang="zh-CN" altLang="en-US" sz="2800" dirty="0">
            <a:solidFill>
              <a:schemeClr val="tx1"/>
            </a:solidFill>
            <a:latin typeface="微软雅黑" panose="020B0503020204020204" pitchFamily="34" charset="-122"/>
            <a:ea typeface="微软雅黑" panose="020B0503020204020204" pitchFamily="34" charset="-122"/>
          </a:endParaRPr>
        </a:p>
      </dgm:t>
    </dgm:pt>
    <dgm:pt modelId="{3D8D7506-8C8A-448E-8211-3D33D089B15A}" type="par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C24371B0-678A-4CF3-9F14-450C7DADB25C}" type="sibTrans" cxnId="{A400C51C-289A-43FC-B8EB-3167AD15F441}">
      <dgm:prSet/>
      <dgm:spPr/>
      <dgm:t>
        <a:bodyPr/>
        <a:lstStyle/>
        <a:p>
          <a:endParaRPr lang="zh-CN" altLang="en-US">
            <a:latin typeface="微软雅黑" panose="020B0503020204020204" pitchFamily="34" charset="-122"/>
            <a:ea typeface="微软雅黑" panose="020B0503020204020204" pitchFamily="34" charset="-122"/>
          </a:endParaRPr>
        </a:p>
      </dgm:t>
    </dgm:pt>
    <dgm:pt modelId="{4F434FED-A5CB-47A0-9C1B-A500C6C65673}" type="pres">
      <dgm:prSet presAssocID="{9FAAE856-1885-4EC9-9659-38B79ABF7B3D}" presName="linear" presStyleCnt="0">
        <dgm:presLayoutVars>
          <dgm:animLvl val="lvl"/>
          <dgm:resizeHandles val="exact"/>
        </dgm:presLayoutVars>
      </dgm:prSet>
      <dgm:spPr/>
      <dgm:t>
        <a:bodyPr/>
        <a:lstStyle/>
        <a:p>
          <a:endParaRPr lang="zh-CN" altLang="en-US"/>
        </a:p>
      </dgm:t>
    </dgm:pt>
    <dgm:pt modelId="{D2CF1B16-09CD-4573-A09D-E40082E790DC}" type="pres">
      <dgm:prSet presAssocID="{EDA0D1D3-A2E3-4226-8D40-572CE2B98AE7}" presName="parentText" presStyleLbl="node1" presStyleIdx="0" presStyleCnt="3">
        <dgm:presLayoutVars>
          <dgm:chMax val="0"/>
          <dgm:bulletEnabled val="1"/>
        </dgm:presLayoutVars>
      </dgm:prSet>
      <dgm:spPr/>
      <dgm:t>
        <a:bodyPr/>
        <a:lstStyle/>
        <a:p>
          <a:endParaRPr lang="zh-CN" altLang="en-US"/>
        </a:p>
      </dgm:t>
    </dgm:pt>
    <dgm:pt modelId="{2CF15389-27FF-4BD3-8E9C-BEEEDAA0EE69}" type="pres">
      <dgm:prSet presAssocID="{9CBE6999-C911-4695-A894-C5F79CDA4345}" presName="spacer" presStyleCnt="0"/>
      <dgm:spPr/>
    </dgm:pt>
    <dgm:pt modelId="{446CBE31-E770-457F-9928-C191B1CED481}" type="pres">
      <dgm:prSet presAssocID="{5B009573-5240-44D6-AE5A-FC1E252202F0}" presName="parentText" presStyleLbl="node1" presStyleIdx="1" presStyleCnt="3">
        <dgm:presLayoutVars>
          <dgm:chMax val="0"/>
          <dgm:bulletEnabled val="1"/>
        </dgm:presLayoutVars>
      </dgm:prSet>
      <dgm:spPr/>
      <dgm:t>
        <a:bodyPr/>
        <a:lstStyle/>
        <a:p>
          <a:endParaRPr lang="zh-CN" altLang="en-US"/>
        </a:p>
      </dgm:t>
    </dgm:pt>
    <dgm:pt modelId="{6E3EA101-8C0C-42CB-AE6F-B134EE22CD9F}" type="pres">
      <dgm:prSet presAssocID="{7D4B39B0-ECCB-44A9-BF0D-CD5E8528CF3F}" presName="spacer" presStyleCnt="0"/>
      <dgm:spPr/>
    </dgm:pt>
    <dgm:pt modelId="{FF384155-C1F4-4C4E-8940-2A8F5E9DF1CD}" type="pres">
      <dgm:prSet presAssocID="{94421675-8D49-4BCF-8D39-C2C2BF36F9A3}" presName="parentText" presStyleLbl="node1" presStyleIdx="2" presStyleCnt="3" custLinFactNeighborX="-578" custLinFactNeighborY="33343">
        <dgm:presLayoutVars>
          <dgm:chMax val="0"/>
          <dgm:bulletEnabled val="1"/>
        </dgm:presLayoutVars>
      </dgm:prSet>
      <dgm:spPr/>
      <dgm:t>
        <a:bodyPr/>
        <a:lstStyle/>
        <a:p>
          <a:endParaRPr lang="zh-CN" altLang="en-US"/>
        </a:p>
      </dgm:t>
    </dgm:pt>
  </dgm:ptLst>
  <dgm:cxnLst>
    <dgm:cxn modelId="{A400C51C-289A-43FC-B8EB-3167AD15F441}" srcId="{9FAAE856-1885-4EC9-9659-38B79ABF7B3D}" destId="{94421675-8D49-4BCF-8D39-C2C2BF36F9A3}" srcOrd="2" destOrd="0" parTransId="{3D8D7506-8C8A-448E-8211-3D33D089B15A}" sibTransId="{C24371B0-678A-4CF3-9F14-450C7DADB25C}"/>
    <dgm:cxn modelId="{DB3052AA-E717-4747-879A-188044047B7C}" type="presOf" srcId="{9FAAE856-1885-4EC9-9659-38B79ABF7B3D}" destId="{4F434FED-A5CB-47A0-9C1B-A500C6C65673}" srcOrd="0" destOrd="0" presId="urn:microsoft.com/office/officeart/2005/8/layout/vList2#1"/>
    <dgm:cxn modelId="{0BB3BF5D-1044-4027-A8D6-6C0DFA22772F}" type="presOf" srcId="{94421675-8D49-4BCF-8D39-C2C2BF36F9A3}" destId="{FF384155-C1F4-4C4E-8940-2A8F5E9DF1CD}" srcOrd="0" destOrd="0" presId="urn:microsoft.com/office/officeart/2005/8/layout/vList2#1"/>
    <dgm:cxn modelId="{73A39B02-C44D-4BBC-9587-DDBE67DDD42C}" srcId="{9FAAE856-1885-4EC9-9659-38B79ABF7B3D}" destId="{EDA0D1D3-A2E3-4226-8D40-572CE2B98AE7}" srcOrd="0" destOrd="0" parTransId="{E0041DB4-889D-4093-BF5D-2F8505AFCC2D}" sibTransId="{9CBE6999-C911-4695-A894-C5F79CDA4345}"/>
    <dgm:cxn modelId="{90128EB3-A037-455C-9A5E-8B7ADF5DE9CC}" type="presOf" srcId="{EDA0D1D3-A2E3-4226-8D40-572CE2B98AE7}" destId="{D2CF1B16-09CD-4573-A09D-E40082E790DC}" srcOrd="0" destOrd="0" presId="urn:microsoft.com/office/officeart/2005/8/layout/vList2#1"/>
    <dgm:cxn modelId="{53E090B3-975B-4546-B44F-A69F60C3CFE0}" srcId="{9FAAE856-1885-4EC9-9659-38B79ABF7B3D}" destId="{5B009573-5240-44D6-AE5A-FC1E252202F0}" srcOrd="1" destOrd="0" parTransId="{9B351F51-474E-4E7E-B944-3B0FDDA10FFA}" sibTransId="{7D4B39B0-ECCB-44A9-BF0D-CD5E8528CF3F}"/>
    <dgm:cxn modelId="{B33A6BAB-E0D6-45A8-BBB4-40F706F1F208}" type="presOf" srcId="{5B009573-5240-44D6-AE5A-FC1E252202F0}" destId="{446CBE31-E770-457F-9928-C191B1CED481}" srcOrd="0" destOrd="0" presId="urn:microsoft.com/office/officeart/2005/8/layout/vList2#1"/>
    <dgm:cxn modelId="{2218DF96-E99D-49C9-A7BD-732D182D2033}" type="presParOf" srcId="{4F434FED-A5CB-47A0-9C1B-A500C6C65673}" destId="{D2CF1B16-09CD-4573-A09D-E40082E790DC}" srcOrd="0" destOrd="0" presId="urn:microsoft.com/office/officeart/2005/8/layout/vList2#1"/>
    <dgm:cxn modelId="{C418B2F9-B3AB-4374-B927-32A7E08CF2F0}" type="presParOf" srcId="{4F434FED-A5CB-47A0-9C1B-A500C6C65673}" destId="{2CF15389-27FF-4BD3-8E9C-BEEEDAA0EE69}" srcOrd="1" destOrd="0" presId="urn:microsoft.com/office/officeart/2005/8/layout/vList2#1"/>
    <dgm:cxn modelId="{89C6CD4A-160B-4D36-9819-093203ADC6C8}" type="presParOf" srcId="{4F434FED-A5CB-47A0-9C1B-A500C6C65673}" destId="{446CBE31-E770-457F-9928-C191B1CED481}" srcOrd="2" destOrd="0" presId="urn:microsoft.com/office/officeart/2005/8/layout/vList2#1"/>
    <dgm:cxn modelId="{BA0D3C2C-FB72-42C3-8949-26486370E6E1}" type="presParOf" srcId="{4F434FED-A5CB-47A0-9C1B-A500C6C65673}" destId="{6E3EA101-8C0C-42CB-AE6F-B134EE22CD9F}" srcOrd="3" destOrd="0" presId="urn:microsoft.com/office/officeart/2005/8/layout/vList2#1"/>
    <dgm:cxn modelId="{E96D31B0-F106-4D45-B916-F093404F37C3}" type="presParOf" srcId="{4F434FED-A5CB-47A0-9C1B-A500C6C65673}" destId="{FF384155-C1F4-4C4E-8940-2A8F5E9DF1CD}" srcOrd="4"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F1B16-09CD-4573-A09D-E40082E790DC}">
      <dsp:nvSpPr>
        <dsp:cNvPr id="0" name=""/>
        <dsp:cNvSpPr/>
      </dsp:nvSpPr>
      <dsp:spPr>
        <a:xfrm>
          <a:off x="0" y="507879"/>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6.1 </a:t>
          </a:r>
          <a:r>
            <a:rPr lang="zh-CN" altLang="en-US" sz="2800" kern="1200" dirty="0" smtClean="0">
              <a:solidFill>
                <a:schemeClr val="tx1"/>
              </a:solidFill>
              <a:latin typeface="微软雅黑" panose="020B0503020204020204" pitchFamily="34" charset="-122"/>
              <a:ea typeface="微软雅黑" panose="020B0503020204020204" pitchFamily="34" charset="-122"/>
            </a:rPr>
            <a:t>信息交流的基本概念</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567278"/>
        <a:ext cx="6361921" cy="1098002"/>
      </dsp:txXfrm>
    </dsp:sp>
    <dsp:sp modelId="{446CBE31-E770-457F-9928-C191B1CED481}">
      <dsp:nvSpPr>
        <dsp:cNvPr id="0" name=""/>
        <dsp:cNvSpPr/>
      </dsp:nvSpPr>
      <dsp:spPr>
        <a:xfrm>
          <a:off x="0" y="1911879"/>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6.2 </a:t>
          </a:r>
          <a:r>
            <a:rPr lang="zh-CN" altLang="en-US" sz="2800" kern="1200" dirty="0" smtClean="0">
              <a:solidFill>
                <a:schemeClr val="tx1"/>
              </a:solidFill>
              <a:latin typeface="微软雅黑" panose="020B0503020204020204" pitchFamily="34" charset="-122"/>
              <a:ea typeface="微软雅黑" panose="020B0503020204020204" pitchFamily="34" charset="-122"/>
            </a:rPr>
            <a:t>信息交流的模式</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1971278"/>
        <a:ext cx="6361921" cy="1098002"/>
      </dsp:txXfrm>
    </dsp:sp>
    <dsp:sp modelId="{FF384155-C1F4-4C4E-8940-2A8F5E9DF1CD}">
      <dsp:nvSpPr>
        <dsp:cNvPr id="0" name=""/>
        <dsp:cNvSpPr/>
      </dsp:nvSpPr>
      <dsp:spPr>
        <a:xfrm>
          <a:off x="0" y="3378297"/>
          <a:ext cx="6480719" cy="1216800"/>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solidFill>
                <a:schemeClr val="tx1"/>
              </a:solidFill>
              <a:latin typeface="微软雅黑" panose="020B0503020204020204" pitchFamily="34" charset="-122"/>
              <a:ea typeface="微软雅黑" panose="020B0503020204020204" pitchFamily="34" charset="-122"/>
            </a:rPr>
            <a:t>6.3 </a:t>
          </a:r>
          <a:r>
            <a:rPr lang="zh-CN" altLang="en-US" sz="2800" kern="1200" dirty="0" smtClean="0">
              <a:solidFill>
                <a:schemeClr val="tx1"/>
              </a:solidFill>
              <a:latin typeface="微软雅黑" panose="020B0503020204020204" pitchFamily="34" charset="-122"/>
              <a:ea typeface="微软雅黑" panose="020B0503020204020204" pitchFamily="34" charset="-122"/>
            </a:rPr>
            <a:t>网络信息交流</a:t>
          </a:r>
          <a:endParaRPr lang="zh-CN" altLang="en-US" sz="2800" kern="1200" dirty="0">
            <a:solidFill>
              <a:schemeClr val="tx1"/>
            </a:solidFill>
            <a:latin typeface="微软雅黑" panose="020B0503020204020204" pitchFamily="34" charset="-122"/>
            <a:ea typeface="微软雅黑" panose="020B0503020204020204" pitchFamily="34" charset="-122"/>
          </a:endParaRPr>
        </a:p>
      </dsp:txBody>
      <dsp:txXfrm>
        <a:off x="59399" y="3437696"/>
        <a:ext cx="6361921"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1B1D-FBA2-4EA1-90FB-214BC1C4B9D1}" type="datetimeFigureOut">
              <a:rPr lang="zh-CN" altLang="en-US" smtClean="0"/>
              <a:pPr/>
              <a:t>2020/12/17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BC3FA2-DF31-44A2-9016-A6ED2A7BEB1E}" type="slidenum">
              <a:rPr lang="zh-CN" altLang="en-US" smtClean="0"/>
              <a:pPr/>
              <a:t>‹#›</a:t>
            </a:fld>
            <a:endParaRPr lang="zh-CN" altLang="en-US"/>
          </a:p>
        </p:txBody>
      </p:sp>
    </p:spTree>
    <p:extLst>
      <p:ext uri="{BB962C8B-B14F-4D97-AF65-F5344CB8AC3E}">
        <p14:creationId xmlns:p14="http://schemas.microsoft.com/office/powerpoint/2010/main" val="123219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0B5619-6AE2-4F2F-BB73-232214131719}" type="slidenum">
              <a:rPr lang="zh-CN" altLang="en-US" smtClean="0"/>
              <a:pPr/>
              <a:t>1</a:t>
            </a:fld>
            <a:endParaRPr lang="zh-CN" altLang="en-US"/>
          </a:p>
        </p:txBody>
      </p:sp>
    </p:spTree>
    <p:extLst>
      <p:ext uri="{BB962C8B-B14F-4D97-AF65-F5344CB8AC3E}">
        <p14:creationId xmlns:p14="http://schemas.microsoft.com/office/powerpoint/2010/main" val="227073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143000" y="685800"/>
            <a:ext cx="4572000" cy="3429000"/>
          </a:xfrm>
        </p:spPr>
      </p:sp>
      <p:sp>
        <p:nvSpPr>
          <p:cNvPr id="51203" name="备注占位符 2"/>
          <p:cNvSpPr>
            <a:spLocks noGrp="1"/>
          </p:cNvSpPr>
          <p:nvPr>
            <p:ph type="body" idx="1"/>
          </p:nvPr>
        </p:nvSpPr>
        <p:spPr>
          <a:noFill/>
        </p:spPr>
        <p:txBody>
          <a:bodyPr/>
          <a:lstStyle/>
          <a:p>
            <a:r>
              <a:rPr lang="zh-CN" altLang="en-US" smtClean="0"/>
              <a:t>信息沟通中面临的困境</a:t>
            </a:r>
          </a:p>
        </p:txBody>
      </p:sp>
      <p:sp>
        <p:nvSpPr>
          <p:cNvPr id="51204" name="灯片编号占位符 3"/>
          <p:cNvSpPr>
            <a:spLocks noGrp="1"/>
          </p:cNvSpPr>
          <p:nvPr>
            <p:ph type="sldNum" sz="quarter" idx="5"/>
          </p:nvPr>
        </p:nvSpPr>
        <p:spPr>
          <a:noFill/>
          <a:ln>
            <a:miter lim="800000"/>
            <a:headEnd/>
            <a:tailEnd/>
          </a:ln>
        </p:spPr>
        <p:txBody>
          <a:bodyPr/>
          <a:lstStyle/>
          <a:p>
            <a:fld id="{528C8A18-A51E-4C0E-9791-9447FF656BA9}" type="slidenum">
              <a:rPr lang="en-US" altLang="zh-CN"/>
              <a:pPr/>
              <a:t>34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1143000" y="685800"/>
            <a:ext cx="4572000" cy="3429000"/>
          </a:xfrm>
        </p:spPr>
      </p:sp>
      <p:sp>
        <p:nvSpPr>
          <p:cNvPr id="53251" name="备注占位符 2"/>
          <p:cNvSpPr>
            <a:spLocks noGrp="1"/>
          </p:cNvSpPr>
          <p:nvPr>
            <p:ph type="body" idx="1"/>
          </p:nvPr>
        </p:nvSpPr>
        <p:spPr>
          <a:noFill/>
        </p:spPr>
        <p:txBody>
          <a:bodyPr/>
          <a:lstStyle/>
          <a:p>
            <a:endParaRPr lang="zh-CN" altLang="en-US" smtClean="0"/>
          </a:p>
        </p:txBody>
      </p:sp>
      <p:sp>
        <p:nvSpPr>
          <p:cNvPr id="53252" name="灯片编号占位符 3"/>
          <p:cNvSpPr>
            <a:spLocks noGrp="1"/>
          </p:cNvSpPr>
          <p:nvPr>
            <p:ph type="sldNum" sz="quarter" idx="5"/>
          </p:nvPr>
        </p:nvSpPr>
        <p:spPr>
          <a:noFill/>
          <a:ln>
            <a:miter lim="800000"/>
            <a:headEnd/>
            <a:tailEnd/>
          </a:ln>
        </p:spPr>
        <p:txBody>
          <a:bodyPr/>
          <a:lstStyle/>
          <a:p>
            <a:fld id="{2BB631B5-A026-4394-A74A-E1C34BACB173}" type="slidenum">
              <a:rPr lang="en-US" altLang="zh-CN"/>
              <a:pPr/>
              <a:t>35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36</a:t>
            </a:fld>
            <a:endParaRPr lang="zh-CN" altLang="en-US"/>
          </a:p>
        </p:txBody>
      </p:sp>
    </p:spTree>
    <p:extLst>
      <p:ext uri="{BB962C8B-B14F-4D97-AF65-F5344CB8AC3E}">
        <p14:creationId xmlns:p14="http://schemas.microsoft.com/office/powerpoint/2010/main" val="252043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xfrm>
            <a:off x="1143000" y="685800"/>
            <a:ext cx="4572000" cy="3429000"/>
          </a:xfrm>
        </p:spPr>
      </p:sp>
      <p:sp>
        <p:nvSpPr>
          <p:cNvPr id="58371" name="备注占位符 2"/>
          <p:cNvSpPr>
            <a:spLocks noGrp="1"/>
          </p:cNvSpPr>
          <p:nvPr>
            <p:ph type="body" idx="1"/>
          </p:nvPr>
        </p:nvSpPr>
        <p:spPr>
          <a:noFill/>
        </p:spPr>
        <p:txBody>
          <a:bodyPr/>
          <a:lstStyle/>
          <a:p>
            <a:endParaRPr lang="zh-CN" altLang="en-US" dirty="0" smtClean="0"/>
          </a:p>
        </p:txBody>
      </p:sp>
      <p:sp>
        <p:nvSpPr>
          <p:cNvPr id="58372" name="灯片编号占位符 3"/>
          <p:cNvSpPr>
            <a:spLocks noGrp="1"/>
          </p:cNvSpPr>
          <p:nvPr>
            <p:ph type="sldNum" sz="quarter" idx="5"/>
          </p:nvPr>
        </p:nvSpPr>
        <p:spPr>
          <a:noFill/>
          <a:ln>
            <a:miter lim="800000"/>
            <a:headEnd/>
            <a:tailEnd/>
          </a:ln>
        </p:spPr>
        <p:txBody>
          <a:bodyPr/>
          <a:lstStyle/>
          <a:p>
            <a:fld id="{FA279B58-9439-4920-BB50-20F85A48B345}" type="slidenum">
              <a:rPr lang="en-US" altLang="zh-CN"/>
              <a:pPr/>
              <a:t>39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1143000" y="685800"/>
            <a:ext cx="4572000" cy="3429000"/>
          </a:xfrm>
        </p:spPr>
      </p:sp>
      <p:sp>
        <p:nvSpPr>
          <p:cNvPr id="60419" name="备注占位符 2"/>
          <p:cNvSpPr>
            <a:spLocks noGrp="1"/>
          </p:cNvSpPr>
          <p:nvPr>
            <p:ph type="body" idx="1"/>
          </p:nvPr>
        </p:nvSpPr>
        <p:spPr>
          <a:noFill/>
        </p:spPr>
        <p:txBody>
          <a:bodyPr/>
          <a:lstStyle/>
          <a:p>
            <a:r>
              <a:rPr lang="en-US" altLang="zh-CN" smtClean="0"/>
              <a:t>Feedack solicitation</a:t>
            </a:r>
            <a:r>
              <a:rPr lang="zh-CN" altLang="en-US" smtClean="0"/>
              <a:t>反馈</a:t>
            </a:r>
            <a:endParaRPr lang="en-US" altLang="zh-CN" smtClean="0"/>
          </a:p>
          <a:p>
            <a:r>
              <a:rPr lang="en-US" altLang="zh-CN" smtClean="0"/>
              <a:t>Self-disclosure/exposure</a:t>
            </a:r>
            <a:r>
              <a:rPr lang="zh-CN" altLang="en-US" smtClean="0"/>
              <a:t>自我暴露</a:t>
            </a:r>
            <a:endParaRPr lang="en-US" altLang="zh-CN" smtClean="0"/>
          </a:p>
          <a:p>
            <a:r>
              <a:rPr lang="en-US" altLang="zh-CN" smtClean="0"/>
              <a:t>Shared discovery</a:t>
            </a:r>
            <a:r>
              <a:rPr lang="zh-CN" altLang="en-US" smtClean="0"/>
              <a:t>共同的发现</a:t>
            </a:r>
            <a:endParaRPr lang="en-US" altLang="zh-CN" smtClean="0"/>
          </a:p>
          <a:p>
            <a:r>
              <a:rPr lang="en-US" altLang="zh-CN" smtClean="0"/>
              <a:t>Other’s observation</a:t>
            </a:r>
            <a:r>
              <a:rPr lang="zh-CN" altLang="en-US" smtClean="0"/>
              <a:t>他人的观察</a:t>
            </a:r>
            <a:endParaRPr lang="en-US" altLang="zh-CN" smtClean="0"/>
          </a:p>
          <a:p>
            <a:r>
              <a:rPr lang="en-US" altLang="zh-CN" smtClean="0"/>
              <a:t>Self-discovery </a:t>
            </a:r>
            <a:r>
              <a:rPr lang="zh-CN" altLang="en-US" smtClean="0"/>
              <a:t>自我发现</a:t>
            </a:r>
          </a:p>
        </p:txBody>
      </p:sp>
      <p:sp>
        <p:nvSpPr>
          <p:cNvPr id="60420" name="灯片编号占位符 3"/>
          <p:cNvSpPr>
            <a:spLocks noGrp="1"/>
          </p:cNvSpPr>
          <p:nvPr>
            <p:ph type="sldNum" sz="quarter" idx="5"/>
          </p:nvPr>
        </p:nvSpPr>
        <p:spPr>
          <a:noFill/>
          <a:ln>
            <a:miter lim="800000"/>
            <a:headEnd/>
            <a:tailEnd/>
          </a:ln>
        </p:spPr>
        <p:txBody>
          <a:bodyPr/>
          <a:lstStyle/>
          <a:p>
            <a:fld id="{9EF65CCE-2924-4A20-9B39-7ECC61A919C2}" type="slidenum">
              <a:rPr lang="en-US" altLang="zh-CN"/>
              <a:pPr/>
              <a:t>40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xfrm>
            <a:off x="1143000" y="685800"/>
            <a:ext cx="4572000" cy="3429000"/>
          </a:xfrm>
        </p:spPr>
      </p:sp>
      <p:sp>
        <p:nvSpPr>
          <p:cNvPr id="62467" name="备注占位符 2"/>
          <p:cNvSpPr>
            <a:spLocks noGrp="1"/>
          </p:cNvSpPr>
          <p:nvPr>
            <p:ph type="body" idx="1"/>
          </p:nvPr>
        </p:nvSpPr>
        <p:spPr>
          <a:noFill/>
        </p:spPr>
        <p:txBody>
          <a:bodyPr/>
          <a:lstStyle/>
          <a:p>
            <a:endParaRPr lang="zh-CN" altLang="en-US" smtClean="0"/>
          </a:p>
        </p:txBody>
      </p:sp>
      <p:sp>
        <p:nvSpPr>
          <p:cNvPr id="62468" name="灯片编号占位符 3"/>
          <p:cNvSpPr>
            <a:spLocks noGrp="1"/>
          </p:cNvSpPr>
          <p:nvPr>
            <p:ph type="sldNum" sz="quarter" idx="5"/>
          </p:nvPr>
        </p:nvSpPr>
        <p:spPr>
          <a:noFill/>
          <a:ln>
            <a:miter lim="800000"/>
            <a:headEnd/>
            <a:tailEnd/>
          </a:ln>
        </p:spPr>
        <p:txBody>
          <a:bodyPr/>
          <a:lstStyle/>
          <a:p>
            <a:fld id="{5403C3CF-2169-4301-BD84-624D9638D746}" type="slidenum">
              <a:rPr lang="en-US" altLang="zh-CN"/>
              <a:pPr/>
              <a:t>41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xfrm>
            <a:off x="1143000" y="685800"/>
            <a:ext cx="4572000" cy="3429000"/>
          </a:xfrm>
        </p:spPr>
      </p:sp>
      <p:sp>
        <p:nvSpPr>
          <p:cNvPr id="67587" name="备注占位符 2"/>
          <p:cNvSpPr>
            <a:spLocks noGrp="1"/>
          </p:cNvSpPr>
          <p:nvPr>
            <p:ph type="body" idx="1"/>
          </p:nvPr>
        </p:nvSpPr>
        <p:spPr>
          <a:noFill/>
        </p:spPr>
        <p:txBody>
          <a:bodyPr/>
          <a:lstStyle/>
          <a:p>
            <a:endParaRPr lang="zh-CN" altLang="en-US" smtClean="0"/>
          </a:p>
        </p:txBody>
      </p:sp>
      <p:sp>
        <p:nvSpPr>
          <p:cNvPr id="67588" name="灯片编号占位符 3"/>
          <p:cNvSpPr>
            <a:spLocks noGrp="1"/>
          </p:cNvSpPr>
          <p:nvPr>
            <p:ph type="sldNum" sz="quarter" idx="5"/>
          </p:nvPr>
        </p:nvSpPr>
        <p:spPr>
          <a:noFill/>
          <a:ln>
            <a:miter lim="800000"/>
            <a:headEnd/>
            <a:tailEnd/>
          </a:ln>
        </p:spPr>
        <p:txBody>
          <a:bodyPr/>
          <a:lstStyle/>
          <a:p>
            <a:fld id="{2DD821BE-E89F-4E7C-AD61-AB7EF89ABB27}" type="slidenum">
              <a:rPr lang="en-US" altLang="zh-CN"/>
              <a:pPr/>
              <a:t>45</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46</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xfrm>
            <a:off x="1143000" y="685800"/>
            <a:ext cx="4572000" cy="3429000"/>
          </a:xfrm>
        </p:spPr>
      </p:sp>
      <p:sp>
        <p:nvSpPr>
          <p:cNvPr id="72707" name="备注占位符 2"/>
          <p:cNvSpPr>
            <a:spLocks noGrp="1"/>
          </p:cNvSpPr>
          <p:nvPr>
            <p:ph type="body" idx="1"/>
          </p:nvPr>
        </p:nvSpPr>
        <p:spPr>
          <a:noFill/>
        </p:spPr>
        <p:txBody>
          <a:bodyPr/>
          <a:lstStyle/>
          <a:p>
            <a:endParaRPr lang="zh-CN" altLang="en-US" smtClean="0"/>
          </a:p>
        </p:txBody>
      </p:sp>
      <p:sp>
        <p:nvSpPr>
          <p:cNvPr id="72708" name="灯片编号占位符 3"/>
          <p:cNvSpPr>
            <a:spLocks noGrp="1"/>
          </p:cNvSpPr>
          <p:nvPr>
            <p:ph type="sldNum" sz="quarter" idx="5"/>
          </p:nvPr>
        </p:nvSpPr>
        <p:spPr>
          <a:noFill/>
          <a:ln>
            <a:miter lim="800000"/>
            <a:headEnd/>
            <a:tailEnd/>
          </a:ln>
        </p:spPr>
        <p:txBody>
          <a:bodyPr/>
          <a:lstStyle/>
          <a:p>
            <a:fld id="{875EC81A-A94C-401B-8383-1143F07AB911}" type="slidenum">
              <a:rPr lang="en-US" altLang="zh-CN"/>
              <a:pPr/>
              <a:t>50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1143000" y="685800"/>
            <a:ext cx="4572000" cy="3429000"/>
          </a:xfrm>
        </p:spPr>
      </p:sp>
      <p:sp>
        <p:nvSpPr>
          <p:cNvPr id="76803" name="备注占位符 2"/>
          <p:cNvSpPr>
            <a:spLocks noGrp="1"/>
          </p:cNvSpPr>
          <p:nvPr>
            <p:ph type="body" idx="1"/>
          </p:nvPr>
        </p:nvSpPr>
        <p:spPr>
          <a:noFill/>
        </p:spPr>
        <p:txBody>
          <a:bodyPr/>
          <a:lstStyle/>
          <a:p>
            <a:r>
              <a:rPr lang="en-US" altLang="zh-CN" smtClean="0"/>
              <a:t>1.S-R</a:t>
            </a:r>
            <a:r>
              <a:rPr lang="zh-CN" altLang="en-US" smtClean="0"/>
              <a:t>的直接谈话、参观实验室、产品展示、实验数据等。间接交流如图书馆、信息中心等社会系统</a:t>
            </a:r>
            <a:endParaRPr lang="en-US" altLang="zh-CN" smtClean="0"/>
          </a:p>
          <a:p>
            <a:r>
              <a:rPr lang="en-US" altLang="zh-CN" smtClean="0"/>
              <a:t>2.</a:t>
            </a:r>
            <a:r>
              <a:rPr lang="zh-CN" altLang="en-US" smtClean="0"/>
              <a:t>间接交流一方面由于表述与转换，表达语言、表述方式受到</a:t>
            </a:r>
            <a:r>
              <a:rPr lang="en-US" altLang="zh-CN" smtClean="0"/>
              <a:t>A</a:t>
            </a:r>
            <a:r>
              <a:rPr lang="zh-CN" altLang="en-US" smtClean="0"/>
              <a:t>的影响，另一方，许多专职社会代理信息机构（如出版社、编辑部、文摘杂志社、信息系统）对信息的传播具有监督和评价功能，比较严谨，直接交流具有较大的随意性。</a:t>
            </a:r>
            <a:endParaRPr lang="en-US" altLang="zh-CN" smtClean="0"/>
          </a:p>
          <a:p>
            <a:r>
              <a:rPr lang="en-US" altLang="zh-CN" smtClean="0"/>
              <a:t>3</a:t>
            </a:r>
            <a:r>
              <a:rPr lang="zh-CN" altLang="en-US" smtClean="0"/>
              <a:t>、间接交流的历时交流有回溯式和未来式，且能有效对</a:t>
            </a:r>
            <a:r>
              <a:rPr lang="en-US" altLang="zh-CN" smtClean="0"/>
              <a:t>SR</a:t>
            </a:r>
            <a:r>
              <a:rPr lang="zh-CN" altLang="en-US" smtClean="0"/>
              <a:t>进行匹配，提高信息传递的效率。</a:t>
            </a:r>
          </a:p>
        </p:txBody>
      </p:sp>
      <p:sp>
        <p:nvSpPr>
          <p:cNvPr id="76804" name="灯片编号占位符 3"/>
          <p:cNvSpPr>
            <a:spLocks noGrp="1"/>
          </p:cNvSpPr>
          <p:nvPr>
            <p:ph type="sldNum" sz="quarter" idx="5"/>
          </p:nvPr>
        </p:nvSpPr>
        <p:spPr>
          <a:noFill/>
          <a:ln>
            <a:miter lim="800000"/>
            <a:headEnd/>
            <a:tailEnd/>
          </a:ln>
        </p:spPr>
        <p:txBody>
          <a:bodyPr/>
          <a:lstStyle/>
          <a:p>
            <a:fld id="{04D1B067-2FEA-431E-94CF-267CF67B8DC0}" type="slidenum">
              <a:rPr lang="en-US" altLang="zh-CN"/>
              <a:pPr/>
              <a:t>53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2</a:t>
            </a:fld>
            <a:endParaRPr lang="zh-CN" altLang="en-US"/>
          </a:p>
        </p:txBody>
      </p:sp>
    </p:spTree>
    <p:extLst>
      <p:ext uri="{BB962C8B-B14F-4D97-AF65-F5344CB8AC3E}">
        <p14:creationId xmlns:p14="http://schemas.microsoft.com/office/powerpoint/2010/main" val="3367853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xfrm>
            <a:off x="1143000" y="685800"/>
            <a:ext cx="4572000" cy="3429000"/>
          </a:xfrm>
        </p:spPr>
      </p:sp>
      <p:sp>
        <p:nvSpPr>
          <p:cNvPr id="78851" name="备注占位符 2"/>
          <p:cNvSpPr>
            <a:spLocks noGrp="1"/>
          </p:cNvSpPr>
          <p:nvPr>
            <p:ph type="body" idx="1"/>
          </p:nvPr>
        </p:nvSpPr>
        <p:spPr>
          <a:noFill/>
        </p:spPr>
        <p:txBody>
          <a:bodyPr/>
          <a:lstStyle/>
          <a:p>
            <a:r>
              <a:rPr lang="en-US" altLang="zh-CN" smtClean="0"/>
              <a:t>4</a:t>
            </a:r>
            <a:r>
              <a:rPr lang="zh-CN" altLang="en-US" smtClean="0"/>
              <a:t>、间接交流</a:t>
            </a:r>
            <a:r>
              <a:rPr lang="en-US" altLang="zh-CN" smtClean="0"/>
              <a:t>SAR</a:t>
            </a:r>
            <a:r>
              <a:rPr lang="zh-CN" altLang="en-US" smtClean="0"/>
              <a:t>可以转换为</a:t>
            </a:r>
            <a:r>
              <a:rPr lang="en-US" altLang="zh-CN" smtClean="0"/>
              <a:t>SR=A(S)R,</a:t>
            </a:r>
            <a:r>
              <a:rPr lang="zh-CN" altLang="en-US" smtClean="0"/>
              <a:t>分解为多级的直接交流。</a:t>
            </a:r>
            <a:endParaRPr lang="en-US" altLang="zh-CN" smtClean="0"/>
          </a:p>
          <a:p>
            <a:r>
              <a:rPr lang="en-US" altLang="zh-CN" smtClean="0"/>
              <a:t>5</a:t>
            </a:r>
            <a:r>
              <a:rPr lang="zh-CN" altLang="en-US" smtClean="0"/>
              <a:t>、当</a:t>
            </a:r>
            <a:r>
              <a:rPr lang="en-US" altLang="zh-CN" smtClean="0"/>
              <a:t>A</a:t>
            </a:r>
            <a:r>
              <a:rPr lang="zh-CN" altLang="en-US" smtClean="0"/>
              <a:t>出现多级代理时，根据其传递性特点，可以将与其直接联系的一次代理视为全部代理。如作者</a:t>
            </a:r>
            <a:r>
              <a:rPr lang="en-US" altLang="zh-CN" smtClean="0"/>
              <a:t>-</a:t>
            </a:r>
            <a:r>
              <a:rPr lang="zh-CN" altLang="en-US" smtClean="0"/>
              <a:t>出版商</a:t>
            </a:r>
            <a:r>
              <a:rPr lang="en-US" altLang="zh-CN" smtClean="0"/>
              <a:t>-</a:t>
            </a:r>
            <a:r>
              <a:rPr lang="zh-CN" altLang="en-US" smtClean="0"/>
              <a:t>书店</a:t>
            </a:r>
            <a:r>
              <a:rPr lang="en-US" altLang="zh-CN" smtClean="0"/>
              <a:t>-</a:t>
            </a:r>
            <a:r>
              <a:rPr lang="zh-CN" altLang="en-US" smtClean="0"/>
              <a:t>图书馆</a:t>
            </a:r>
            <a:r>
              <a:rPr lang="en-US" altLang="zh-CN" smtClean="0"/>
              <a:t>-</a:t>
            </a:r>
            <a:r>
              <a:rPr lang="zh-CN" altLang="en-US" smtClean="0"/>
              <a:t>读者，对读者而言，图书馆作为社会代理的整体代理，</a:t>
            </a:r>
            <a:r>
              <a:rPr lang="en-US" altLang="zh-CN" smtClean="0"/>
              <a:t>A</a:t>
            </a:r>
            <a:r>
              <a:rPr lang="zh-CN" altLang="en-US" smtClean="0"/>
              <a:t>（</a:t>
            </a:r>
            <a:r>
              <a:rPr lang="en-US" altLang="zh-CN" smtClean="0"/>
              <a:t>S</a:t>
            </a:r>
            <a:r>
              <a:rPr lang="zh-CN" altLang="en-US" smtClean="0"/>
              <a:t>）</a:t>
            </a:r>
            <a:r>
              <a:rPr lang="en-US" altLang="zh-CN" smtClean="0"/>
              <a:t>-R</a:t>
            </a:r>
            <a:r>
              <a:rPr lang="zh-CN" altLang="en-US" smtClean="0"/>
              <a:t>， 对作者而言，将出版商作为信息传递的整体代理，</a:t>
            </a:r>
            <a:r>
              <a:rPr lang="en-US" altLang="zh-CN" smtClean="0"/>
              <a:t>S-A</a:t>
            </a:r>
            <a:r>
              <a:rPr lang="zh-CN" altLang="en-US" smtClean="0"/>
              <a:t>（</a:t>
            </a:r>
            <a:r>
              <a:rPr lang="en-US" altLang="zh-CN" smtClean="0"/>
              <a:t>R</a:t>
            </a:r>
            <a:r>
              <a:rPr lang="zh-CN" altLang="en-US" smtClean="0"/>
              <a:t>）。虽然信息流的表述格式一致，但内涵多样。</a:t>
            </a:r>
          </a:p>
        </p:txBody>
      </p:sp>
      <p:sp>
        <p:nvSpPr>
          <p:cNvPr id="78852" name="灯片编号占位符 3"/>
          <p:cNvSpPr>
            <a:spLocks noGrp="1"/>
          </p:cNvSpPr>
          <p:nvPr>
            <p:ph type="sldNum" sz="quarter" idx="5"/>
          </p:nvPr>
        </p:nvSpPr>
        <p:spPr>
          <a:noFill/>
          <a:ln>
            <a:miter lim="800000"/>
            <a:headEnd/>
            <a:tailEnd/>
          </a:ln>
        </p:spPr>
        <p:txBody>
          <a:bodyPr/>
          <a:lstStyle/>
          <a:p>
            <a:fld id="{AB98D8C4-0D37-49E1-8048-AB211534839A}" type="slidenum">
              <a:rPr lang="en-US" altLang="zh-CN"/>
              <a:pPr/>
              <a:t>54</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1143000" y="685800"/>
            <a:ext cx="4572000" cy="3429000"/>
          </a:xfrm>
        </p:spPr>
      </p:sp>
      <p:sp>
        <p:nvSpPr>
          <p:cNvPr id="81923" name="备注占位符 2"/>
          <p:cNvSpPr>
            <a:spLocks noGrp="1"/>
          </p:cNvSpPr>
          <p:nvPr>
            <p:ph type="body" idx="1"/>
          </p:nvPr>
        </p:nvSpPr>
        <p:spPr>
          <a:noFill/>
        </p:spPr>
        <p:txBody>
          <a:bodyPr/>
          <a:lstStyle/>
          <a:p>
            <a:r>
              <a:rPr lang="zh-CN" altLang="en-US" smtClean="0"/>
              <a:t>精准营销</a:t>
            </a:r>
          </a:p>
        </p:txBody>
      </p:sp>
      <p:sp>
        <p:nvSpPr>
          <p:cNvPr id="81924" name="灯片编号占位符 3"/>
          <p:cNvSpPr>
            <a:spLocks noGrp="1"/>
          </p:cNvSpPr>
          <p:nvPr>
            <p:ph type="sldNum" sz="quarter" idx="5"/>
          </p:nvPr>
        </p:nvSpPr>
        <p:spPr>
          <a:noFill/>
          <a:ln>
            <a:miter lim="800000"/>
            <a:headEnd/>
            <a:tailEnd/>
          </a:ln>
        </p:spPr>
        <p:txBody>
          <a:bodyPr/>
          <a:lstStyle/>
          <a:p>
            <a:fld id="{08B04D5A-573A-465B-8947-5CA07B74EAEB}" type="slidenum">
              <a:rPr lang="en-US" altLang="zh-CN"/>
              <a:pPr/>
              <a:t>56</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1143000" y="685800"/>
            <a:ext cx="4572000" cy="3429000"/>
          </a:xfrm>
        </p:spPr>
      </p:sp>
      <p:sp>
        <p:nvSpPr>
          <p:cNvPr id="83971" name="备注占位符 2"/>
          <p:cNvSpPr>
            <a:spLocks noGrp="1"/>
          </p:cNvSpPr>
          <p:nvPr>
            <p:ph type="body" idx="1"/>
          </p:nvPr>
        </p:nvSpPr>
        <p:spPr>
          <a:noFill/>
        </p:spPr>
        <p:txBody>
          <a:bodyPr/>
          <a:lstStyle/>
          <a:p>
            <a:endParaRPr lang="zh-CN" altLang="en-US" smtClean="0"/>
          </a:p>
        </p:txBody>
      </p:sp>
      <p:sp>
        <p:nvSpPr>
          <p:cNvPr id="83972" name="灯片编号占位符 3"/>
          <p:cNvSpPr>
            <a:spLocks noGrp="1"/>
          </p:cNvSpPr>
          <p:nvPr>
            <p:ph type="sldNum" sz="quarter" idx="5"/>
          </p:nvPr>
        </p:nvSpPr>
        <p:spPr>
          <a:noFill/>
          <a:ln>
            <a:miter lim="800000"/>
            <a:headEnd/>
            <a:tailEnd/>
          </a:ln>
        </p:spPr>
        <p:txBody>
          <a:bodyPr/>
          <a:lstStyle/>
          <a:p>
            <a:fld id="{834E99C7-0C3D-4286-9116-25668E437335}" type="slidenum">
              <a:rPr lang="en-US" altLang="zh-CN"/>
              <a:pPr/>
              <a:t>57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smtClean="0"/>
              <a:t>模式一：每个微信公众账号都可看作是一个基于微信公众平台的自媒体。 作者可能是读者， 也可能仅仅是作者。 数字自助出版， 自媒体出版成为该种模式下的衍生产品。 </a:t>
            </a:r>
          </a:p>
          <a:p>
            <a:r>
              <a:rPr lang="zh-CN" altLang="en-US" dirty="0" smtClean="0"/>
              <a:t>模式二：出版业微信公众平台模式的主要类 型。 出版社借助于微信公众平台进行出版营销， 进行线上线下服务与交易</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58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fontScale="85000" lnSpcReduction="10000"/>
          </a:bodyPr>
          <a:lstStyle/>
          <a:p>
            <a:r>
              <a:rPr lang="zh-CN" altLang="en-US" dirty="0" smtClean="0"/>
              <a:t>一）传播者：央视品牌效应</a:t>
            </a:r>
            <a:r>
              <a:rPr lang="en-US" altLang="zh-CN" dirty="0" smtClean="0"/>
              <a:t>+</a:t>
            </a:r>
            <a:r>
              <a:rPr lang="zh-CN" altLang="en-US" dirty="0" smtClean="0"/>
              <a:t>国民才女形象。</a:t>
            </a:r>
            <a:endParaRPr lang="en-US" altLang="zh-CN" dirty="0" smtClean="0"/>
          </a:p>
          <a:p>
            <a:r>
              <a:rPr lang="zh-CN" altLang="en-US" dirty="0" smtClean="0"/>
              <a:t>以“赏中华诗词、寻文化基因、品生活之美”为基本宗旨的</a:t>
            </a:r>
            <a:r>
              <a:rPr lang="en-US" altLang="zh-CN" dirty="0" smtClean="0"/>
              <a:t>《</a:t>
            </a:r>
            <a:r>
              <a:rPr lang="zh-CN" altLang="en-US" dirty="0" smtClean="0"/>
              <a:t>中国诗词大会</a:t>
            </a:r>
            <a:r>
              <a:rPr lang="en-US" altLang="zh-CN" dirty="0" smtClean="0"/>
              <a:t>》</a:t>
            </a:r>
            <a:r>
              <a:rPr lang="zh-CN" altLang="en-US" dirty="0" smtClean="0"/>
              <a:t>自节目诞生以来，就吸引了广大受众的目光。其次，武亦姝独具个人色彩的符号化标签为其走红现象奠定了基础</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二）</a:t>
            </a:r>
            <a:r>
              <a:rPr lang="zh-CN" altLang="en-US" dirty="0" smtClean="0">
                <a:solidFill>
                  <a:schemeClr val="bg1"/>
                </a:solidFill>
              </a:rPr>
              <a:t>传播内容选题内容的接近性</a:t>
            </a:r>
            <a:r>
              <a:rPr lang="en-US" altLang="zh-CN" dirty="0" smtClean="0">
                <a:solidFill>
                  <a:schemeClr val="bg1"/>
                </a:solidFill>
              </a:rPr>
              <a:t>+</a:t>
            </a:r>
            <a:r>
              <a:rPr lang="zh-CN" altLang="en-US" dirty="0" smtClean="0">
                <a:solidFill>
                  <a:schemeClr val="bg1"/>
                </a:solidFill>
              </a:rPr>
              <a:t>诗词本身的审美意境</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中国诗词大会</a:t>
            </a:r>
            <a:r>
              <a:rPr lang="en-US" altLang="zh-CN" dirty="0" smtClean="0"/>
              <a:t>》</a:t>
            </a:r>
            <a:r>
              <a:rPr lang="zh-CN" altLang="en-US" dirty="0" smtClean="0"/>
              <a:t>在带动观众进行一场诗词大复习的同时，在寓教于乐中引领受众一起体味诗词文化的独特魅力和感受生活中久别的“诗情画意”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三）传播渠道：传统媒体引领、社交媒体跟进的一场新旧媒体“大联欢”</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首先，央视频道于</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7</a:t>
            </a:r>
            <a:r>
              <a:rPr lang="zh-CN" altLang="en-US" dirty="0" smtClean="0"/>
              <a:t>日黄金时间段播出的</a:t>
            </a:r>
            <a:r>
              <a:rPr lang="en-US" altLang="zh-CN" dirty="0" smtClean="0"/>
              <a:t>《</a:t>
            </a:r>
            <a:r>
              <a:rPr lang="zh-CN" altLang="en-US" dirty="0" smtClean="0"/>
              <a:t>中国诗词大会</a:t>
            </a:r>
            <a:r>
              <a:rPr lang="en-US" altLang="zh-CN" dirty="0" smtClean="0"/>
              <a:t>》</a:t>
            </a:r>
            <a:r>
              <a:rPr lang="zh-CN" altLang="en-US" dirty="0" smtClean="0"/>
              <a:t>第二季总决赛作为“武亦姝红了”的传播信息源，使武亦姝的“国民才女”形象迅速进入大众视野；其次，社交媒体跟进报道。武亦姝夺冠后，人民日报和澎湃新闻的官方微博当晚分别进行了及时报道，进行了信息的第一轮扩散。在</a:t>
            </a:r>
            <a:r>
              <a:rPr lang="en-US" altLang="zh-CN" dirty="0" smtClean="0"/>
              <a:t>5</a:t>
            </a:r>
            <a:r>
              <a:rPr lang="zh-CN" altLang="en-US" dirty="0" smtClean="0"/>
              <a:t>天的时间内主流媒体通过连续的信息报道维持话题热度不减时，数量巨大的受众在不断地参与、互动中提升信息影响力，形成舆论热潮。在主流媒体公众号不断报道的同时，个人公众号在这股传播热潮下迅速跟进报道。除此之外，受众也积极通过微博、微信群、</a:t>
            </a:r>
            <a:r>
              <a:rPr lang="en-US" altLang="zh-CN" dirty="0" smtClean="0"/>
              <a:t>QQ</a:t>
            </a:r>
            <a:r>
              <a:rPr lang="zh-CN" altLang="en-US" dirty="0" smtClean="0"/>
              <a:t>群等，对“武亦姝夺冠”的相关视频、报道进行转发、扩散及讨论。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微博、微信等社交媒体在“武亦姝红了”的传播现象中扮演着重要角色。首先，基于移动手机之上的微博、微信等社交媒体，其即时性传播、碎片化使用打破了传统媒介的时空局限性，使得受众随时、随地都能接受、传播信息；其次，社交媒体的社交属性又增强了传播的双向性和互动性，使得传播途径更加便利、多元化。受众可通以过评论、留言、转发等将自己的意见即时反馈给传播者，传播者借此获知受众反馈及传播效果，进而迅速的调整传播方法；再次，自媒体整合了多种传播形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四）受众与效果：受众积极参与强化了诗词文化传播效果</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7</a:t>
            </a:r>
            <a:r>
              <a:rPr lang="zh-CN" altLang="en-US" dirty="0" smtClean="0"/>
              <a:t>日人民日报官微发布的武亦姝夺冠的报道中，截止到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16</a:t>
            </a:r>
            <a:r>
              <a:rPr lang="zh-CN" altLang="en-US" dirty="0" smtClean="0"/>
              <a:t>日其单条微博转发量</a:t>
            </a:r>
            <a:r>
              <a:rPr lang="en-US" altLang="zh-CN" dirty="0" smtClean="0"/>
              <a:t>7041</a:t>
            </a:r>
            <a:r>
              <a:rPr lang="zh-CN" altLang="en-US" dirty="0" smtClean="0"/>
              <a:t>条、评论</a:t>
            </a:r>
            <a:r>
              <a:rPr lang="en-US" altLang="zh-CN" dirty="0" smtClean="0"/>
              <a:t>4389</a:t>
            </a:r>
            <a:r>
              <a:rPr lang="zh-CN" altLang="en-US" dirty="0" smtClean="0"/>
              <a:t>条、点赞</a:t>
            </a:r>
            <a:r>
              <a:rPr lang="en-US" altLang="zh-CN" dirty="0" smtClean="0"/>
              <a:t>32717</a:t>
            </a:r>
            <a:r>
              <a:rPr lang="zh-CN" altLang="en-US" dirty="0" smtClean="0"/>
              <a:t>次。人民日报的秒拍视频截至到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12</a:t>
            </a:r>
            <a:r>
              <a:rPr lang="zh-CN" altLang="en-US" dirty="0" smtClean="0"/>
              <a:t>日</a:t>
            </a:r>
            <a:r>
              <a:rPr lang="en-US" altLang="zh-CN" dirty="0" smtClean="0"/>
              <a:t>2434.2</a:t>
            </a:r>
            <a:r>
              <a:rPr lang="zh-CN" altLang="en-US" dirty="0" smtClean="0"/>
              <a:t>万次点击、</a:t>
            </a:r>
            <a:r>
              <a:rPr lang="en-US" altLang="zh-CN" dirty="0" smtClean="0"/>
              <a:t>4398.5</a:t>
            </a:r>
            <a:r>
              <a:rPr lang="zh-CN" altLang="en-US" dirty="0" smtClean="0"/>
              <a:t>万次观看、</a:t>
            </a:r>
            <a:r>
              <a:rPr lang="en-US" altLang="zh-CN" dirty="0" smtClean="0"/>
              <a:t>2.5</a:t>
            </a:r>
            <a:r>
              <a:rPr lang="zh-CN" altLang="en-US" dirty="0" smtClean="0"/>
              <a:t>万次点赞、评论</a:t>
            </a:r>
            <a:r>
              <a:rPr lang="en-US" altLang="zh-CN" dirty="0" smtClean="0"/>
              <a:t>1.6</a:t>
            </a:r>
            <a:r>
              <a:rPr lang="zh-CN" altLang="en-US" dirty="0" smtClean="0"/>
              <a:t>万条；新浪微博以</a:t>
            </a:r>
            <a:r>
              <a:rPr lang="en-US" altLang="zh-CN" dirty="0" smtClean="0"/>
              <a:t>#</a:t>
            </a:r>
            <a:r>
              <a:rPr lang="zh-CN" altLang="en-US" dirty="0" smtClean="0"/>
              <a:t>武亦姝</a:t>
            </a:r>
            <a:r>
              <a:rPr lang="en-US" altLang="zh-CN" dirty="0" smtClean="0"/>
              <a:t>#</a:t>
            </a:r>
            <a:r>
              <a:rPr lang="zh-CN" altLang="en-US" dirty="0" smtClean="0"/>
              <a:t>为话题，截至到</a:t>
            </a:r>
            <a:r>
              <a:rPr lang="en-US" altLang="zh-CN" dirty="0" smtClean="0"/>
              <a:t>2017</a:t>
            </a:r>
            <a:r>
              <a:rPr lang="zh-CN" altLang="en-US" dirty="0" smtClean="0"/>
              <a:t>年</a:t>
            </a:r>
            <a:r>
              <a:rPr lang="en-US" altLang="zh-CN" dirty="0" smtClean="0"/>
              <a:t>2</a:t>
            </a:r>
            <a:r>
              <a:rPr lang="zh-CN" altLang="en-US" dirty="0" smtClean="0"/>
              <a:t>月</a:t>
            </a:r>
            <a:r>
              <a:rPr lang="en-US" altLang="zh-CN" dirty="0" smtClean="0"/>
              <a:t>12</a:t>
            </a:r>
            <a:r>
              <a:rPr lang="zh-CN" altLang="en-US" dirty="0" smtClean="0"/>
              <a:t>日阅读量是</a:t>
            </a:r>
            <a:r>
              <a:rPr lang="en-US" altLang="zh-CN" dirty="0" smtClean="0"/>
              <a:t>2434.2</a:t>
            </a:r>
            <a:r>
              <a:rPr lang="zh-CN" altLang="en-US" dirty="0" smtClean="0"/>
              <a:t>万次、讨论</a:t>
            </a:r>
            <a:r>
              <a:rPr lang="en-US" altLang="zh-CN" dirty="0" smtClean="0"/>
              <a:t>1</a:t>
            </a:r>
            <a:r>
              <a:rPr lang="zh-CN" altLang="en-US" dirty="0" smtClean="0"/>
              <a:t>万次、粉丝</a:t>
            </a:r>
            <a:r>
              <a:rPr lang="en-US" altLang="zh-CN" dirty="0" smtClean="0"/>
              <a:t>1436</a:t>
            </a:r>
            <a:r>
              <a:rPr lang="zh-CN" altLang="en-US" dirty="0" smtClean="0"/>
              <a:t>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武亦姝走红，传统媒体作为信息源为微博、微信等社交媒体设置了新议题，而受众通过微博、微信等社交媒体对“武亦姝”现象关注、转发、评论等，又将符号化的“武亦姝”作为社交媒体的议题传播给整个社会，从而为社会设定了这个议题，使符号化的“武亦姝”走下节目，走向现实社会，为中国古诗词文化的传播作出贡献。</a:t>
            </a:r>
            <a:endParaRPr lang="en-US" altLang="zh-CN"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09BC3FA2-DF31-44A2-9016-A6ED2A7BEB1E}" type="slidenum">
              <a:rPr lang="zh-CN" altLang="en-US" smtClean="0"/>
              <a:pPr/>
              <a:t>62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noFill/>
        </p:spPr>
        <p:txBody>
          <a:bodyPr/>
          <a:lstStyle/>
          <a:p>
            <a:r>
              <a:rPr lang="zh-CN" altLang="zh-CN" dirty="0" smtClean="0"/>
              <a:t>德弗勒模式</a:t>
            </a:r>
          </a:p>
          <a:p>
            <a:r>
              <a:rPr lang="zh-CN" altLang="zh-CN" dirty="0" smtClean="0"/>
              <a:t>    美国大众媒介体系模式：表述了在自由市场经济条件下，社会中政治、经济力量的变化与传播过程的关系。</a:t>
            </a:r>
          </a:p>
          <a:p>
            <a:r>
              <a:rPr lang="zh-CN" altLang="zh-CN" dirty="0" smtClean="0"/>
              <a:t>    由以下要素组成：受众：分为不同层次；各种政治、法律力量与经济力量；媒介制作和分发组织：均为私人公司，支撑这个体系运行的是媒介的“低级趣味”内容，它是满足此体系运转的首要财政条件，自由市场原则支配此体系。</a:t>
            </a:r>
          </a:p>
          <a:p>
            <a:r>
              <a:rPr lang="zh-CN" altLang="zh-CN" dirty="0" smtClean="0"/>
              <a:t>    大众传播效果依赖模式：这个模式是一种社会系统模式，将大众媒介看成积极参与社会行动的社会、群体和个体层次上的维持、变化与冲突的过程的信息系统。这个模式中受众、媒介体系和社会体系是决定大众媒介效果出现的条件。这三个要素之间是相互联系的。媒介与社会，个人等依赖关系会发生变化，突出了传播媒介与社会、受众的密切关系，它表明媒介系统实际上是社会系统的一个不可分割的子系统。</a:t>
            </a: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xfrm>
            <a:off x="1143000" y="685800"/>
            <a:ext cx="4572000" cy="3429000"/>
          </a:xfrm>
        </p:spPr>
      </p:sp>
      <p:sp>
        <p:nvSpPr>
          <p:cNvPr id="93187" name="备注占位符 2"/>
          <p:cNvSpPr>
            <a:spLocks noGrp="1"/>
          </p:cNvSpPr>
          <p:nvPr>
            <p:ph type="body" idx="1"/>
          </p:nvPr>
        </p:nvSpPr>
        <p:spPr>
          <a:noFill/>
        </p:spPr>
        <p:txBody>
          <a:bodyPr/>
          <a:lstStyle/>
          <a:p>
            <a:r>
              <a:rPr lang="zh-CN" altLang="en-US" smtClean="0"/>
              <a:t>模式一和香农</a:t>
            </a:r>
            <a:r>
              <a:rPr lang="en-US" altLang="zh-CN" smtClean="0"/>
              <a:t>-</a:t>
            </a:r>
            <a:r>
              <a:rPr lang="zh-CN" altLang="en-US" smtClean="0"/>
              <a:t>韦弗模型相似</a:t>
            </a:r>
            <a:endParaRPr lang="en-US" altLang="zh-CN" smtClean="0"/>
          </a:p>
          <a:p>
            <a:r>
              <a:rPr lang="zh-CN" altLang="en-US" smtClean="0"/>
              <a:t>模式二：信息交流离不开意义交换，交流双方必须完全或者在一定程度上对所传递的信息有着共同或者相似的理解</a:t>
            </a:r>
          </a:p>
        </p:txBody>
      </p:sp>
      <p:sp>
        <p:nvSpPr>
          <p:cNvPr id="93188" name="灯片编号占位符 3"/>
          <p:cNvSpPr>
            <a:spLocks noGrp="1"/>
          </p:cNvSpPr>
          <p:nvPr>
            <p:ph type="sldNum" sz="quarter" idx="5"/>
          </p:nvPr>
        </p:nvSpPr>
        <p:spPr>
          <a:noFill/>
          <a:ln>
            <a:miter lim="800000"/>
            <a:headEnd/>
            <a:tailEnd/>
          </a:ln>
        </p:spPr>
        <p:txBody>
          <a:bodyPr/>
          <a:lstStyle/>
          <a:p>
            <a:fld id="{76720D52-F799-45F9-9881-22C4C9AC82DA}" type="slidenum">
              <a:rPr lang="en-US" altLang="zh-CN"/>
              <a:pPr/>
              <a:t>66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2000" cy="3429000"/>
          </a:xfrm>
          <a:ln/>
        </p:spPr>
      </p:sp>
      <p:sp>
        <p:nvSpPr>
          <p:cNvPr id="96259" name="Rectangle 3"/>
          <p:cNvSpPr>
            <a:spLocks noGrp="1" noChangeArrowheads="1"/>
          </p:cNvSpPr>
          <p:nvPr>
            <p:ph type="body" idx="1"/>
          </p:nvPr>
        </p:nvSpPr>
        <p:spPr>
          <a:noFill/>
        </p:spPr>
        <p:txBody>
          <a:bodyPr/>
          <a:lstStyle/>
          <a:p>
            <a:r>
              <a:rPr lang="zh-CN" altLang="zh-CN" smtClean="0"/>
              <a:t>施拉姆大众传播模式，循环模式是施拉姆在奥斯古德的基础上提出的。1954年，施拉姆在《传播是怎样运行的》</a:t>
            </a:r>
          </a:p>
          <a:p>
            <a:r>
              <a:rPr lang="zh-CN" altLang="zh-CN" smtClean="0"/>
              <a:t>一文中，提出了这个新的过程模式这一模式突出了信息传播过程的循环性。这就内含了这样一种观点：信息会产生反馈，并为传播双方所共享。另外，</a:t>
            </a:r>
            <a:r>
              <a:rPr lang="zh-CN" altLang="zh-CN" smtClean="0">
                <a:solidFill>
                  <a:srgbClr val="FF0000"/>
                </a:solidFill>
              </a:rPr>
              <a:t>它对以前单向直线模式的另一个突破是：更强调传受双方的相互转化</a:t>
            </a:r>
            <a:r>
              <a:rPr lang="zh-CN" altLang="zh-CN" smtClean="0"/>
              <a:t>。它的出现打破了传统的直线单向模式一统天下的局面。其缺点是未能区分传受双方的地位差别，因为在实际生活中传授双方的地位很少是完全平等的。其次，这个模式虽然能够较好地体现人际传播尤其是面对面传播的特点，对大众传播过程却不能适用。是因为传播学内容玄奥而需要借助图像形式来传意？或者相反，因为传播学内容肤浅而需要借助图形来掩饰。还是因为传播学更接近艺术而注重视觉效果。或者因为传播过程的本质特别适合用图形来表述。模式化（或图形化）的传播学更抽象还是更具象了。</a:t>
            </a: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xfrm>
            <a:off x="1143000" y="685800"/>
            <a:ext cx="4572000" cy="3429000"/>
          </a:xfrm>
        </p:spPr>
      </p:sp>
      <p:sp>
        <p:nvSpPr>
          <p:cNvPr id="98307" name="备注占位符 2"/>
          <p:cNvSpPr>
            <a:spLocks noGrp="1"/>
          </p:cNvSpPr>
          <p:nvPr>
            <p:ph type="body" idx="1"/>
          </p:nvPr>
        </p:nvSpPr>
        <p:spPr>
          <a:noFill/>
        </p:spPr>
        <p:txBody>
          <a:bodyPr/>
          <a:lstStyle/>
          <a:p>
            <a:r>
              <a:rPr lang="zh-CN" altLang="en-US" dirty="0" smtClean="0"/>
              <a:t>应用：肯德基收营员要重复一遍菜单，反馈的应用</a:t>
            </a:r>
          </a:p>
        </p:txBody>
      </p:sp>
      <p:sp>
        <p:nvSpPr>
          <p:cNvPr id="98308" name="灯片编号占位符 3"/>
          <p:cNvSpPr>
            <a:spLocks noGrp="1"/>
          </p:cNvSpPr>
          <p:nvPr>
            <p:ph type="sldNum" sz="quarter" idx="5"/>
          </p:nvPr>
        </p:nvSpPr>
        <p:spPr>
          <a:noFill/>
          <a:ln>
            <a:miter lim="800000"/>
            <a:headEnd/>
            <a:tailEnd/>
          </a:ln>
        </p:spPr>
        <p:txBody>
          <a:bodyPr/>
          <a:lstStyle/>
          <a:p>
            <a:fld id="{886FB423-56ED-442C-9676-EF118A69B1D8}" type="slidenum">
              <a:rPr lang="en-US" altLang="zh-CN"/>
              <a:pPr/>
              <a:t>69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1143000" y="685800"/>
            <a:ext cx="4572000" cy="3429000"/>
          </a:xfrm>
        </p:spPr>
      </p:sp>
      <p:sp>
        <p:nvSpPr>
          <p:cNvPr id="100355" name="备注占位符 2"/>
          <p:cNvSpPr>
            <a:spLocks noGrp="1"/>
          </p:cNvSpPr>
          <p:nvPr>
            <p:ph type="body" idx="1"/>
          </p:nvPr>
        </p:nvSpPr>
        <p:spPr>
          <a:noFill/>
        </p:spPr>
        <p:txBody>
          <a:bodyPr/>
          <a:lstStyle/>
          <a:p>
            <a:r>
              <a:rPr lang="zh-CN" altLang="en-US" smtClean="0"/>
              <a:t>总结施拉姆信息交流模式：从单向接受</a:t>
            </a:r>
            <a:r>
              <a:rPr lang="en-US" altLang="zh-CN" smtClean="0"/>
              <a:t>---</a:t>
            </a:r>
            <a:r>
              <a:rPr lang="zh-CN" altLang="en-US" smtClean="0"/>
              <a:t>双向传递，考虑共同经验、反馈机制；提出大众传播模式</a:t>
            </a:r>
          </a:p>
        </p:txBody>
      </p:sp>
      <p:sp>
        <p:nvSpPr>
          <p:cNvPr id="100356" name="灯片编号占位符 3"/>
          <p:cNvSpPr>
            <a:spLocks noGrp="1"/>
          </p:cNvSpPr>
          <p:nvPr>
            <p:ph type="sldNum" sz="quarter" idx="5"/>
          </p:nvPr>
        </p:nvSpPr>
        <p:spPr>
          <a:noFill/>
          <a:ln>
            <a:miter lim="800000"/>
            <a:headEnd/>
            <a:tailEnd/>
          </a:ln>
        </p:spPr>
        <p:txBody>
          <a:bodyPr/>
          <a:lstStyle/>
          <a:p>
            <a:fld id="{1F1FAE35-3A10-43A7-A832-74B4BE338769}" type="slidenum">
              <a:rPr lang="en-US" altLang="zh-CN"/>
              <a:pPr/>
              <a:t>70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3</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a:noFill/>
        </p:spPr>
        <p:txBody>
          <a:bodyPr/>
          <a:lstStyle/>
          <a:p>
            <a:r>
              <a:rPr lang="zh-CN" altLang="en-US" smtClean="0"/>
              <a:t>英国布鲁克斯认为，信息是使人原有知识结构发生变化的那一小 部分，维克利接受了这一观点，把简单的“信息源-通道-接受者”基本交流模式纳入更广泛的</a:t>
            </a:r>
            <a:r>
              <a:rPr lang="zh-CN" altLang="en-US" sz="1600" smtClean="0">
                <a:solidFill>
                  <a:srgbClr val="FF0000"/>
                </a:solidFill>
              </a:rPr>
              <a:t>社会信息环境</a:t>
            </a:r>
            <a:r>
              <a:rPr lang="zh-CN" altLang="en-US" smtClean="0"/>
              <a:t>来考察，使人们有可能由此出发去深入了解人类的信息交流行为机制和知识创新原理。在维克利提出的广义的信息交流模式中，人、文献、机器和自然界是相互作用着的4个信宿，这种相互作用着的信息交流关系表现为9条路径。</a:t>
            </a: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EC51A20-CD35-464D-BD61-6AB26F2EF96C}" type="slidenum">
              <a:rPr lang="zh-CN" altLang="en-US" smtClean="0"/>
              <a:pPr>
                <a:defRPr/>
              </a:pPr>
              <a:t>73</a:t>
            </a:fld>
            <a:endParaRPr lang="zh-CN" altLang="en-US"/>
          </a:p>
        </p:txBody>
      </p:sp>
    </p:spTree>
    <p:extLst>
      <p:ext uri="{BB962C8B-B14F-4D97-AF65-F5344CB8AC3E}">
        <p14:creationId xmlns:p14="http://schemas.microsoft.com/office/powerpoint/2010/main" val="3910907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1143000" y="685800"/>
            <a:ext cx="4572000" cy="3429000"/>
          </a:xfrm>
        </p:spPr>
      </p:sp>
      <p:sp>
        <p:nvSpPr>
          <p:cNvPr id="105475" name="备注占位符 2"/>
          <p:cNvSpPr>
            <a:spLocks noGrp="1"/>
          </p:cNvSpPr>
          <p:nvPr>
            <p:ph type="body" idx="1"/>
          </p:nvPr>
        </p:nvSpPr>
        <p:spPr>
          <a:noFill/>
        </p:spPr>
        <p:txBody>
          <a:bodyPr/>
          <a:lstStyle/>
          <a:p>
            <a:r>
              <a:rPr lang="zh-CN" altLang="en-US" smtClean="0"/>
              <a:t>第</a:t>
            </a:r>
            <a:r>
              <a:rPr lang="en-US" altLang="zh-CN" smtClean="0"/>
              <a:t>39</a:t>
            </a:r>
            <a:r>
              <a:rPr lang="zh-CN" altLang="en-US" smtClean="0"/>
              <a:t>次</a:t>
            </a:r>
            <a:r>
              <a:rPr lang="en-US" altLang="zh-CN" smtClean="0"/>
              <a:t>《</a:t>
            </a:r>
            <a:r>
              <a:rPr lang="zh-CN" altLang="en-US" smtClean="0"/>
              <a:t>中国互联网络发展状况统计报告</a:t>
            </a:r>
            <a:r>
              <a:rPr lang="en-US" altLang="zh-CN" smtClean="0"/>
              <a:t>》</a:t>
            </a:r>
            <a:endParaRPr lang="zh-CN" altLang="en-US" smtClean="0"/>
          </a:p>
        </p:txBody>
      </p:sp>
      <p:sp>
        <p:nvSpPr>
          <p:cNvPr id="105476" name="灯片编号占位符 3"/>
          <p:cNvSpPr>
            <a:spLocks noGrp="1"/>
          </p:cNvSpPr>
          <p:nvPr>
            <p:ph type="sldNum" sz="quarter" idx="5"/>
          </p:nvPr>
        </p:nvSpPr>
        <p:spPr>
          <a:noFill/>
          <a:ln>
            <a:miter lim="800000"/>
            <a:headEnd/>
            <a:tailEnd/>
          </a:ln>
        </p:spPr>
        <p:txBody>
          <a:bodyPr/>
          <a:lstStyle/>
          <a:p>
            <a:fld id="{02A06690-19CE-42D8-8BDD-6C0ABDCC5E13}" type="slidenum">
              <a:rPr lang="en-US" altLang="zh-CN"/>
              <a:pPr/>
              <a:t>74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1143000" y="685800"/>
            <a:ext cx="4572000" cy="3429000"/>
          </a:xfrm>
        </p:spPr>
      </p:sp>
      <p:sp>
        <p:nvSpPr>
          <p:cNvPr id="110595" name="备注占位符 2"/>
          <p:cNvSpPr>
            <a:spLocks noGrp="1"/>
          </p:cNvSpPr>
          <p:nvPr>
            <p:ph type="body" idx="1"/>
          </p:nvPr>
        </p:nvSpPr>
        <p:spPr>
          <a:noFill/>
        </p:spPr>
        <p:txBody>
          <a:bodyPr/>
          <a:lstStyle/>
          <a:p>
            <a:r>
              <a:rPr lang="zh-CN" altLang="en-US" smtClean="0"/>
              <a:t>我们需要了解网络非正式交流和传统非正式交流的区别</a:t>
            </a:r>
          </a:p>
        </p:txBody>
      </p:sp>
      <p:sp>
        <p:nvSpPr>
          <p:cNvPr id="110596" name="灯片编号占位符 3"/>
          <p:cNvSpPr>
            <a:spLocks noGrp="1"/>
          </p:cNvSpPr>
          <p:nvPr>
            <p:ph type="sldNum" sz="quarter" idx="5"/>
          </p:nvPr>
        </p:nvSpPr>
        <p:spPr>
          <a:noFill/>
          <a:ln>
            <a:miter lim="800000"/>
            <a:headEnd/>
            <a:tailEnd/>
          </a:ln>
        </p:spPr>
        <p:txBody>
          <a:bodyPr/>
          <a:lstStyle/>
          <a:p>
            <a:fld id="{35D1FC0B-ED4A-4407-B9C1-27BEF7318EF7}" type="slidenum">
              <a:rPr lang="en-US" altLang="zh-CN"/>
              <a:pPr/>
              <a:t>77</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1143000" y="685800"/>
            <a:ext cx="4572000" cy="3429000"/>
          </a:xfrm>
        </p:spPr>
      </p:sp>
      <p:sp>
        <p:nvSpPr>
          <p:cNvPr id="112643" name="备注占位符 2"/>
          <p:cNvSpPr>
            <a:spLocks noGrp="1"/>
          </p:cNvSpPr>
          <p:nvPr>
            <p:ph type="body" idx="1"/>
          </p:nvPr>
        </p:nvSpPr>
        <p:spPr>
          <a:noFill/>
        </p:spPr>
        <p:txBody>
          <a:bodyPr/>
          <a:lstStyle/>
          <a:p>
            <a:r>
              <a:rPr lang="en-US" altLang="zh-CN" smtClean="0"/>
              <a:t>2</a:t>
            </a:r>
            <a:r>
              <a:rPr lang="zh-CN" altLang="en-US" smtClean="0"/>
              <a:t>、与学术沙龙相比，网络技术使得交流可以随时随地实时发生。</a:t>
            </a:r>
          </a:p>
        </p:txBody>
      </p:sp>
      <p:sp>
        <p:nvSpPr>
          <p:cNvPr id="112644" name="灯片编号占位符 3"/>
          <p:cNvSpPr>
            <a:spLocks noGrp="1"/>
          </p:cNvSpPr>
          <p:nvPr>
            <p:ph type="sldNum" sz="quarter" idx="5"/>
          </p:nvPr>
        </p:nvSpPr>
        <p:spPr>
          <a:noFill/>
          <a:ln>
            <a:miter lim="800000"/>
            <a:headEnd/>
            <a:tailEnd/>
          </a:ln>
        </p:spPr>
        <p:txBody>
          <a:bodyPr/>
          <a:lstStyle/>
          <a:p>
            <a:fld id="{DE3AD511-84D2-46E0-888C-387A2999317D}" type="slidenum">
              <a:rPr lang="en-US" altLang="zh-CN"/>
              <a:pPr/>
              <a:t>78</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1143000" y="685800"/>
            <a:ext cx="4572000" cy="3429000"/>
          </a:xfrm>
        </p:spPr>
      </p:sp>
      <p:sp>
        <p:nvSpPr>
          <p:cNvPr id="125955" name="备注占位符 2"/>
          <p:cNvSpPr>
            <a:spLocks noGrp="1"/>
          </p:cNvSpPr>
          <p:nvPr>
            <p:ph type="body" idx="1"/>
          </p:nvPr>
        </p:nvSpPr>
        <p:spPr>
          <a:noFill/>
        </p:spPr>
        <p:txBody>
          <a:bodyPr/>
          <a:lstStyle/>
          <a:p>
            <a:r>
              <a:rPr lang="zh-CN" altLang="en-US" smtClean="0"/>
              <a:t>在Stanley Milgra  之后许许多多的研究人员做了多次实验证明了六度分离理论，并在当今的网络世界中广泛的应用</a:t>
            </a:r>
          </a:p>
          <a:p>
            <a:endParaRPr lang="zh-CN" altLang="en-US" smtClean="0"/>
          </a:p>
        </p:txBody>
      </p:sp>
      <p:sp>
        <p:nvSpPr>
          <p:cNvPr id="125956" name="灯片编号占位符 3"/>
          <p:cNvSpPr>
            <a:spLocks noGrp="1"/>
          </p:cNvSpPr>
          <p:nvPr>
            <p:ph type="sldNum" sz="quarter" idx="5"/>
          </p:nvPr>
        </p:nvSpPr>
        <p:spPr>
          <a:noFill/>
          <a:ln>
            <a:miter lim="800000"/>
            <a:headEnd/>
            <a:tailEnd/>
          </a:ln>
        </p:spPr>
        <p:txBody>
          <a:bodyPr/>
          <a:lstStyle/>
          <a:p>
            <a:fld id="{B52FA17D-DE91-4B68-B3BD-CCEC4D85025F}" type="slidenum">
              <a:rPr lang="en-US" altLang="zh-CN"/>
              <a:pPr/>
              <a:t>85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xfrm>
            <a:off x="1143000" y="685800"/>
            <a:ext cx="4572000" cy="3429000"/>
          </a:xfrm>
        </p:spPr>
      </p:sp>
      <p:sp>
        <p:nvSpPr>
          <p:cNvPr id="129027" name="备注占位符 2"/>
          <p:cNvSpPr>
            <a:spLocks noGrp="1"/>
          </p:cNvSpPr>
          <p:nvPr>
            <p:ph type="body" idx="1"/>
          </p:nvPr>
        </p:nvSpPr>
        <p:spPr>
          <a:noFill/>
        </p:spPr>
        <p:txBody>
          <a:bodyPr/>
          <a:lstStyle/>
          <a:p>
            <a:r>
              <a:rPr lang="zh-CN" altLang="en-US" dirty="0" smtClean="0"/>
              <a:t>社交软件</a:t>
            </a:r>
          </a:p>
        </p:txBody>
      </p:sp>
      <p:sp>
        <p:nvSpPr>
          <p:cNvPr id="129028" name="灯片编号占位符 3"/>
          <p:cNvSpPr>
            <a:spLocks noGrp="1"/>
          </p:cNvSpPr>
          <p:nvPr>
            <p:ph type="sldNum" sz="quarter" idx="5"/>
          </p:nvPr>
        </p:nvSpPr>
        <p:spPr>
          <a:noFill/>
          <a:ln>
            <a:miter lim="800000"/>
            <a:headEnd/>
            <a:tailEnd/>
          </a:ln>
        </p:spPr>
        <p:txBody>
          <a:bodyPr/>
          <a:lstStyle/>
          <a:p>
            <a:fld id="{9BA33564-B483-449B-9970-0ED5F97CE1AA}" type="slidenum">
              <a:rPr lang="en-US" altLang="zh-CN"/>
              <a:pPr/>
              <a:t>87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1143000" y="685800"/>
            <a:ext cx="4572000" cy="3429000"/>
          </a:xfrm>
        </p:spPr>
      </p:sp>
      <p:sp>
        <p:nvSpPr>
          <p:cNvPr id="131075" name="备注占位符 2"/>
          <p:cNvSpPr>
            <a:spLocks noGrp="1"/>
          </p:cNvSpPr>
          <p:nvPr>
            <p:ph type="body" idx="1"/>
          </p:nvPr>
        </p:nvSpPr>
        <p:spPr>
          <a:noFill/>
        </p:spPr>
        <p:txBody>
          <a:bodyPr/>
          <a:lstStyle/>
          <a:p>
            <a:r>
              <a:rPr lang="zh-CN" altLang="en-US" smtClean="0"/>
              <a:t>按照这种理论，每个人都可以利用自己的关系网与完全陌生的人搭上关系，甚至像麦当娜、英国女皇和萨达姆这样的名人从某种意上来说都是我们的“熟人”。</a:t>
            </a:r>
          </a:p>
          <a:p>
            <a:endParaRPr lang="zh-CN" altLang="en-US" smtClean="0"/>
          </a:p>
        </p:txBody>
      </p:sp>
      <p:sp>
        <p:nvSpPr>
          <p:cNvPr id="131076" name="灯片编号占位符 3"/>
          <p:cNvSpPr>
            <a:spLocks noGrp="1"/>
          </p:cNvSpPr>
          <p:nvPr>
            <p:ph type="sldNum" sz="quarter" idx="5"/>
          </p:nvPr>
        </p:nvSpPr>
        <p:spPr>
          <a:noFill/>
          <a:ln>
            <a:miter lim="800000"/>
            <a:headEnd/>
            <a:tailEnd/>
          </a:ln>
        </p:spPr>
        <p:txBody>
          <a:bodyPr/>
          <a:lstStyle/>
          <a:p>
            <a:fld id="{55C501FE-D05E-405A-B77B-0E3A2EA0B9DB}" type="slidenum">
              <a:rPr lang="en-US" altLang="zh-CN"/>
              <a:pPr/>
              <a:t>88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罗宾</a:t>
            </a:r>
            <a:r>
              <a:rPr lang="en-US" altLang="zh-CN" dirty="0" smtClean="0"/>
              <a:t>·</a:t>
            </a:r>
            <a:r>
              <a:rPr lang="zh-CN" altLang="en-US" dirty="0" smtClean="0"/>
              <a:t>邓巴（</a:t>
            </a:r>
            <a:r>
              <a:rPr lang="en-US" altLang="zh-CN" dirty="0" smtClean="0"/>
              <a:t>Robin Dunbar</a:t>
            </a:r>
            <a:r>
              <a:rPr lang="zh-CN" altLang="en-US" dirty="0" smtClean="0"/>
              <a:t>），出生于</a:t>
            </a:r>
            <a:r>
              <a:rPr lang="en-US" altLang="zh-CN" dirty="0" smtClean="0"/>
              <a:t>1947</a:t>
            </a:r>
            <a:r>
              <a:rPr lang="zh-CN" altLang="en-US" dirty="0" smtClean="0"/>
              <a:t>年</a:t>
            </a:r>
            <a:r>
              <a:rPr lang="en-US" altLang="zh-CN" dirty="0" smtClean="0"/>
              <a:t>6</a:t>
            </a:r>
            <a:r>
              <a:rPr lang="zh-CN" altLang="en-US" dirty="0" smtClean="0"/>
              <a:t>月</a:t>
            </a:r>
            <a:r>
              <a:rPr lang="en-US" altLang="zh-CN" dirty="0" smtClean="0"/>
              <a:t>28</a:t>
            </a:r>
            <a:r>
              <a:rPr lang="zh-CN" altLang="en-US" dirty="0" smtClean="0"/>
              <a:t>日，邓巴的父亲是一名工程师。邓巴曾就读位于英国牛津布拉克林的莫德林学院学校（</a:t>
            </a:r>
            <a:r>
              <a:rPr lang="en-US" altLang="zh-CN" dirty="0" smtClean="0"/>
              <a:t>Magdalen College School, </a:t>
            </a:r>
            <a:r>
              <a:rPr lang="en-US" altLang="zh-CN" dirty="0" err="1" smtClean="0"/>
              <a:t>Brackley</a:t>
            </a:r>
            <a:r>
              <a:rPr lang="en-US" altLang="zh-CN" dirty="0" smtClean="0"/>
              <a:t>.</a:t>
            </a:r>
            <a:r>
              <a:rPr lang="zh-CN" altLang="en-US" dirty="0" smtClean="0"/>
              <a:t>），这个学校成立于</a:t>
            </a:r>
            <a:r>
              <a:rPr lang="en-US" altLang="zh-CN" dirty="0" smtClean="0"/>
              <a:t>1480</a:t>
            </a:r>
            <a:r>
              <a:rPr lang="zh-CN" altLang="en-US" dirty="0" smtClean="0"/>
              <a:t>年创办于牛津市中心，容纳</a:t>
            </a:r>
            <a:r>
              <a:rPr lang="en-US" altLang="zh-CN" dirty="0" smtClean="0"/>
              <a:t>700</a:t>
            </a:r>
            <a:r>
              <a:rPr lang="zh-CN" altLang="en-US" dirty="0" smtClean="0"/>
              <a:t>人年龄在</a:t>
            </a:r>
            <a:r>
              <a:rPr lang="en-US" altLang="zh-CN" dirty="0" smtClean="0"/>
              <a:t>7-18</a:t>
            </a:r>
            <a:r>
              <a:rPr lang="zh-CN" altLang="en-US" dirty="0" smtClean="0"/>
              <a:t>岁的学生，是英国知名的男女混校。然后他去了牛津大学马格达伦学院（</a:t>
            </a:r>
            <a:r>
              <a:rPr lang="en-US" altLang="zh-CN" dirty="0" smtClean="0"/>
              <a:t>Magdalen College, Oxford</a:t>
            </a:r>
            <a:r>
              <a:rPr lang="zh-CN" altLang="en-US" dirty="0" smtClean="0"/>
              <a:t>）。</a:t>
            </a:r>
          </a:p>
          <a:p>
            <a:r>
              <a:rPr lang="zh-CN" altLang="en-US" dirty="0" smtClean="0"/>
              <a:t>“邓巴数字”（</a:t>
            </a:r>
            <a:r>
              <a:rPr lang="en-US" altLang="zh-CN" dirty="0" smtClean="0"/>
              <a:t>Dunbar's number</a:t>
            </a:r>
            <a:r>
              <a:rPr lang="zh-CN" altLang="en-US" dirty="0" smtClean="0"/>
              <a:t>）也叫“</a:t>
            </a:r>
            <a:r>
              <a:rPr lang="en-US" altLang="zh-CN" dirty="0" smtClean="0"/>
              <a:t>150</a:t>
            </a:r>
            <a:r>
              <a:rPr lang="zh-CN" altLang="en-US" dirty="0" smtClean="0"/>
              <a:t>定律”，该定律根据猿猴的智力与社交网络推断出：人类智力将允许人类拥有稳定社交网络的人数是</a:t>
            </a:r>
            <a:r>
              <a:rPr lang="en-US" altLang="zh-CN" dirty="0" smtClean="0"/>
              <a:t>148</a:t>
            </a:r>
            <a:r>
              <a:rPr lang="zh-CN" altLang="en-US" dirty="0" smtClean="0"/>
              <a:t>人，四舍五入大约是</a:t>
            </a:r>
            <a:r>
              <a:rPr lang="en-US" altLang="zh-CN" dirty="0" smtClean="0"/>
              <a:t>150</a:t>
            </a:r>
            <a:r>
              <a:rPr lang="zh-CN" altLang="en-US" dirty="0" smtClean="0"/>
              <a:t>人。该定律指出：人的大脑新皮层大小有限，提供的认知能力只能使一个人维持与大约</a:t>
            </a:r>
            <a:r>
              <a:rPr lang="en-US" altLang="zh-CN" dirty="0" smtClean="0"/>
              <a:t>150</a:t>
            </a:r>
            <a:r>
              <a:rPr lang="zh-CN" altLang="en-US" dirty="0" smtClean="0"/>
              <a:t>个人的稳定人际关系，这一数字是人们拥有的、与自己有私人关系的朋友数量。也就是说，人们可能拥有</a:t>
            </a:r>
            <a:r>
              <a:rPr lang="en-US" altLang="zh-CN" dirty="0" smtClean="0"/>
              <a:t>150</a:t>
            </a:r>
            <a:r>
              <a:rPr lang="zh-CN" altLang="en-US" dirty="0" smtClean="0"/>
              <a:t>名好友，甚至更多社交网站的“好友”，但只维持与现实生活中大约</a:t>
            </a:r>
            <a:r>
              <a:rPr lang="en-US" altLang="zh-CN" dirty="0" smtClean="0"/>
              <a:t>150</a:t>
            </a:r>
            <a:r>
              <a:rPr lang="zh-CN" altLang="en-US" dirty="0" smtClean="0"/>
              <a:t>个人的“内部圈子”。而“内部圈子”好友在此理论中指一年至少联系一次的人。</a:t>
            </a:r>
          </a:p>
          <a:p>
            <a:r>
              <a:rPr lang="zh-CN" altLang="en-US" dirty="0" smtClean="0"/>
              <a:t/>
            </a:r>
            <a:br>
              <a:rPr lang="zh-CN" altLang="en-US" dirty="0" smtClean="0"/>
            </a:br>
            <a:r>
              <a:rPr lang="zh-CN" altLang="en-US" dirty="0" smtClean="0"/>
              <a:t/>
            </a:r>
            <a:br>
              <a:rPr lang="zh-CN" altLang="en-US" dirty="0" smtClean="0"/>
            </a:br>
            <a:r>
              <a:rPr lang="zh-CN" altLang="en-US" dirty="0" smtClean="0"/>
              <a:t>作者：孙学智</a:t>
            </a:r>
            <a:r>
              <a:rPr lang="en-US" altLang="zh-CN" dirty="0" smtClean="0"/>
              <a:t>Steve</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D676DFD-6817-4BCA-AE32-FD5B24E224E9}" type="slidenum">
              <a:rPr lang="en-US" altLang="zh-CN" smtClean="0"/>
              <a:pPr/>
              <a:t>89</a:t>
            </a:fld>
            <a:endParaRPr lang="en-US" altLang="zh-CN"/>
          </a:p>
        </p:txBody>
      </p:sp>
    </p:spTree>
    <p:extLst>
      <p:ext uri="{BB962C8B-B14F-4D97-AF65-F5344CB8AC3E}">
        <p14:creationId xmlns:p14="http://schemas.microsoft.com/office/powerpoint/2010/main" val="1860624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据已故著名数学家</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Melvin </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Henriksen</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所说，</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Erdos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数字是</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John Isbell</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1957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年前后于普林斯顿大学提出的。而第一次以文章形式提出则是由</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Casper Goffman</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3D676DFD-6817-4BCA-AE32-FD5B24E224E9}" type="slidenum">
              <a:rPr lang="en-US" altLang="zh-CN" smtClean="0"/>
              <a:pPr/>
              <a:t>91</a:t>
            </a:fld>
            <a:endParaRPr lang="en-US" altLang="zh-CN"/>
          </a:p>
        </p:txBody>
      </p:sp>
    </p:spTree>
    <p:extLst>
      <p:ext uri="{BB962C8B-B14F-4D97-AF65-F5344CB8AC3E}">
        <p14:creationId xmlns:p14="http://schemas.microsoft.com/office/powerpoint/2010/main" val="4006851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xfrm>
            <a:off x="1143000" y="685800"/>
            <a:ext cx="4572000" cy="3429000"/>
          </a:xfrm>
        </p:spPr>
      </p:sp>
      <p:sp>
        <p:nvSpPr>
          <p:cNvPr id="26627" name="备注占位符 2"/>
          <p:cNvSpPr>
            <a:spLocks noGrp="1"/>
          </p:cNvSpPr>
          <p:nvPr>
            <p:ph type="body" idx="1"/>
          </p:nvPr>
        </p:nvSpPr>
        <p:spPr>
          <a:noFill/>
        </p:spPr>
        <p:txBody>
          <a:bodyPr/>
          <a:lstStyle/>
          <a:p>
            <a:r>
              <a:rPr lang="zh-CN" altLang="en-US" smtClean="0"/>
              <a:t>非生物</a:t>
            </a:r>
            <a:r>
              <a:rPr lang="en-US" altLang="zh-CN" smtClean="0"/>
              <a:t>——</a:t>
            </a:r>
            <a:r>
              <a:rPr lang="zh-CN" altLang="en-US" smtClean="0"/>
              <a:t>非生物：计算机之间的信息传递、信号控制、雨水对岩石的冲刷</a:t>
            </a:r>
            <a:endParaRPr lang="en-US" altLang="zh-CN" smtClean="0"/>
          </a:p>
          <a:p>
            <a:r>
              <a:rPr lang="zh-CN" altLang="en-US" smtClean="0"/>
              <a:t>生物</a:t>
            </a:r>
            <a:r>
              <a:rPr lang="en-US" altLang="zh-CN" smtClean="0"/>
              <a:t>-</a:t>
            </a:r>
            <a:r>
              <a:rPr lang="zh-CN" altLang="en-US" smtClean="0"/>
              <a:t>生物：动物之间</a:t>
            </a:r>
            <a:endParaRPr lang="en-US" altLang="zh-CN" smtClean="0"/>
          </a:p>
          <a:p>
            <a:r>
              <a:rPr lang="zh-CN" altLang="en-US" smtClean="0"/>
              <a:t>人</a:t>
            </a:r>
            <a:r>
              <a:rPr lang="en-US" altLang="zh-CN" smtClean="0"/>
              <a:t>-</a:t>
            </a:r>
            <a:r>
              <a:rPr lang="zh-CN" altLang="en-US" smtClean="0"/>
              <a:t>非生物：人同计算机之间的交互，人同机器人</a:t>
            </a:r>
            <a:endParaRPr lang="en-US" altLang="zh-CN" smtClean="0"/>
          </a:p>
          <a:p>
            <a:r>
              <a:rPr lang="zh-CN" altLang="en-US" smtClean="0"/>
              <a:t>人</a:t>
            </a:r>
            <a:r>
              <a:rPr lang="en-US" altLang="zh-CN" smtClean="0"/>
              <a:t>-</a:t>
            </a:r>
            <a:r>
              <a:rPr lang="zh-CN" altLang="en-US" smtClean="0"/>
              <a:t>生物：人</a:t>
            </a:r>
            <a:r>
              <a:rPr lang="en-US" altLang="zh-CN" smtClean="0"/>
              <a:t>-</a:t>
            </a:r>
            <a:r>
              <a:rPr lang="zh-CN" altLang="en-US" smtClean="0"/>
              <a:t>狗</a:t>
            </a:r>
            <a:endParaRPr lang="en-US" altLang="zh-CN" smtClean="0"/>
          </a:p>
          <a:p>
            <a:endParaRPr lang="zh-CN" altLang="en-US" smtClean="0"/>
          </a:p>
        </p:txBody>
      </p:sp>
      <p:sp>
        <p:nvSpPr>
          <p:cNvPr id="26628" name="灯片编号占位符 3"/>
          <p:cNvSpPr>
            <a:spLocks noGrp="1"/>
          </p:cNvSpPr>
          <p:nvPr>
            <p:ph type="sldNum" sz="quarter" idx="5"/>
          </p:nvPr>
        </p:nvSpPr>
        <p:spPr>
          <a:noFill/>
          <a:ln>
            <a:miter lim="800000"/>
            <a:headEnd/>
            <a:tailEnd/>
          </a:ln>
        </p:spPr>
        <p:txBody>
          <a:bodyPr/>
          <a:lstStyle/>
          <a:p>
            <a:fld id="{E9989F6D-2FB4-4C91-82DD-0D1B28C679B0}" type="slidenum">
              <a:rPr lang="en-US" altLang="zh-CN"/>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43000" y="685800"/>
            <a:ext cx="4572000" cy="3429000"/>
          </a:xfrm>
          <a:ln/>
        </p:spPr>
      </p:sp>
      <p:sp>
        <p:nvSpPr>
          <p:cNvPr id="33795" name="Rectangle 3"/>
          <p:cNvSpPr>
            <a:spLocks noGrp="1" noChangeArrowheads="1"/>
          </p:cNvSpPr>
          <p:nvPr>
            <p:ph type="body" idx="1"/>
          </p:nvPr>
        </p:nvSpPr>
        <p:spPr>
          <a:noFill/>
        </p:spPr>
        <p:txBody>
          <a:bodyPr/>
          <a:lstStyle/>
          <a:p>
            <a:r>
              <a:rPr lang="zh-CN" altLang="en-US" smtClean="0"/>
              <a:t>潜意识行为：梦游、灵感</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1143000" y="685800"/>
            <a:ext cx="4572000" cy="3429000"/>
          </a:xfrm>
        </p:spPr>
      </p:sp>
      <p:sp>
        <p:nvSpPr>
          <p:cNvPr id="35843" name="备注占位符 2"/>
          <p:cNvSpPr>
            <a:spLocks noGrp="1"/>
          </p:cNvSpPr>
          <p:nvPr>
            <p:ph type="body" idx="1"/>
          </p:nvPr>
        </p:nvSpPr>
        <p:spPr>
          <a:noFill/>
        </p:spPr>
        <p:txBody>
          <a:bodyPr/>
          <a:lstStyle/>
          <a:p>
            <a:endParaRPr lang="zh-CN" altLang="en-US" smtClean="0"/>
          </a:p>
        </p:txBody>
      </p:sp>
      <p:sp>
        <p:nvSpPr>
          <p:cNvPr id="35844" name="灯片编号占位符 3"/>
          <p:cNvSpPr>
            <a:spLocks noGrp="1"/>
          </p:cNvSpPr>
          <p:nvPr>
            <p:ph type="sldNum" sz="quarter" idx="5"/>
          </p:nvPr>
        </p:nvSpPr>
        <p:spPr>
          <a:noFill/>
          <a:ln>
            <a:miter lim="800000"/>
            <a:headEnd/>
            <a:tailEnd/>
          </a:ln>
        </p:spPr>
        <p:txBody>
          <a:bodyPr/>
          <a:lstStyle/>
          <a:p>
            <a:fld id="{6EC10F66-7FC3-4BD7-A160-DE67585FB0CD}" type="slidenum">
              <a:rPr lang="en-US" altLang="zh-CN"/>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1143000" y="685800"/>
            <a:ext cx="4572000" cy="3429000"/>
          </a:xfrm>
        </p:spPr>
      </p:sp>
      <p:sp>
        <p:nvSpPr>
          <p:cNvPr id="102403" name="备注占位符 2"/>
          <p:cNvSpPr>
            <a:spLocks noGrp="1"/>
          </p:cNvSpPr>
          <p:nvPr>
            <p:ph type="body" idx="1"/>
          </p:nvPr>
        </p:nvSpPr>
        <p:spPr>
          <a:noFill/>
        </p:spPr>
        <p:txBody>
          <a:bodyPr/>
          <a:lstStyle/>
          <a:p>
            <a:r>
              <a:rPr lang="zh-CN" altLang="en-US" smtClean="0"/>
              <a:t>知识的感知、新闻的接受、时间</a:t>
            </a:r>
            <a:r>
              <a:rPr lang="en-US" altLang="zh-CN" smtClean="0"/>
              <a:t>-</a:t>
            </a:r>
            <a:r>
              <a:rPr lang="zh-CN" altLang="en-US" smtClean="0"/>
              <a:t>记忆的遗忘、知识的老化</a:t>
            </a:r>
            <a:r>
              <a:rPr lang="en-US" altLang="zh-CN" smtClean="0"/>
              <a:t>……</a:t>
            </a:r>
            <a:endParaRPr lang="zh-CN" altLang="en-US" smtClean="0"/>
          </a:p>
        </p:txBody>
      </p:sp>
      <p:sp>
        <p:nvSpPr>
          <p:cNvPr id="10240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B3F79C-E715-4073-81F0-0561F2D3F606}" type="slidenum">
              <a:rPr lang="zh-CN" altLang="en-US"/>
              <a:pPr/>
              <a:t>16</a:t>
            </a:fld>
            <a:endParaRPr lang="en-US" altLang="zh-CN"/>
          </a:p>
        </p:txBody>
      </p:sp>
    </p:spTree>
    <p:extLst>
      <p:ext uri="{BB962C8B-B14F-4D97-AF65-F5344CB8AC3E}">
        <p14:creationId xmlns:p14="http://schemas.microsoft.com/office/powerpoint/2010/main" val="270393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43000" y="685800"/>
            <a:ext cx="4572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a:ln>
            <a:miter lim="800000"/>
            <a:headEnd/>
            <a:tailEnd/>
          </a:ln>
        </p:spPr>
        <p:txBody>
          <a:bodyPr/>
          <a:lstStyle/>
          <a:p>
            <a:fld id="{764A3838-5B62-49D3-8139-238C6BC4F644}" type="slidenum">
              <a:rPr lang="en-US" altLang="zh-CN"/>
              <a:pPr/>
              <a:t>30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43000" y="685800"/>
            <a:ext cx="4572000" cy="3429000"/>
          </a:xfrm>
          <a:ln/>
        </p:spPr>
      </p:sp>
      <p:sp>
        <p:nvSpPr>
          <p:cNvPr id="47107" name="Rectangle 3"/>
          <p:cNvSpPr>
            <a:spLocks noGrp="1" noChangeArrowheads="1"/>
          </p:cNvSpPr>
          <p:nvPr>
            <p:ph type="body" idx="1"/>
          </p:nvPr>
        </p:nvSpPr>
        <p:spPr>
          <a:noFill/>
        </p:spPr>
        <p:txBody>
          <a:bodyPr/>
          <a:lstStyle/>
          <a:p>
            <a:r>
              <a:rPr lang="zh-CN" altLang="zh-CN" smtClean="0"/>
              <a:t>上行流——信息由低层级向高层级流动，是组织成员向领导，下级向上级反映自己的工作情况、要求、愿望、批评和建议的正常渠道。</a:t>
            </a:r>
          </a:p>
          <a:p>
            <a:r>
              <a:rPr lang="zh-CN" altLang="zh-CN" smtClean="0"/>
              <a:t>下行流——信息由高层级向低层级流动，是上级贯彻政策、发布指示、下达任务的正常渠道。</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cstate="print"/>
          <a:srcRect/>
          <a:stretch>
            <a:fillRect/>
          </a:stretch>
        </p:blipFill>
        <p:spPr bwMode="auto">
          <a:xfrm>
            <a:off x="8434391" y="117475"/>
            <a:ext cx="612775" cy="768351"/>
          </a:xfrm>
          <a:prstGeom prst="rect">
            <a:avLst/>
          </a:prstGeom>
          <a:noFill/>
          <a:ln w="9525">
            <a:noFill/>
            <a:miter lim="800000"/>
            <a:headEnd/>
            <a:tailEnd/>
          </a:ln>
        </p:spPr>
      </p:pic>
      <p:cxnSp>
        <p:nvCxnSpPr>
          <p:cNvPr id="4" name="直接连接符 7"/>
          <p:cNvCxnSpPr/>
          <p:nvPr userDrawn="1"/>
        </p:nvCxnSpPr>
        <p:spPr>
          <a:xfrm>
            <a:off x="0" y="1042988"/>
            <a:ext cx="9144000" cy="0"/>
          </a:xfrm>
          <a:prstGeom prst="line">
            <a:avLst/>
          </a:prstGeom>
          <a:ln w="82550">
            <a:solidFill>
              <a:srgbClr val="5F105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123825" y="117475"/>
            <a:ext cx="8051800" cy="808039"/>
          </a:xfrm>
        </p:spPr>
        <p:txBody>
          <a:bodyPr>
            <a:normAutofit/>
          </a:bodyPr>
          <a:lstStyle>
            <a:lvl1pPr algn="l" rtl="0" eaLnBrk="0" fontAlgn="base" hangingPunct="0">
              <a:spcBef>
                <a:spcPct val="0"/>
              </a:spcBef>
              <a:spcAft>
                <a:spcPct val="0"/>
              </a:spcAft>
              <a:defRPr lang="en-US" altLang="en-US" sz="3600" b="1" kern="1200" dirty="0">
                <a:solidFill>
                  <a:srgbClr val="660066"/>
                </a:solidFill>
                <a:latin typeface="华文新魏" panose="02010800040101010101" pitchFamily="2" charset="-122"/>
                <a:ea typeface="华文新魏" panose="02010800040101010101" pitchFamily="2" charset="-122"/>
                <a:cs typeface="华文新魏" panose="02010800040101010101" pitchFamily="2"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660922197"/>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3"/>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714A6D-5D1E-4F1A-ABE1-0B30E1ED3009}" type="datetimeFigureOut">
              <a:rPr lang="zh-CN" altLang="en-US" smtClean="0"/>
              <a:pPr/>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7ACF8-CA41-4BF2-8DAD-BDEE09F469C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4A6D-5D1E-4F1A-ABE1-0B30E1ED3009}" type="datetimeFigureOut">
              <a:rPr lang="zh-CN" altLang="en-US" smtClean="0"/>
              <a:pPr/>
              <a:t>2020/12/17</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7ACF8-CA41-4BF2-8DAD-BDEE09F469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7.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images.google.cn/imgres?imgurl=http://amphetamines.com/paul-erdos.jpg&amp;imgrefurl=http://amphetamines.com/paul-erdos.html&amp;h=-1&amp;w=-1&amp;sz=1&amp;tbnid=frRk5cgq1S4EVM:&amp;tbnh=-1&amp;tbnw=-1&amp;hl=zh-CN&amp;start=1&amp;prev=/images?q=Paul+Erdos&amp;svnum=10&amp;hl=zh-CN&amp;lr=&amp;newwindow=1&amp;sa=G" TargetMode="External"/><Relationship Id="rId5" Type="http://schemas.openxmlformats.org/officeDocument/2006/relationships/image" Target="../media/image46.jpeg"/><Relationship Id="rId4" Type="http://schemas.openxmlformats.org/officeDocument/2006/relationships/hyperlink" Target="http://images.google.cn/imgres?imgurl=http://www.math-inst.hu/~erdos99/erdos32.jpg&amp;imgrefurl=http://www.math-inst.hu/~erdos99/1stann.html&amp;h=768&amp;w=722&amp;sz=145&amp;tbnid=h6fjew2V0u64pM:&amp;tbnh=141&amp;tbnw=132&amp;hl=zh-CN&amp;start=2&amp;prev=/images?q=Paul+Erdos&amp;svnum=10&amp;hl=zh-CN&amp;lr=&amp;newwindow=1&amp;sa=G" TargetMode="Externa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notesSlide" Target="../notesSlides/notesSlide39.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3.png"/><Relationship Id="rId4" Type="http://schemas.openxmlformats.org/officeDocument/2006/relationships/image" Target="../media/image50.jpeg"/></Relationships>
</file>

<file path=ppt/slides/_rels/slide9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slideLayout" Target="../slideLayouts/slideLayout2.xml"/><Relationship Id="rId7" Type="http://schemas.openxmlformats.org/officeDocument/2006/relationships/hyperlink" Target="http://images.google.cn/imgres?imgurl=http://www.djfl.de/entertainment/stars/k/kevin_bacon_b10.jpg&amp;imgrefurl=http://www.djfl.de/entertainment/stars/k/kevin_bacon.html&amp;h=261&amp;w=150&amp;sz=31&amp;tbnid=Fho-ypyV16Fg5M:&amp;tbnh=107&amp;tbnw=61&amp;hl=zh-CN&amp;start=21&amp;prev=/images?q=K+Bacon&amp;start=20&amp;svnum=10&amp;hl=zh-CN&amp;lr=&amp;newwindow=1&amp;sa=N"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1.jpeg"/><Relationship Id="rId5" Type="http://schemas.openxmlformats.org/officeDocument/2006/relationships/hyperlink" Target="http://images.google.cn/imgres?imgurl=http://filmup.leonardo.it/personaggi/kevinbacon/img/kevinbacon.jpg&amp;imgrefurl=http://filmup.leonardo.it/personaggi/kevinbacon/bio.htm&amp;h=130&amp;w=100&amp;sz=7&amp;tbnid=EV2h_X67uVl0QM:&amp;tbnh=85&amp;tbnw=65&amp;hl=zh-CN&amp;start=1&amp;prev=/images?q=Kavin+Bacon&amp;svnum=10&amp;hl=zh-CN&amp;lr=&amp;newwindow=1&amp;sa=G" TargetMode="External"/><Relationship Id="rId4" Type="http://schemas.openxmlformats.org/officeDocument/2006/relationships/hyperlink" Target="http://www.us.imdb.com/" TargetMode="External"/><Relationship Id="rId9"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4.png"/><Relationship Id="rId5" Type="http://schemas.openxmlformats.org/officeDocument/2006/relationships/image" Target="../media/image43.png"/><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hyperlink" Target="http://www.cs.virginia.edu/oracle/"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www.xinhuanet.com/politics/2017lh/talking/2017031403/index.htm" TargetMode="External"/><Relationship Id="rId2" Type="http://schemas.openxmlformats.org/officeDocument/2006/relationships/hyperlink" Target="https://www.xsgou.com/biz/finance/126887.html" TargetMode="External"/><Relationship Id="rId1" Type="http://schemas.openxmlformats.org/officeDocument/2006/relationships/slideLayout" Target="../slideLayouts/slideLayout2.xml"/><Relationship Id="rId4" Type="http://schemas.openxmlformats.org/officeDocument/2006/relationships/hyperlink" Target="http://media.people.com.cn/n1/2017/1212/c415842-29701449.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025" name="Picture 1" descr="C:\Users\user\AppData\Roaming\Tencent\Users\837722370\QQ\WinTemp\RichOle\61`D}$8JPWC`LABKX(8N(OD.png"/>
          <p:cNvPicPr>
            <a:picLocks noChangeAspect="1" noChangeArrowheads="1"/>
          </p:cNvPicPr>
          <p:nvPr/>
        </p:nvPicPr>
        <p:blipFill>
          <a:blip r:embed="rId3"/>
          <a:srcRect/>
          <a:stretch>
            <a:fillRect/>
          </a:stretch>
        </p:blipFill>
        <p:spPr bwMode="auto">
          <a:xfrm>
            <a:off x="0" y="-17947"/>
            <a:ext cx="9190694" cy="6858000"/>
          </a:xfrm>
          <a:prstGeom prst="rect">
            <a:avLst/>
          </a:prstGeom>
          <a:noFill/>
        </p:spPr>
      </p:pic>
      <p:sp>
        <p:nvSpPr>
          <p:cNvPr id="6" name="文本框 5"/>
          <p:cNvSpPr txBox="1"/>
          <p:nvPr/>
        </p:nvSpPr>
        <p:spPr>
          <a:xfrm>
            <a:off x="107506" y="2075969"/>
            <a:ext cx="8504555"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4800" b="1" dirty="0">
                <a:solidFill>
                  <a:srgbClr val="7030A0"/>
                </a:solidFill>
                <a:latin typeface="华文中宋" panose="02010600040101010101" pitchFamily="2" charset="-122"/>
                <a:ea typeface="华文中宋" panose="02010600040101010101" pitchFamily="2" charset="-122"/>
              </a:rPr>
              <a:t>第六章 </a:t>
            </a:r>
            <a:r>
              <a:rPr lang="zh-CN" altLang="en-US" sz="4800" b="1" dirty="0" smtClean="0">
                <a:solidFill>
                  <a:srgbClr val="7030A0"/>
                </a:solidFill>
                <a:latin typeface="华文中宋" panose="02010600040101010101" pitchFamily="2" charset="-122"/>
                <a:ea typeface="华文中宋" panose="02010600040101010101" pitchFamily="2" charset="-122"/>
              </a:rPr>
              <a:t> 信</a:t>
            </a:r>
            <a:r>
              <a:rPr lang="zh-CN" altLang="en-US" sz="4800" b="1" dirty="0">
                <a:solidFill>
                  <a:srgbClr val="7030A0"/>
                </a:solidFill>
                <a:latin typeface="华文中宋" panose="02010600040101010101" pitchFamily="2" charset="-122"/>
                <a:ea typeface="华文中宋" panose="02010600040101010101" pitchFamily="2" charset="-122"/>
              </a:rPr>
              <a:t>息交流</a:t>
            </a:r>
          </a:p>
        </p:txBody>
      </p:sp>
      <p:sp>
        <p:nvSpPr>
          <p:cNvPr id="7" name="Rectangle 2"/>
          <p:cNvSpPr txBox="1">
            <a:spLocks noChangeArrowheads="1"/>
          </p:cNvSpPr>
          <p:nvPr/>
        </p:nvSpPr>
        <p:spPr>
          <a:xfrm>
            <a:off x="4932040" y="-28499"/>
            <a:ext cx="4104456" cy="108585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FB385C"/>
                </a:solidFill>
                <a:latin typeface="Aharoni" charset="0"/>
                <a:ea typeface="华文中宋" panose="02010600040101010101" pitchFamily="2" charset="-122"/>
              </a:rPr>
              <a:t>《</a:t>
            </a:r>
            <a:r>
              <a:rPr lang="zh-CN" altLang="en-US" sz="3200" b="1" dirty="0" smtClean="0">
                <a:solidFill>
                  <a:srgbClr val="FB385C"/>
                </a:solidFill>
                <a:latin typeface="Aharoni" charset="0"/>
                <a:ea typeface="华文中宋" panose="02010600040101010101" pitchFamily="2" charset="-122"/>
              </a:rPr>
              <a:t>信息资源管理导论</a:t>
            </a:r>
            <a:r>
              <a:rPr lang="en-US" altLang="zh-CN" sz="3200" b="1" dirty="0" smtClean="0">
                <a:solidFill>
                  <a:srgbClr val="FB385C"/>
                </a:solidFill>
                <a:latin typeface="Aharoni" charset="0"/>
                <a:ea typeface="华文中宋" panose="02010600040101010101" pitchFamily="2" charset="-122"/>
              </a:rPr>
              <a:t>》</a:t>
            </a:r>
            <a:endParaRPr lang="zh-CN" altLang="en-US" sz="3200" b="1" dirty="0" smtClean="0">
              <a:solidFill>
                <a:srgbClr val="FB385C"/>
              </a:solidFill>
              <a:latin typeface="Aharoni" charset="0"/>
              <a:ea typeface="华文中宋" panose="02010600040101010101" pitchFamily="2" charset="-122"/>
            </a:endParaRPr>
          </a:p>
        </p:txBody>
      </p:sp>
      <p:sp>
        <p:nvSpPr>
          <p:cNvPr id="9" name="Rectangle 6"/>
          <p:cNvSpPr>
            <a:spLocks noChangeArrowheads="1"/>
          </p:cNvSpPr>
          <p:nvPr/>
        </p:nvSpPr>
        <p:spPr bwMode="auto">
          <a:xfrm>
            <a:off x="251520" y="0"/>
            <a:ext cx="7772400" cy="108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912813" eaLnBrk="0" hangingPunct="0">
              <a:lnSpc>
                <a:spcPct val="90000"/>
              </a:lnSpc>
              <a:spcBef>
                <a:spcPct val="20000"/>
              </a:spcBef>
              <a:buChar char="•"/>
              <a:defRPr sz="2300">
                <a:solidFill>
                  <a:schemeClr val="bg1"/>
                </a:solidFill>
                <a:latin typeface="微软雅黑" panose="020B0503020204020204" pitchFamily="34" charset="-122"/>
                <a:ea typeface="微软雅黑" panose="020B0503020204020204" pitchFamily="34" charset="-122"/>
              </a:defRPr>
            </a:lvl1pPr>
            <a:lvl2pPr marL="519113"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2pPr>
            <a:lvl3pPr marL="712788" indent="-192088"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3pPr>
            <a:lvl4pPr marL="954088" indent="-2413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4pPr>
            <a:lvl5pPr marL="1184275" indent="-228600" defTabSz="912813" eaLnBrk="0" hangingPunct="0">
              <a:lnSpc>
                <a:spcPct val="90000"/>
              </a:lnSpc>
              <a:spcBef>
                <a:spcPct val="20000"/>
              </a:spcBef>
              <a:buChar char="•"/>
              <a:defRPr sz="2000">
                <a:solidFill>
                  <a:schemeClr val="bg1"/>
                </a:solidFill>
                <a:latin typeface="微软雅黑" panose="020B0503020204020204" pitchFamily="34" charset="-122"/>
                <a:ea typeface="微软雅黑" panose="020B0503020204020204" pitchFamily="34" charset="-122"/>
              </a:defRPr>
            </a:lvl5pPr>
            <a:lvl6pPr marL="16414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0986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25558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013075" indent="-228600" defTabSz="912813"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u="sng" dirty="0">
                <a:ea typeface="华文中宋" panose="02010600040101010101" pitchFamily="2" charset="-122"/>
              </a:rPr>
              <a:t>信息管理专业基础课程</a:t>
            </a:r>
          </a:p>
        </p:txBody>
      </p:sp>
      <p:sp>
        <p:nvSpPr>
          <p:cNvPr id="11" name="文本框 10"/>
          <p:cNvSpPr txBox="1"/>
          <p:nvPr/>
        </p:nvSpPr>
        <p:spPr>
          <a:xfrm>
            <a:off x="2301559" y="4783133"/>
            <a:ext cx="4540885" cy="461665"/>
          </a:xfrm>
          <a:prstGeom prst="rect">
            <a:avLst/>
          </a:prstGeom>
          <a:noFill/>
        </p:spPr>
        <p:txBody>
          <a:bodyPr wrap="square" rtlCol="0">
            <a:spAutoFit/>
          </a:bodyPr>
          <a:lstStyle/>
          <a:p>
            <a:pPr algn="ctr"/>
            <a:r>
              <a:rPr lang="zh-CN" altLang="en-US" sz="2400" dirty="0" smtClean="0">
                <a:latin typeface="楷体" panose="02010609060101010101" pitchFamily="49" charset="-122"/>
                <a:ea typeface="楷体" panose="02010609060101010101" pitchFamily="49" charset="-122"/>
              </a:rPr>
              <a:t>南</a:t>
            </a:r>
            <a:r>
              <a:rPr lang="zh-CN" altLang="en-US" sz="2400" dirty="0">
                <a:latin typeface="楷体" panose="02010609060101010101" pitchFamily="49" charset="-122"/>
                <a:ea typeface="楷体" panose="02010609060101010101" pitchFamily="49" charset="-122"/>
              </a:rPr>
              <a:t>京大学信息管理学院 </a:t>
            </a:r>
          </a:p>
        </p:txBody>
      </p:sp>
    </p:spTree>
  </p:cSld>
  <p:clrMapOvr>
    <a:masterClrMapping/>
  </p:clrMapOvr>
  <p:transition advTm="439"/>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7524750" y="5926139"/>
            <a:ext cx="933450" cy="457200"/>
          </a:xfrm>
          <a:prstGeom prst="rect">
            <a:avLst/>
          </a:prstGeom>
          <a:noFill/>
          <a:ln w="9525">
            <a:noFill/>
            <a:miter lim="800000"/>
            <a:headEnd/>
            <a:tailEnd/>
          </a:ln>
        </p:spPr>
        <p:txBody>
          <a:bodyPr/>
          <a:lstStyle/>
          <a:p>
            <a:pPr algn="r" eaLnBrk="1" hangingPunct="1">
              <a:buFont typeface="Arial" pitchFamily="34" charset="0"/>
              <a:buNone/>
            </a:pPr>
            <a:fld id="{243E3CB8-7C27-4C75-88E5-323033F85153}" type="slidenum">
              <a:rPr lang="en-US" altLang="zh-CN" sz="1600"/>
              <a:pPr algn="r" eaLnBrk="1" hangingPunct="1">
                <a:buFont typeface="Arial" pitchFamily="34" charset="0"/>
                <a:buNone/>
              </a:pPr>
              <a:t>10</a:t>
            </a:fld>
            <a:endParaRPr lang="en-US" altLang="zh-CN" sz="1600"/>
          </a:p>
        </p:txBody>
      </p:sp>
      <p:pic>
        <p:nvPicPr>
          <p:cNvPr id="35844" name="Picture 2" descr="剪辑0002"/>
          <p:cNvPicPr>
            <a:picLocks noChangeAspect="1" noChangeArrowheads="1"/>
          </p:cNvPicPr>
          <p:nvPr/>
        </p:nvPicPr>
        <p:blipFill>
          <a:blip r:embed="rId2"/>
          <a:srcRect/>
          <a:stretch>
            <a:fillRect/>
          </a:stretch>
        </p:blipFill>
        <p:spPr bwMode="auto">
          <a:xfrm>
            <a:off x="971600" y="1988840"/>
            <a:ext cx="7273925" cy="3816351"/>
          </a:xfrm>
          <a:prstGeom prst="rect">
            <a:avLst/>
          </a:prstGeom>
          <a:solidFill>
            <a:schemeClr val="bg1"/>
          </a:solidFill>
          <a:ln w="9525">
            <a:noFill/>
            <a:miter lim="800000"/>
            <a:headEnd/>
            <a:tailEnd/>
          </a:ln>
        </p:spPr>
      </p:pic>
      <p:sp>
        <p:nvSpPr>
          <p:cNvPr id="35845" name="Rectangle 3"/>
          <p:cNvSpPr>
            <a:spLocks noChangeArrowheads="1"/>
          </p:cNvSpPr>
          <p:nvPr/>
        </p:nvSpPr>
        <p:spPr bwMode="auto">
          <a:xfrm>
            <a:off x="393700" y="1100137"/>
            <a:ext cx="8064500" cy="1466851"/>
          </a:xfrm>
          <a:prstGeom prst="rect">
            <a:avLst/>
          </a:prstGeom>
          <a:noFill/>
          <a:ln w="9525">
            <a:noFill/>
            <a:miter lim="800000"/>
            <a:headEnd/>
            <a:tailEnd/>
          </a:ln>
        </p:spPr>
        <p:txBody>
          <a:bodyPr/>
          <a:lstStyle/>
          <a:p>
            <a:pPr marL="990600" lvl="1" indent="-533400">
              <a:lnSpc>
                <a:spcPct val="150000"/>
              </a:lnSpc>
              <a:spcBef>
                <a:spcPct val="20000"/>
              </a:spcBef>
              <a:buSzPct val="75000"/>
              <a:buFont typeface="Wingdings" pitchFamily="2" charset="2"/>
              <a:buChar char="n"/>
            </a:pPr>
            <a:endParaRPr lang="zh-CN" altLang="en-US" sz="2400" b="1" dirty="0"/>
          </a:p>
        </p:txBody>
      </p:sp>
      <p:sp>
        <p:nvSpPr>
          <p:cNvPr id="3" name="矩形 2"/>
          <p:cNvSpPr/>
          <p:nvPr/>
        </p:nvSpPr>
        <p:spPr>
          <a:xfrm>
            <a:off x="3635897" y="1188008"/>
            <a:ext cx="1731564" cy="461665"/>
          </a:xfrm>
          <a:prstGeom prst="rect">
            <a:avLst/>
          </a:prstGeom>
        </p:spPr>
        <p:txBody>
          <a:bodyPr wrap="none">
            <a:spAutoFit/>
          </a:bodyPr>
          <a:lstStyle/>
          <a:p>
            <a:r>
              <a:rPr lang="zh-CN" altLang="en-US" sz="2400" b="1" dirty="0"/>
              <a:t>信息间接性</a:t>
            </a:r>
          </a:p>
        </p:txBody>
      </p:sp>
      <p:sp>
        <p:nvSpPr>
          <p:cNvPr id="7"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845">
                                            <p:txEl>
                                              <p:pRg st="0" end="0"/>
                                            </p:txEl>
                                          </p:spTgt>
                                        </p:tgtEl>
                                        <p:attrNameLst>
                                          <p:attrName>style.visibility</p:attrName>
                                        </p:attrNameLst>
                                      </p:cBhvr>
                                      <p:to>
                                        <p:strVal val="visible"/>
                                      </p:to>
                                    </p:set>
                                    <p:anim calcmode="lin" valueType="num">
                                      <p:cBhvr additive="base">
                                        <p:cTn id="7" dur="500" fill="hold"/>
                                        <p:tgtEl>
                                          <p:spTgt spid="358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32" fill="hold" nodeType="click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circle(out)">
                                      <p:cBhvr>
                                        <p:cTn id="13" dur="1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1143000"/>
          </a:xfrm>
        </p:spPr>
        <p:txBody>
          <a:bodyPr>
            <a:normAutofit/>
          </a:bodyPr>
          <a:lstStyle/>
          <a:p>
            <a:r>
              <a:rPr lang="zh-CN" altLang="en-US" sz="3200" b="1" dirty="0">
                <a:solidFill>
                  <a:srgbClr val="660066"/>
                </a:solidFill>
                <a:latin typeface="微软雅黑" panose="020B0503020204020204" pitchFamily="34" charset="-122"/>
                <a:ea typeface="微软雅黑" panose="020B0503020204020204" pitchFamily="34" charset="-122"/>
                <a:cs typeface="+mn-cs"/>
              </a:rPr>
              <a:t>阅读材料</a:t>
            </a:r>
          </a:p>
        </p:txBody>
      </p:sp>
      <p:sp>
        <p:nvSpPr>
          <p:cNvPr id="3" name="内容占位符 2"/>
          <p:cNvSpPr>
            <a:spLocks noGrp="1"/>
          </p:cNvSpPr>
          <p:nvPr>
            <p:ph idx="1"/>
          </p:nvPr>
        </p:nvSpPr>
        <p:spPr>
          <a:xfrm>
            <a:off x="457200" y="1600205"/>
            <a:ext cx="8686800" cy="4525963"/>
          </a:xfrm>
        </p:spPr>
        <p:txBody>
          <a:bodyPr>
            <a:normAutofit fontScale="92500" lnSpcReduction="20000"/>
          </a:bodyPr>
          <a:lstStyle/>
          <a:p>
            <a:pPr marL="0" indent="0">
              <a:lnSpc>
                <a:spcPct val="150000"/>
              </a:lnSpc>
              <a:buNone/>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秦鸿霞</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信息交流模式述评</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情报杂志</a:t>
            </a:r>
            <a:r>
              <a:rPr lang="en-US" altLang="zh-CN" sz="2400" dirty="0">
                <a:latin typeface="黑体" pitchFamily="49" charset="-122"/>
                <a:ea typeface="黑体" pitchFamily="49" charset="-122"/>
              </a:rPr>
              <a:t>,2007(11):80-82+86.</a:t>
            </a:r>
          </a:p>
          <a:p>
            <a:pPr marL="0" indent="0">
              <a:lnSpc>
                <a:spcPct val="150000"/>
              </a:lnSpc>
              <a:buNone/>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盛宇</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基于微博的学术信息交流机制研究</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以新浪微博为例</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图书情报工作</a:t>
            </a:r>
            <a:r>
              <a:rPr lang="en-US" altLang="zh-CN" sz="2400" dirty="0">
                <a:latin typeface="黑体" pitchFamily="49" charset="-122"/>
                <a:ea typeface="黑体" pitchFamily="49" charset="-122"/>
              </a:rPr>
              <a:t>,2012,56(14):62-66.</a:t>
            </a:r>
          </a:p>
          <a:p>
            <a:pPr marL="0" indent="0">
              <a:lnSpc>
                <a:spcPct val="150000"/>
              </a:lnSpc>
              <a:buNone/>
            </a:pPr>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王国华</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刘炼</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王雅蕾</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徐晓林</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自媒体视域下的科学传播模式研究</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情报杂志</a:t>
            </a:r>
            <a:r>
              <a:rPr lang="en-US" altLang="zh-CN" sz="2400" dirty="0">
                <a:latin typeface="黑体" pitchFamily="49" charset="-122"/>
                <a:ea typeface="黑体" pitchFamily="49" charset="-122"/>
              </a:rPr>
              <a:t>,2014,33(03):88-92+117.</a:t>
            </a:r>
          </a:p>
          <a:p>
            <a:pPr marL="0" indent="0">
              <a:lnSpc>
                <a:spcPct val="150000"/>
              </a:lnSpc>
              <a:buNone/>
            </a:pPr>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罗贤春</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庞进京</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基于自媒体的政务信息传播“小世界”模式</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情报理论与实践</a:t>
            </a:r>
            <a:r>
              <a:rPr lang="en-US" altLang="zh-CN" sz="2400" dirty="0">
                <a:latin typeface="黑体" pitchFamily="49" charset="-122"/>
                <a:ea typeface="黑体" pitchFamily="49" charset="-122"/>
              </a:rPr>
              <a:t>,2016,39(06):82-87.</a:t>
            </a:r>
          </a:p>
          <a:p>
            <a:pPr marL="0" indent="0">
              <a:lnSpc>
                <a:spcPct val="150000"/>
              </a:lnSpc>
              <a:buNone/>
            </a:pP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喻昕</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许正良</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网络直播平台中弹幕用户信息参与行为研究</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基于沉浸理论的视角</a:t>
            </a:r>
            <a:r>
              <a:rPr lang="en-US" altLang="zh-CN" sz="2400" dirty="0">
                <a:latin typeface="黑体" pitchFamily="49" charset="-122"/>
                <a:ea typeface="黑体" pitchFamily="49" charset="-122"/>
              </a:rPr>
              <a:t>[J].</a:t>
            </a:r>
            <a:r>
              <a:rPr lang="zh-CN" altLang="en-US" sz="2400" dirty="0">
                <a:latin typeface="黑体" pitchFamily="49" charset="-122"/>
                <a:ea typeface="黑体" pitchFamily="49" charset="-122"/>
              </a:rPr>
              <a:t>情报科学</a:t>
            </a:r>
            <a:r>
              <a:rPr lang="en-US" altLang="zh-CN" sz="2400" dirty="0">
                <a:latin typeface="黑体" pitchFamily="49" charset="-122"/>
                <a:ea typeface="黑体" pitchFamily="49" charset="-122"/>
              </a:rPr>
              <a:t>,2017,35(10):147-151.</a:t>
            </a:r>
          </a:p>
          <a:p>
            <a:pPr marL="0" indent="0">
              <a:lnSpc>
                <a:spcPct val="150000"/>
              </a:lnSpc>
              <a:buNone/>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275023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7524750" y="5781675"/>
            <a:ext cx="933450" cy="457200"/>
          </a:xfrm>
          <a:prstGeom prst="rect">
            <a:avLst/>
          </a:prstGeom>
          <a:noFill/>
          <a:ln w="9525">
            <a:noFill/>
            <a:miter lim="800000"/>
            <a:headEnd/>
            <a:tailEnd/>
          </a:ln>
        </p:spPr>
        <p:txBody>
          <a:bodyPr/>
          <a:lstStyle/>
          <a:p>
            <a:pPr algn="r" eaLnBrk="1" hangingPunct="1">
              <a:buFont typeface="Arial" pitchFamily="34" charset="0"/>
              <a:buNone/>
            </a:pPr>
            <a:fld id="{FF2BFEA6-1EEA-497A-AB93-64602711C341}" type="slidenum">
              <a:rPr lang="en-US" altLang="zh-CN" sz="1600"/>
              <a:pPr algn="r" eaLnBrk="1" hangingPunct="1">
                <a:buFont typeface="Arial" pitchFamily="34" charset="0"/>
                <a:buNone/>
              </a:pPr>
              <a:t>11</a:t>
            </a:fld>
            <a:endParaRPr lang="en-US" altLang="zh-CN" sz="1600"/>
          </a:p>
        </p:txBody>
      </p:sp>
      <p:sp>
        <p:nvSpPr>
          <p:cNvPr id="36869" name="Rectangle 2"/>
          <p:cNvSpPr>
            <a:spLocks noChangeArrowheads="1"/>
          </p:cNvSpPr>
          <p:nvPr/>
        </p:nvSpPr>
        <p:spPr bwMode="auto">
          <a:xfrm>
            <a:off x="576128" y="1340769"/>
            <a:ext cx="8532812" cy="1179513"/>
          </a:xfrm>
          <a:prstGeom prst="rect">
            <a:avLst/>
          </a:prstGeom>
          <a:noFill/>
          <a:ln w="9525">
            <a:noFill/>
            <a:miter lim="800000"/>
            <a:headEnd/>
            <a:tailEnd/>
          </a:ln>
        </p:spPr>
        <p:txBody>
          <a:bodyPr/>
          <a:lstStyle/>
          <a:p>
            <a:pPr marL="609600" indent="-609600">
              <a:lnSpc>
                <a:spcPct val="150000"/>
              </a:lnSpc>
              <a:spcBef>
                <a:spcPct val="20000"/>
              </a:spcBef>
              <a:buClr>
                <a:schemeClr val="tx1"/>
              </a:buClr>
              <a:buSzPct val="90000"/>
              <a:buFont typeface="Wingdings" pitchFamily="2" charset="2"/>
              <a:buAutoNum type="arabicPeriod" startAt="3"/>
            </a:pPr>
            <a:r>
              <a:rPr lang="zh-CN" altLang="en-US" sz="3200" b="1" dirty="0"/>
              <a:t>目的一致性</a:t>
            </a:r>
          </a:p>
          <a:p>
            <a:pPr marL="990600" lvl="1" indent="-533400">
              <a:lnSpc>
                <a:spcPct val="150000"/>
              </a:lnSpc>
              <a:spcBef>
                <a:spcPct val="20000"/>
              </a:spcBef>
              <a:buClr>
                <a:srgbClr val="7030A0"/>
              </a:buClr>
              <a:buSzPct val="75000"/>
              <a:buFont typeface="Wingdings" pitchFamily="2" charset="2"/>
              <a:buChar char="n"/>
            </a:pPr>
            <a:r>
              <a:rPr lang="zh-CN" altLang="en-US" sz="2800" b="1" dirty="0"/>
              <a:t>信息交流是交流双方的目的行为，</a:t>
            </a:r>
            <a:r>
              <a:rPr lang="en-US" altLang="zh-CN" sz="2800" b="1" dirty="0"/>
              <a:t>R</a:t>
            </a:r>
            <a:r>
              <a:rPr lang="zh-CN" altLang="en-US" sz="2800" b="1" dirty="0"/>
              <a:t>有信息需求， </a:t>
            </a:r>
            <a:r>
              <a:rPr lang="en-US" altLang="zh-CN" sz="2800" b="1" dirty="0"/>
              <a:t>S</a:t>
            </a:r>
            <a:r>
              <a:rPr lang="zh-CN" altLang="en-US" sz="2800" b="1" dirty="0"/>
              <a:t>有目的地提供。</a:t>
            </a:r>
          </a:p>
        </p:txBody>
      </p:sp>
      <p:sp>
        <p:nvSpPr>
          <p:cNvPr id="4"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anim calcmode="lin" valueType="num">
                                      <p:cBhvr additive="base">
                                        <p:cTn id="7" dur="500" fill="hold"/>
                                        <p:tgtEl>
                                          <p:spTgt spid="368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69">
                                            <p:txEl>
                                              <p:pRg st="1" end="1"/>
                                            </p:txEl>
                                          </p:spTgt>
                                        </p:tgtEl>
                                        <p:attrNameLst>
                                          <p:attrName>style.visibility</p:attrName>
                                        </p:attrNameLst>
                                      </p:cBhvr>
                                      <p:to>
                                        <p:strVal val="visible"/>
                                      </p:to>
                                    </p:set>
                                    <p:anim calcmode="lin" valueType="num">
                                      <p:cBhvr additive="base">
                                        <p:cTn id="11" dur="500" fill="hold"/>
                                        <p:tgtEl>
                                          <p:spTgt spid="3686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1"/>
          </p:nvPr>
        </p:nvSpPr>
        <p:spPr>
          <a:xfrm>
            <a:off x="4" y="1311794"/>
            <a:ext cx="4392488" cy="851463"/>
          </a:xfrm>
        </p:spPr>
        <p:txBody>
          <a:bodyPr vert="horz" lIns="91440" tIns="45720" rIns="91440" bIns="45720" rtlCol="0" anchor="ctr">
            <a:normAutofit/>
          </a:bodyPr>
          <a:lstStyle/>
          <a:p>
            <a:pPr algn="ctr">
              <a:spcBef>
                <a:spcPct val="0"/>
              </a:spcBef>
              <a:buNone/>
            </a:pPr>
            <a:r>
              <a:rPr lang="en-US" altLang="zh-CN" sz="2800" b="1" dirty="0">
                <a:latin typeface="+mj-lt"/>
                <a:ea typeface="+mj-ea"/>
                <a:cs typeface="+mj-cs"/>
              </a:rPr>
              <a:t>4. </a:t>
            </a:r>
            <a:r>
              <a:rPr lang="zh-CN" altLang="en-US" sz="2800" b="1" dirty="0">
                <a:latin typeface="+mj-lt"/>
                <a:ea typeface="+mj-ea"/>
                <a:cs typeface="+mj-cs"/>
              </a:rPr>
              <a:t>信息交</a:t>
            </a:r>
            <a:r>
              <a:rPr lang="zh-CN" altLang="en-US" sz="2800" b="1" dirty="0" smtClean="0">
                <a:latin typeface="+mj-lt"/>
                <a:ea typeface="+mj-ea"/>
                <a:cs typeface="+mj-cs"/>
              </a:rPr>
              <a:t>流漏</a:t>
            </a:r>
            <a:r>
              <a:rPr lang="zh-CN" altLang="en-US" sz="2800" b="1" dirty="0">
                <a:latin typeface="+mj-lt"/>
                <a:ea typeface="+mj-ea"/>
                <a:cs typeface="+mj-cs"/>
              </a:rPr>
              <a:t>斗效应</a:t>
            </a:r>
          </a:p>
        </p:txBody>
      </p:sp>
      <p:pic>
        <p:nvPicPr>
          <p:cNvPr id="34820" name="图片 4"/>
          <p:cNvPicPr>
            <a:picLocks noChangeAspect="1"/>
          </p:cNvPicPr>
          <p:nvPr/>
        </p:nvPicPr>
        <p:blipFill>
          <a:blip r:embed="rId3"/>
          <a:srcRect/>
          <a:stretch>
            <a:fillRect/>
          </a:stretch>
        </p:blipFill>
        <p:spPr bwMode="auto">
          <a:xfrm>
            <a:off x="700882" y="2541620"/>
            <a:ext cx="3333750" cy="3541149"/>
          </a:xfrm>
          <a:prstGeom prst="rect">
            <a:avLst/>
          </a:prstGeom>
          <a:noFill/>
          <a:ln w="9525">
            <a:noFill/>
            <a:miter lim="800000"/>
            <a:headEnd/>
            <a:tailEnd/>
          </a:ln>
        </p:spPr>
      </p:pic>
      <p:sp>
        <p:nvSpPr>
          <p:cNvPr id="34821" name="文本框 5"/>
          <p:cNvSpPr txBox="1">
            <a:spLocks noChangeArrowheads="1"/>
          </p:cNvSpPr>
          <p:nvPr/>
        </p:nvSpPr>
        <p:spPr bwMode="auto">
          <a:xfrm>
            <a:off x="4139952" y="1200299"/>
            <a:ext cx="4469880" cy="1015663"/>
          </a:xfrm>
          <a:prstGeom prst="rect">
            <a:avLst/>
          </a:prstGeom>
          <a:noFill/>
          <a:ln w="9525">
            <a:noFill/>
            <a:miter lim="800000"/>
            <a:headEnd/>
            <a:tailEnd/>
          </a:ln>
        </p:spPr>
        <p:txBody>
          <a:bodyPr wrap="square">
            <a:spAutoFit/>
          </a:bodyPr>
          <a:lstStyle/>
          <a:p>
            <a:pPr>
              <a:lnSpc>
                <a:spcPct val="150000"/>
              </a:lnSpc>
            </a:pPr>
            <a:r>
              <a:rPr lang="zh-CN" altLang="en-US" sz="2000" b="1" dirty="0">
                <a:solidFill>
                  <a:srgbClr val="FF0000"/>
                </a:solidFill>
                <a:latin typeface="Times New Roman" panose="02020603050405020304" pitchFamily="18" charset="0"/>
                <a:ea typeface="宋体" panose="02010600030101010101" pitchFamily="2" charset="-122"/>
              </a:rPr>
              <a:t>直接原因</a:t>
            </a:r>
            <a:r>
              <a:rPr lang="zh-CN" altLang="en-US" sz="2000" b="1" dirty="0"/>
              <a:t>：文化水平、知识背景、理解能力存在差异。</a:t>
            </a:r>
          </a:p>
        </p:txBody>
      </p:sp>
      <p:sp>
        <p:nvSpPr>
          <p:cNvPr id="34822" name="文本框 6"/>
          <p:cNvSpPr txBox="1">
            <a:spLocks noChangeArrowheads="1"/>
          </p:cNvSpPr>
          <p:nvPr/>
        </p:nvSpPr>
        <p:spPr bwMode="auto">
          <a:xfrm>
            <a:off x="4172387" y="2266514"/>
            <a:ext cx="468051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nSpc>
                <a:spcPct val="150000"/>
              </a:lnSpc>
              <a:defRPr/>
            </a:pPr>
            <a:r>
              <a:rPr lang="zh-CN" altLang="en-US" sz="2000" b="1" dirty="0" smtClean="0">
                <a:solidFill>
                  <a:srgbClr val="FF0000"/>
                </a:solidFill>
              </a:rPr>
              <a:t>深层原</a:t>
            </a:r>
            <a:r>
              <a:rPr lang="zh-CN" altLang="en-US" sz="2000" b="1" dirty="0">
                <a:solidFill>
                  <a:srgbClr val="FF0000"/>
                </a:solidFill>
              </a:rPr>
              <a:t>因</a:t>
            </a:r>
            <a:r>
              <a:rPr lang="en-US" altLang="zh-CN" sz="2000" b="1" dirty="0">
                <a:sym typeface="Wingdings" panose="05000000000000000000" pitchFamily="2" charset="2"/>
              </a:rPr>
              <a:t>: </a:t>
            </a:r>
          </a:p>
          <a:p>
            <a:pPr marL="342900" indent="-342900">
              <a:lnSpc>
                <a:spcPct val="150000"/>
              </a:lnSpc>
              <a:buFontTx/>
              <a:buAutoNum type="arabicParenBoth"/>
              <a:defRPr/>
            </a:pPr>
            <a:r>
              <a:rPr lang="zh-CN" altLang="en-US" sz="2000" b="1" dirty="0">
                <a:sym typeface="Wingdings" panose="05000000000000000000" pitchFamily="2" charset="2"/>
              </a:rPr>
              <a:t>存在“被动筛选”的心理机制，即人们会根据好恶来筛选信息，交流过程容易受到情绪的影响；</a:t>
            </a:r>
            <a:endParaRPr lang="en-US" altLang="zh-CN" sz="2000" b="1" dirty="0">
              <a:sym typeface="Wingdings" panose="05000000000000000000" pitchFamily="2" charset="2"/>
            </a:endParaRPr>
          </a:p>
          <a:p>
            <a:pPr marL="342900" indent="-342900">
              <a:lnSpc>
                <a:spcPct val="150000"/>
              </a:lnSpc>
              <a:buFontTx/>
              <a:buAutoNum type="arabicParenBoth"/>
              <a:defRPr/>
            </a:pPr>
            <a:r>
              <a:rPr lang="zh-CN" altLang="en-US" sz="2000" b="1" dirty="0">
                <a:sym typeface="Wingdings" panose="05000000000000000000" pitchFamily="2" charset="2"/>
              </a:rPr>
              <a:t>噪音等外部干扰会分散注意力；</a:t>
            </a:r>
            <a:endParaRPr lang="en-US" altLang="zh-CN" sz="2000" b="1" dirty="0">
              <a:sym typeface="Wingdings" panose="05000000000000000000" pitchFamily="2" charset="2"/>
            </a:endParaRPr>
          </a:p>
          <a:p>
            <a:pPr marL="342900" indent="-342900">
              <a:lnSpc>
                <a:spcPct val="150000"/>
              </a:lnSpc>
              <a:buFontTx/>
              <a:buAutoNum type="arabicParenBoth"/>
              <a:defRPr/>
            </a:pPr>
            <a:r>
              <a:rPr lang="zh-CN" altLang="en-US" sz="2000" b="1" dirty="0">
                <a:sym typeface="Wingdings" panose="05000000000000000000" pitchFamily="2" charset="2"/>
              </a:rPr>
              <a:t>表达能力有限、缺乏记录。</a:t>
            </a:r>
            <a:endParaRPr lang="zh-CN" altLang="en-US" sz="2000" b="1" dirty="0"/>
          </a:p>
        </p:txBody>
      </p:sp>
      <p:sp>
        <p:nvSpPr>
          <p:cNvPr id="34823" name="文本框 7"/>
          <p:cNvSpPr txBox="1">
            <a:spLocks noChangeArrowheads="1"/>
          </p:cNvSpPr>
          <p:nvPr/>
        </p:nvSpPr>
        <p:spPr bwMode="auto">
          <a:xfrm>
            <a:off x="4034634" y="5232093"/>
            <a:ext cx="4680519" cy="1477328"/>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rgbClr val="FF0000"/>
                </a:solidFill>
                <a:latin typeface="Times New Roman" panose="02020603050405020304" pitchFamily="18" charset="0"/>
                <a:ea typeface="宋体" panose="02010600030101010101" pitchFamily="2" charset="-122"/>
              </a:rPr>
              <a:t>降低策略</a:t>
            </a:r>
            <a:r>
              <a:rPr lang="zh-CN" altLang="en-US" sz="2000" b="1" dirty="0" smtClean="0">
                <a:sym typeface="Wingdings" pitchFamily="2" charset="2"/>
              </a:rPr>
              <a:t>：</a:t>
            </a:r>
            <a:r>
              <a:rPr lang="zh-CN" altLang="en-US" sz="2000" b="1" dirty="0">
                <a:sym typeface="Wingdings" pitchFamily="2" charset="2"/>
              </a:rPr>
              <a:t>（</a:t>
            </a:r>
            <a:r>
              <a:rPr lang="en-US" altLang="zh-CN" sz="2000" b="1" dirty="0">
                <a:sym typeface="Wingdings" pitchFamily="2" charset="2"/>
              </a:rPr>
              <a:t>1</a:t>
            </a:r>
            <a:r>
              <a:rPr lang="zh-CN" altLang="en-US" sz="2000" b="1" dirty="0">
                <a:sym typeface="Wingdings" pitchFamily="2" charset="2"/>
              </a:rPr>
              <a:t>）重要的事情重复沟通；（</a:t>
            </a:r>
            <a:r>
              <a:rPr lang="en-US" altLang="zh-CN" sz="2000" b="1" dirty="0">
                <a:sym typeface="Wingdings" pitchFamily="2" charset="2"/>
              </a:rPr>
              <a:t>2</a:t>
            </a:r>
            <a:r>
              <a:rPr lang="zh-CN" altLang="en-US" sz="2000" b="1" dirty="0">
                <a:sym typeface="Wingdings" pitchFamily="2" charset="2"/>
              </a:rPr>
              <a:t>）每次重要谈话作口头或书面总结；（</a:t>
            </a:r>
            <a:r>
              <a:rPr lang="en-US" altLang="zh-CN" sz="2000" b="1" dirty="0">
                <a:sym typeface="Wingdings" pitchFamily="2" charset="2"/>
              </a:rPr>
              <a:t>3</a:t>
            </a:r>
            <a:r>
              <a:rPr lang="zh-CN" altLang="en-US" sz="2000" b="1" dirty="0">
                <a:sym typeface="Wingdings" pitchFamily="2" charset="2"/>
              </a:rPr>
              <a:t>）勤记录</a:t>
            </a:r>
            <a:endParaRPr lang="zh-CN" altLang="en-US" sz="2000" b="1" dirty="0"/>
          </a:p>
        </p:txBody>
      </p:sp>
      <p:sp>
        <p:nvSpPr>
          <p:cNvPr id="7"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322237" y="830431"/>
            <a:ext cx="7196137" cy="1066800"/>
          </a:xfrm>
        </p:spPr>
        <p:txBody>
          <a:bodyPr vert="horz" lIns="91440" tIns="45720" rIns="91440" bIns="45720" rtlCol="0" anchor="ctr">
            <a:normAutofit/>
          </a:bodyPr>
          <a:lstStyle/>
          <a:p>
            <a:r>
              <a:rPr lang="en-US" altLang="zh-CN" sz="3200" b="1" dirty="0"/>
              <a:t>5. </a:t>
            </a:r>
            <a:r>
              <a:rPr lang="zh-CN" altLang="en-US" sz="3200" b="1" dirty="0" smtClean="0"/>
              <a:t>信息交流的对</a:t>
            </a:r>
            <a:r>
              <a:rPr lang="zh-CN" altLang="en-US" sz="3200" b="1" dirty="0"/>
              <a:t>数透视原理 </a:t>
            </a:r>
          </a:p>
        </p:txBody>
      </p:sp>
      <p:sp>
        <p:nvSpPr>
          <p:cNvPr id="200710" name="Rectangle 6"/>
          <p:cNvSpPr>
            <a:spLocks noChangeArrowheads="1"/>
          </p:cNvSpPr>
          <p:nvPr/>
        </p:nvSpPr>
        <p:spPr bwMode="auto">
          <a:xfrm>
            <a:off x="511174" y="1736950"/>
            <a:ext cx="7848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人类获取和接收信息、知识和情报的认知过程遵循对数转换机制。可以揭示物理空间的信息与进入认识空间中的信息、知识和情报之间，信息载体和信息内容之间在数量和特征上的差异，为情报、信息资源管理的定量化提供理论、方法和途径。</a:t>
            </a:r>
          </a:p>
        </p:txBody>
      </p:sp>
      <p:sp>
        <p:nvSpPr>
          <p:cNvPr id="200711" name="Text Box 7"/>
          <p:cNvSpPr txBox="1">
            <a:spLocks noChangeArrowheads="1"/>
          </p:cNvSpPr>
          <p:nvPr/>
        </p:nvSpPr>
        <p:spPr bwMode="auto">
          <a:xfrm>
            <a:off x="630129" y="3621952"/>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latin typeface="华文中宋" panose="02010600040101010101" pitchFamily="2" charset="-122"/>
                <a:ea typeface="华文中宋" panose="02010600040101010101" pitchFamily="2" charset="-122"/>
              </a:rPr>
              <a:t>对数律简介</a:t>
            </a:r>
          </a:p>
        </p:txBody>
      </p:sp>
      <p:sp>
        <p:nvSpPr>
          <p:cNvPr id="200714" name="Text Box 10"/>
          <p:cNvSpPr txBox="1">
            <a:spLocks noChangeArrowheads="1"/>
          </p:cNvSpPr>
          <p:nvPr/>
        </p:nvSpPr>
        <p:spPr bwMode="auto">
          <a:xfrm>
            <a:off x="467544" y="4252913"/>
            <a:ext cx="28082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）对数律的提出</a:t>
            </a:r>
          </a:p>
        </p:txBody>
      </p:sp>
      <p:sp>
        <p:nvSpPr>
          <p:cNvPr id="200715" name="Rectangle 11"/>
          <p:cNvSpPr>
            <a:spLocks noChangeArrowheads="1"/>
          </p:cNvSpPr>
          <p:nvPr/>
        </p:nvSpPr>
        <p:spPr bwMode="auto">
          <a:xfrm>
            <a:off x="727075" y="4652963"/>
            <a:ext cx="7416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sz="2000">
                <a:latin typeface="华文中宋" panose="02010600040101010101" pitchFamily="2" charset="-122"/>
                <a:ea typeface="华文中宋" panose="02010600040101010101" pitchFamily="2" charset="-122"/>
              </a:rPr>
              <a:t>        19</a:t>
            </a:r>
            <a:r>
              <a:rPr lang="zh-CN" altLang="en-US" sz="2000">
                <a:latin typeface="华文中宋" panose="02010600040101010101" pitchFamily="2" charset="-122"/>
                <a:ea typeface="华文中宋" panose="02010600040101010101" pitchFamily="2" charset="-122"/>
              </a:rPr>
              <a:t>世纪，韦伯和费希纳 </a:t>
            </a:r>
            <a:r>
              <a:rPr lang="en-US" altLang="zh-CN" sz="2000">
                <a:latin typeface="华文中宋" panose="02010600040101010101" pitchFamily="2" charset="-122"/>
                <a:ea typeface="华文中宋" panose="02010600040101010101" pitchFamily="2" charset="-122"/>
              </a:rPr>
              <a:t>(Fechner) </a:t>
            </a:r>
            <a:r>
              <a:rPr lang="zh-CN" altLang="en-US" sz="2000">
                <a:latin typeface="华文中宋" panose="02010600040101010101" pitchFamily="2" charset="-122"/>
                <a:ea typeface="华文中宋" panose="02010600040101010101" pitchFamily="2" charset="-122"/>
              </a:rPr>
              <a:t>通过实验验证后提出对数律，表示为：</a:t>
            </a:r>
            <a:r>
              <a:rPr lang="en-US" altLang="zh-CN" sz="2000">
                <a:latin typeface="华文中宋" panose="02010600040101010101" pitchFamily="2" charset="-122"/>
                <a:ea typeface="华文中宋" panose="02010600040101010101" pitchFamily="2" charset="-122"/>
              </a:rPr>
              <a:t>S=ktogR</a:t>
            </a:r>
            <a:r>
              <a:rPr lang="zh-CN" altLang="en-US" sz="2000">
                <a:latin typeface="华文中宋" panose="02010600040101010101" pitchFamily="2" charset="-122"/>
                <a:ea typeface="华文中宋" panose="02010600040101010101" pitchFamily="2" charset="-122"/>
              </a:rPr>
              <a:t>，其中，</a:t>
            </a:r>
            <a:r>
              <a:rPr lang="en-US" altLang="zh-CN" sz="2000">
                <a:latin typeface="华文中宋" panose="02010600040101010101" pitchFamily="2" charset="-122"/>
                <a:ea typeface="华文中宋" panose="02010600040101010101" pitchFamily="2" charset="-122"/>
              </a:rPr>
              <a:t>S</a:t>
            </a:r>
            <a:r>
              <a:rPr lang="zh-CN" altLang="en-US" sz="2000">
                <a:latin typeface="华文中宋" panose="02010600040101010101" pitchFamily="2" charset="-122"/>
                <a:ea typeface="华文中宋" panose="02010600040101010101" pitchFamily="2" charset="-122"/>
              </a:rPr>
              <a:t>是由外部物理刺激引起的人的感觉量质，</a:t>
            </a:r>
            <a:r>
              <a:rPr lang="en-US" altLang="zh-CN" sz="2000">
                <a:latin typeface="华文中宋" panose="02010600040101010101" pitchFamily="2" charset="-122"/>
                <a:ea typeface="华文中宋" panose="02010600040101010101" pitchFamily="2" charset="-122"/>
              </a:rPr>
              <a:t>R</a:t>
            </a:r>
            <a:r>
              <a:rPr lang="zh-CN" altLang="en-US" sz="2000">
                <a:latin typeface="华文中宋" panose="02010600040101010101" pitchFamily="2" charset="-122"/>
                <a:ea typeface="华文中宋" panose="02010600040101010101" pitchFamily="2" charset="-122"/>
              </a:rPr>
              <a:t>是物理刺激量。</a:t>
            </a:r>
          </a:p>
        </p:txBody>
      </p:sp>
      <p:sp>
        <p:nvSpPr>
          <p:cNvPr id="7"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90585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 calcmode="lin" valueType="num">
                                      <p:cBhvr>
                                        <p:cTn id="7" dur="500" fill="hold"/>
                                        <p:tgtEl>
                                          <p:spTgt spid="200706"/>
                                        </p:tgtEl>
                                        <p:attrNameLst>
                                          <p:attrName>ppt_w</p:attrName>
                                        </p:attrNameLst>
                                      </p:cBhvr>
                                      <p:tavLst>
                                        <p:tav tm="0">
                                          <p:val>
                                            <p:fltVal val="0"/>
                                          </p:val>
                                        </p:tav>
                                        <p:tav tm="100000">
                                          <p:val>
                                            <p:strVal val="#ppt_w"/>
                                          </p:val>
                                        </p:tav>
                                      </p:tavLst>
                                    </p:anim>
                                    <p:anim calcmode="lin" valueType="num">
                                      <p:cBhvr>
                                        <p:cTn id="8" dur="500" fill="hold"/>
                                        <p:tgtEl>
                                          <p:spTgt spid="20070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0710"/>
                                        </p:tgtEl>
                                        <p:attrNameLst>
                                          <p:attrName>style.visibility</p:attrName>
                                        </p:attrNameLst>
                                      </p:cBhvr>
                                      <p:to>
                                        <p:strVal val="visible"/>
                                      </p:to>
                                    </p:set>
                                    <p:anim calcmode="lin" valueType="num">
                                      <p:cBhvr>
                                        <p:cTn id="13" dur="500" fill="hold"/>
                                        <p:tgtEl>
                                          <p:spTgt spid="200710"/>
                                        </p:tgtEl>
                                        <p:attrNameLst>
                                          <p:attrName>ppt_w</p:attrName>
                                        </p:attrNameLst>
                                      </p:cBhvr>
                                      <p:tavLst>
                                        <p:tav tm="0">
                                          <p:val>
                                            <p:fltVal val="0"/>
                                          </p:val>
                                        </p:tav>
                                        <p:tav tm="100000">
                                          <p:val>
                                            <p:strVal val="#ppt_w"/>
                                          </p:val>
                                        </p:tav>
                                      </p:tavLst>
                                    </p:anim>
                                    <p:anim calcmode="lin" valueType="num">
                                      <p:cBhvr>
                                        <p:cTn id="14" dur="500" fill="hold"/>
                                        <p:tgtEl>
                                          <p:spTgt spid="20071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0711"/>
                                        </p:tgtEl>
                                        <p:attrNameLst>
                                          <p:attrName>style.visibility</p:attrName>
                                        </p:attrNameLst>
                                      </p:cBhvr>
                                      <p:to>
                                        <p:strVal val="visible"/>
                                      </p:to>
                                    </p:set>
                                    <p:anim calcmode="lin" valueType="num">
                                      <p:cBhvr>
                                        <p:cTn id="19" dur="500" fill="hold"/>
                                        <p:tgtEl>
                                          <p:spTgt spid="200711"/>
                                        </p:tgtEl>
                                        <p:attrNameLst>
                                          <p:attrName>ppt_w</p:attrName>
                                        </p:attrNameLst>
                                      </p:cBhvr>
                                      <p:tavLst>
                                        <p:tav tm="0">
                                          <p:val>
                                            <p:fltVal val="0"/>
                                          </p:val>
                                        </p:tav>
                                        <p:tav tm="100000">
                                          <p:val>
                                            <p:strVal val="#ppt_w"/>
                                          </p:val>
                                        </p:tav>
                                      </p:tavLst>
                                    </p:anim>
                                    <p:anim calcmode="lin" valueType="num">
                                      <p:cBhvr>
                                        <p:cTn id="20" dur="500" fill="hold"/>
                                        <p:tgtEl>
                                          <p:spTgt spid="20071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0714"/>
                                        </p:tgtEl>
                                        <p:attrNameLst>
                                          <p:attrName>style.visibility</p:attrName>
                                        </p:attrNameLst>
                                      </p:cBhvr>
                                      <p:to>
                                        <p:strVal val="visible"/>
                                      </p:to>
                                    </p:set>
                                    <p:anim calcmode="lin" valueType="num">
                                      <p:cBhvr>
                                        <p:cTn id="25" dur="500" fill="hold"/>
                                        <p:tgtEl>
                                          <p:spTgt spid="200714"/>
                                        </p:tgtEl>
                                        <p:attrNameLst>
                                          <p:attrName>ppt_w</p:attrName>
                                        </p:attrNameLst>
                                      </p:cBhvr>
                                      <p:tavLst>
                                        <p:tav tm="0">
                                          <p:val>
                                            <p:fltVal val="0"/>
                                          </p:val>
                                        </p:tav>
                                        <p:tav tm="100000">
                                          <p:val>
                                            <p:strVal val="#ppt_w"/>
                                          </p:val>
                                        </p:tav>
                                      </p:tavLst>
                                    </p:anim>
                                    <p:anim calcmode="lin" valueType="num">
                                      <p:cBhvr>
                                        <p:cTn id="26" dur="500" fill="hold"/>
                                        <p:tgtEl>
                                          <p:spTgt spid="200714"/>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0715"/>
                                        </p:tgtEl>
                                        <p:attrNameLst>
                                          <p:attrName>style.visibility</p:attrName>
                                        </p:attrNameLst>
                                      </p:cBhvr>
                                      <p:to>
                                        <p:strVal val="visible"/>
                                      </p:to>
                                    </p:set>
                                    <p:anim calcmode="lin" valueType="num">
                                      <p:cBhvr>
                                        <p:cTn id="31" dur="500" fill="hold"/>
                                        <p:tgtEl>
                                          <p:spTgt spid="200715"/>
                                        </p:tgtEl>
                                        <p:attrNameLst>
                                          <p:attrName>ppt_w</p:attrName>
                                        </p:attrNameLst>
                                      </p:cBhvr>
                                      <p:tavLst>
                                        <p:tav tm="0">
                                          <p:val>
                                            <p:fltVal val="0"/>
                                          </p:val>
                                        </p:tav>
                                        <p:tav tm="100000">
                                          <p:val>
                                            <p:strVal val="#ppt_w"/>
                                          </p:val>
                                        </p:tav>
                                      </p:tavLst>
                                    </p:anim>
                                    <p:anim calcmode="lin" valueType="num">
                                      <p:cBhvr>
                                        <p:cTn id="32" dur="500" fill="hold"/>
                                        <p:tgtEl>
                                          <p:spTgt spid="2007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10" grpId="0"/>
      <p:bldP spid="200711" grpId="0"/>
      <p:bldP spid="200714" grpId="0"/>
      <p:bldP spid="2007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323528" y="0"/>
            <a:ext cx="8229600" cy="1143000"/>
          </a:xfrm>
        </p:spPr>
        <p:txBody>
          <a:bodyPr vert="horz" lIns="91440" tIns="45720" rIns="91440" bIns="45720" rtlCol="0" anchor="ctr">
            <a:normAutofit/>
          </a:bodyPr>
          <a:lstStyle/>
          <a:p>
            <a:r>
              <a:rPr lang="zh-CN" altLang="en-US" sz="3600" b="1" dirty="0"/>
              <a:t>韦伯</a:t>
            </a:r>
            <a:r>
              <a:rPr lang="en-US" altLang="zh-CN" sz="3600" b="1" dirty="0"/>
              <a:t>-</a:t>
            </a:r>
            <a:r>
              <a:rPr lang="zh-CN" altLang="en-US" sz="3600" b="1" dirty="0"/>
              <a:t>费希纳定律</a:t>
            </a:r>
          </a:p>
        </p:txBody>
      </p:sp>
      <p:sp>
        <p:nvSpPr>
          <p:cNvPr id="62467" name="内容占位符 2"/>
          <p:cNvSpPr>
            <a:spLocks noGrp="1"/>
          </p:cNvSpPr>
          <p:nvPr>
            <p:ph idx="1"/>
          </p:nvPr>
        </p:nvSpPr>
        <p:spPr>
          <a:xfrm>
            <a:off x="323528" y="1466163"/>
            <a:ext cx="6779096" cy="5310336"/>
          </a:xfrm>
        </p:spPr>
        <p:txBody>
          <a:bodyPr>
            <a:normAutofit fontScale="70000" lnSpcReduction="20000"/>
          </a:bodyPr>
          <a:lstStyle/>
          <a:p>
            <a:pPr>
              <a:lnSpc>
                <a:spcPct val="150000"/>
              </a:lnSpc>
            </a:pPr>
            <a:r>
              <a:rPr lang="zh-CN" altLang="en-US" dirty="0" smtClean="0">
                <a:latin typeface="华文中宋" panose="02010600040101010101" pitchFamily="2" charset="-122"/>
                <a:ea typeface="华文中宋" panose="02010600040101010101" pitchFamily="2" charset="-122"/>
              </a:rPr>
              <a:t>韦伯定律</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感觉的差别阈限随原来</a:t>
            </a:r>
            <a:r>
              <a:rPr lang="zh-CN" altLang="en-US" dirty="0" smtClean="0">
                <a:solidFill>
                  <a:srgbClr val="C00000"/>
                </a:solidFill>
                <a:latin typeface="华文中宋" panose="02010600040101010101" pitchFamily="2" charset="-122"/>
                <a:ea typeface="华文中宋" panose="02010600040101010101" pitchFamily="2" charset="-122"/>
              </a:rPr>
              <a:t>刺激量的变化</a:t>
            </a:r>
            <a:r>
              <a:rPr lang="zh-CN" altLang="en-US" dirty="0" smtClean="0">
                <a:latin typeface="华文中宋" panose="02010600040101010101" pitchFamily="2" charset="-122"/>
                <a:ea typeface="华文中宋" panose="02010600040101010101" pitchFamily="2" charset="-122"/>
              </a:rPr>
              <a:t>而变化，而且表现为一定的规律性，用公式来表示，就是△</a:t>
            </a:r>
            <a:r>
              <a:rPr lang="en-US" altLang="zh-CN" dirty="0" smtClean="0">
                <a:latin typeface="华文中宋" panose="02010600040101010101" pitchFamily="2" charset="-122"/>
                <a:ea typeface="华文中宋" panose="02010600040101010101" pitchFamily="2" charset="-122"/>
              </a:rPr>
              <a:t>I/I=K</a:t>
            </a:r>
            <a:r>
              <a:rPr lang="zh-CN" altLang="en-US" dirty="0" smtClean="0">
                <a:latin typeface="华文中宋" panose="02010600040101010101" pitchFamily="2" charset="-122"/>
                <a:ea typeface="华文中宋" panose="02010600040101010101" pitchFamily="2" charset="-122"/>
              </a:rPr>
              <a:t>（其中，</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为标准刺激强度，△</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为刺激的最小可觉差（</a:t>
            </a:r>
            <a:r>
              <a:rPr lang="en-US" altLang="zh-CN" dirty="0" smtClean="0">
                <a:latin typeface="华文中宋" panose="02010600040101010101" pitchFamily="2" charset="-122"/>
                <a:ea typeface="华文中宋" panose="02010600040101010101" pitchFamily="2" charset="-122"/>
              </a:rPr>
              <a:t>J.N.D.</a:t>
            </a:r>
            <a:r>
              <a:rPr lang="zh-CN" altLang="en-US" dirty="0" smtClean="0">
                <a:latin typeface="华文中宋" panose="02010600040101010101" pitchFamily="2" charset="-122"/>
                <a:ea typeface="华文中宋" panose="02010600040101010101" pitchFamily="2" charset="-122"/>
              </a:rPr>
              <a:t>），</a:t>
            </a:r>
            <a:r>
              <a:rPr lang="en-US" altLang="zh-CN" dirty="0" smtClean="0">
                <a:latin typeface="华文中宋" panose="02010600040101010101" pitchFamily="2" charset="-122"/>
                <a:ea typeface="华文中宋" panose="02010600040101010101" pitchFamily="2" charset="-122"/>
              </a:rPr>
              <a:t>K</a:t>
            </a:r>
            <a:r>
              <a:rPr lang="zh-CN" altLang="en-US" dirty="0" smtClean="0">
                <a:latin typeface="华文中宋" panose="02010600040101010101" pitchFamily="2" charset="-122"/>
                <a:ea typeface="华文中宋" panose="02010600040101010101" pitchFamily="2" charset="-122"/>
              </a:rPr>
              <a:t>为常数，又称为韦伯率）。</a:t>
            </a:r>
            <a:endParaRPr lang="en-US" altLang="zh-CN" dirty="0" smtClean="0">
              <a:latin typeface="华文中宋" panose="02010600040101010101" pitchFamily="2" charset="-122"/>
              <a:ea typeface="华文中宋" panose="02010600040101010101" pitchFamily="2" charset="-122"/>
            </a:endParaRPr>
          </a:p>
          <a:p>
            <a:pPr>
              <a:lnSpc>
                <a:spcPct val="150000"/>
              </a:lnSpc>
            </a:pPr>
            <a:r>
              <a:rPr lang="zh-CN" altLang="en-US" dirty="0" smtClean="0">
                <a:latin typeface="华文中宋" panose="02010600040101010101" pitchFamily="2" charset="-122"/>
                <a:ea typeface="华文中宋" panose="02010600040101010101" pitchFamily="2" charset="-122"/>
              </a:rPr>
              <a:t>费希纳定律</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感觉强度与刺激强度的对数成正比，即</a:t>
            </a:r>
            <a:r>
              <a:rPr lang="en-US" altLang="zh-CN" dirty="0" smtClean="0">
                <a:latin typeface="华文中宋" panose="02010600040101010101" pitchFamily="2" charset="-122"/>
                <a:ea typeface="华文中宋" panose="02010600040101010101" pitchFamily="2" charset="-122"/>
              </a:rPr>
              <a:t>:μ=Km </a:t>
            </a:r>
            <a:r>
              <a:rPr lang="en-US" altLang="zh-CN" dirty="0" err="1" smtClean="0">
                <a:latin typeface="华文中宋" panose="02010600040101010101" pitchFamily="2" charset="-122"/>
                <a:ea typeface="华文中宋" panose="02010600040101010101" pitchFamily="2" charset="-122"/>
              </a:rPr>
              <a:t>logI+C</a:t>
            </a:r>
            <a:endParaRPr lang="en-US" altLang="zh-CN" dirty="0" smtClean="0">
              <a:latin typeface="华文中宋" panose="02010600040101010101" pitchFamily="2" charset="-122"/>
              <a:ea typeface="华文中宋" panose="02010600040101010101" pitchFamily="2" charset="-122"/>
            </a:endParaRPr>
          </a:p>
          <a:p>
            <a:pPr lvl="1">
              <a:lnSpc>
                <a:spcPct val="150000"/>
              </a:lnSpc>
            </a:pPr>
            <a:r>
              <a:rPr lang="zh-CN" altLang="en-US" dirty="0" smtClean="0">
                <a:latin typeface="华文中宋" panose="02010600040101010101" pitchFamily="2" charset="-122"/>
                <a:ea typeface="华文中宋" panose="02010600040101010101" pitchFamily="2" charset="-122"/>
              </a:rPr>
              <a:t>其中，</a:t>
            </a:r>
            <a:r>
              <a:rPr lang="en-US" altLang="zh-CN" dirty="0" smtClean="0">
                <a:latin typeface="华文中宋" panose="02010600040101010101" pitchFamily="2" charset="-122"/>
                <a:ea typeface="华文中宋" panose="02010600040101010101" pitchFamily="2" charset="-122"/>
              </a:rPr>
              <a:t>Km</a:t>
            </a:r>
            <a:r>
              <a:rPr lang="zh-CN" altLang="en-US" dirty="0" smtClean="0">
                <a:latin typeface="华文中宋" panose="02010600040101010101" pitchFamily="2" charset="-122"/>
                <a:ea typeface="华文中宋" panose="02010600040101010101" pitchFamily="2" charset="-122"/>
              </a:rPr>
              <a:t>，</a:t>
            </a:r>
            <a:r>
              <a:rPr lang="en-US" altLang="zh-CN" dirty="0" smtClean="0">
                <a:latin typeface="华文中宋" panose="02010600040101010101" pitchFamily="2" charset="-122"/>
                <a:ea typeface="华文中宋" panose="02010600040101010101" pitchFamily="2" charset="-122"/>
              </a:rPr>
              <a:t>C</a:t>
            </a:r>
            <a:r>
              <a:rPr lang="zh-CN" altLang="en-US" dirty="0" smtClean="0">
                <a:latin typeface="华文中宋" panose="02010600040101010101" pitchFamily="2" charset="-122"/>
                <a:ea typeface="华文中宋" panose="02010600040101010101" pitchFamily="2" charset="-122"/>
              </a:rPr>
              <a:t>为常数，</a:t>
            </a:r>
            <a:r>
              <a:rPr lang="en-US" altLang="zh-CN" dirty="0" smtClean="0">
                <a:latin typeface="华文中宋" panose="02010600040101010101" pitchFamily="2" charset="-122"/>
                <a:ea typeface="华文中宋" panose="02010600040101010101" pitchFamily="2" charset="-122"/>
              </a:rPr>
              <a:t>μ</a:t>
            </a:r>
            <a:r>
              <a:rPr lang="zh-CN" altLang="en-US" dirty="0" smtClean="0">
                <a:latin typeface="华文中宋" panose="02010600040101010101" pitchFamily="2" charset="-122"/>
                <a:ea typeface="华文中宋" panose="02010600040101010101" pitchFamily="2" charset="-122"/>
              </a:rPr>
              <a:t>为感觉强度，</a:t>
            </a:r>
            <a:r>
              <a:rPr lang="en-US" altLang="zh-CN" dirty="0" smtClean="0">
                <a:latin typeface="华文中宋" panose="02010600040101010101" pitchFamily="2" charset="-122"/>
                <a:ea typeface="华文中宋" panose="02010600040101010101" pitchFamily="2" charset="-122"/>
              </a:rPr>
              <a:t>I</a:t>
            </a:r>
            <a:r>
              <a:rPr lang="zh-CN" altLang="en-US" dirty="0" smtClean="0">
                <a:latin typeface="华文中宋" panose="02010600040101010101" pitchFamily="2" charset="-122"/>
                <a:ea typeface="华文中宋" panose="02010600040101010101" pitchFamily="2" charset="-122"/>
              </a:rPr>
              <a:t>为刺激强度。</a:t>
            </a:r>
          </a:p>
          <a:p>
            <a:pPr lvl="1">
              <a:lnSpc>
                <a:spcPct val="150000"/>
              </a:lnSpc>
            </a:pPr>
            <a:r>
              <a:rPr lang="zh-CN" altLang="en-US" dirty="0" smtClean="0">
                <a:latin typeface="华文中宋" panose="02010600040101010101" pitchFamily="2" charset="-122"/>
                <a:ea typeface="华文中宋" panose="02010600040101010101" pitchFamily="2" charset="-122"/>
              </a:rPr>
              <a:t>衡量星体的目视亮度的单位“视星等”、地震破坏烈度。</a:t>
            </a: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695" y="3933056"/>
            <a:ext cx="1543050" cy="194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697" y="1466163"/>
            <a:ext cx="1476375" cy="197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548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9750" y="188914"/>
            <a:ext cx="7772400" cy="791815"/>
          </a:xfrm>
        </p:spPr>
        <p:txBody>
          <a:bodyPr vert="horz" lIns="91440" tIns="45720" rIns="91440" bIns="45720" rtlCol="0" anchor="ctr">
            <a:normAutofit/>
          </a:bodyPr>
          <a:lstStyle/>
          <a:p>
            <a:r>
              <a:rPr lang="zh-CN" altLang="en-US" sz="3600" b="1" dirty="0"/>
              <a:t>对数透视原理 </a:t>
            </a:r>
          </a:p>
        </p:txBody>
      </p:sp>
      <p:sp>
        <p:nvSpPr>
          <p:cNvPr id="201735" name="Text Box 7"/>
          <p:cNvSpPr txBox="1">
            <a:spLocks noChangeArrowheads="1"/>
          </p:cNvSpPr>
          <p:nvPr/>
        </p:nvSpPr>
        <p:spPr bwMode="auto">
          <a:xfrm>
            <a:off x="768350" y="1341444"/>
            <a:ext cx="4967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latin typeface="华文中宋" panose="02010600040101010101" pitchFamily="2" charset="-122"/>
                <a:ea typeface="华文中宋" panose="02010600040101010101" pitchFamily="2" charset="-122"/>
              </a:rPr>
              <a:t>（</a:t>
            </a:r>
            <a:r>
              <a:rPr lang="en-US" altLang="zh-CN" sz="2400" b="1" dirty="0" smtClean="0">
                <a:latin typeface="华文中宋" panose="02010600040101010101" pitchFamily="2" charset="-122"/>
                <a:ea typeface="华文中宋" panose="02010600040101010101" pitchFamily="2" charset="-122"/>
              </a:rPr>
              <a:t>2</a:t>
            </a:r>
            <a:r>
              <a:rPr lang="zh-CN" altLang="en-US" sz="2400" b="1" dirty="0" smtClean="0">
                <a:latin typeface="华文中宋" panose="02010600040101010101" pitchFamily="2" charset="-122"/>
                <a:ea typeface="华文中宋" panose="02010600040101010101" pitchFamily="2" charset="-122"/>
              </a:rPr>
              <a:t>）对</a:t>
            </a:r>
            <a:r>
              <a:rPr lang="zh-CN" altLang="en-US" sz="2400" b="1" dirty="0">
                <a:latin typeface="华文中宋" panose="02010600040101010101" pitchFamily="2" charset="-122"/>
                <a:ea typeface="华文中宋" panose="02010600040101010101" pitchFamily="2" charset="-122"/>
              </a:rPr>
              <a:t>数律的本质</a:t>
            </a:r>
          </a:p>
        </p:txBody>
      </p:sp>
      <p:sp>
        <p:nvSpPr>
          <p:cNvPr id="201736" name="Rectangle 8"/>
          <p:cNvSpPr>
            <a:spLocks noChangeArrowheads="1"/>
          </p:cNvSpPr>
          <p:nvPr/>
        </p:nvSpPr>
        <p:spPr bwMode="auto">
          <a:xfrm>
            <a:off x="1116019" y="1915642"/>
            <a:ext cx="73437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这一原理实际上是普遍存在的人类感官系统对外界物理刺激的反应机制，它描述物理空间的对象特征在人的感觉系统中的影像之间的差异符合对数转换律。 </a:t>
            </a:r>
          </a:p>
        </p:txBody>
      </p:sp>
      <p:sp>
        <p:nvSpPr>
          <p:cNvPr id="201737" name="Rectangle 9"/>
          <p:cNvSpPr>
            <a:spLocks noChangeArrowheads="1"/>
          </p:cNvSpPr>
          <p:nvPr/>
        </p:nvSpPr>
        <p:spPr bwMode="auto">
          <a:xfrm>
            <a:off x="827088" y="3429006"/>
            <a:ext cx="7632700"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2000" dirty="0">
                <a:solidFill>
                  <a:schemeClr val="tx1"/>
                </a:solidFill>
                <a:latin typeface="华文中宋" panose="02010600040101010101" pitchFamily="2" charset="-122"/>
                <a:ea typeface="华文中宋" panose="02010600040101010101" pitchFamily="2" charset="-122"/>
              </a:rPr>
              <a:t>当我们进行观察时，物理空间的一切实体总是以其对数尺度反映在我们的感觉系统中，当人类不能在所处的物理空间中自由移动或借助其他手段观测时，难以纠正这种对数透视对物理对象带来的歪曲。</a:t>
            </a:r>
          </a:p>
        </p:txBody>
      </p:sp>
    </p:spTree>
    <p:extLst>
      <p:ext uri="{BB962C8B-B14F-4D97-AF65-F5344CB8AC3E}">
        <p14:creationId xmlns:p14="http://schemas.microsoft.com/office/powerpoint/2010/main" val="314775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1735"/>
                                        </p:tgtEl>
                                        <p:attrNameLst>
                                          <p:attrName>style.visibility</p:attrName>
                                        </p:attrNameLst>
                                      </p:cBhvr>
                                      <p:to>
                                        <p:strVal val="visible"/>
                                      </p:to>
                                    </p:set>
                                    <p:anim calcmode="lin" valueType="num">
                                      <p:cBhvr>
                                        <p:cTn id="7" dur="500" fill="hold"/>
                                        <p:tgtEl>
                                          <p:spTgt spid="201735"/>
                                        </p:tgtEl>
                                        <p:attrNameLst>
                                          <p:attrName>ppt_w</p:attrName>
                                        </p:attrNameLst>
                                      </p:cBhvr>
                                      <p:tavLst>
                                        <p:tav tm="0">
                                          <p:val>
                                            <p:fltVal val="0"/>
                                          </p:val>
                                        </p:tav>
                                        <p:tav tm="100000">
                                          <p:val>
                                            <p:strVal val="#ppt_w"/>
                                          </p:val>
                                        </p:tav>
                                      </p:tavLst>
                                    </p:anim>
                                    <p:anim calcmode="lin" valueType="num">
                                      <p:cBhvr>
                                        <p:cTn id="8" dur="500" fill="hold"/>
                                        <p:tgtEl>
                                          <p:spTgt spid="20173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1736"/>
                                        </p:tgtEl>
                                        <p:attrNameLst>
                                          <p:attrName>style.visibility</p:attrName>
                                        </p:attrNameLst>
                                      </p:cBhvr>
                                      <p:to>
                                        <p:strVal val="visible"/>
                                      </p:to>
                                    </p:set>
                                    <p:anim calcmode="lin" valueType="num">
                                      <p:cBhvr>
                                        <p:cTn id="13" dur="500" fill="hold"/>
                                        <p:tgtEl>
                                          <p:spTgt spid="201736"/>
                                        </p:tgtEl>
                                        <p:attrNameLst>
                                          <p:attrName>ppt_w</p:attrName>
                                        </p:attrNameLst>
                                      </p:cBhvr>
                                      <p:tavLst>
                                        <p:tav tm="0">
                                          <p:val>
                                            <p:fltVal val="0"/>
                                          </p:val>
                                        </p:tav>
                                        <p:tav tm="100000">
                                          <p:val>
                                            <p:strVal val="#ppt_w"/>
                                          </p:val>
                                        </p:tav>
                                      </p:tavLst>
                                    </p:anim>
                                    <p:anim calcmode="lin" valueType="num">
                                      <p:cBhvr>
                                        <p:cTn id="14" dur="500" fill="hold"/>
                                        <p:tgtEl>
                                          <p:spTgt spid="20173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1737"/>
                                        </p:tgtEl>
                                        <p:attrNameLst>
                                          <p:attrName>style.visibility</p:attrName>
                                        </p:attrNameLst>
                                      </p:cBhvr>
                                      <p:to>
                                        <p:strVal val="visible"/>
                                      </p:to>
                                    </p:set>
                                    <p:anim calcmode="lin" valueType="num">
                                      <p:cBhvr>
                                        <p:cTn id="19" dur="500" fill="hold"/>
                                        <p:tgtEl>
                                          <p:spTgt spid="201737"/>
                                        </p:tgtEl>
                                        <p:attrNameLst>
                                          <p:attrName>ppt_w</p:attrName>
                                        </p:attrNameLst>
                                      </p:cBhvr>
                                      <p:tavLst>
                                        <p:tav tm="0">
                                          <p:val>
                                            <p:fltVal val="0"/>
                                          </p:val>
                                        </p:tav>
                                        <p:tav tm="100000">
                                          <p:val>
                                            <p:strVal val="#ppt_w"/>
                                          </p:val>
                                        </p:tav>
                                      </p:tavLst>
                                    </p:anim>
                                    <p:anim calcmode="lin" valueType="num">
                                      <p:cBhvr>
                                        <p:cTn id="20" dur="500" fill="hold"/>
                                        <p:tgtEl>
                                          <p:spTgt spid="2017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5" grpId="0"/>
      <p:bldP spid="201736" grpId="0"/>
      <p:bldP spid="2017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457200" y="274637"/>
            <a:ext cx="8229600" cy="706091"/>
          </a:xfrm>
        </p:spPr>
        <p:txBody>
          <a:bodyPr vert="horz" lIns="91440" tIns="45720" rIns="91440" bIns="45720" rtlCol="0" anchor="ctr">
            <a:normAutofit/>
          </a:bodyPr>
          <a:lstStyle/>
          <a:p>
            <a:r>
              <a:rPr lang="zh-CN" altLang="en-US" sz="3600" b="1" dirty="0"/>
              <a:t>对数透视原理</a:t>
            </a:r>
          </a:p>
        </p:txBody>
      </p:sp>
      <p:sp>
        <p:nvSpPr>
          <p:cNvPr id="64515" name="AutoShape 2" descr="http://img5.imgtn.bdimg.com/it/u=1500833338,2705665501&amp;fm=23&amp;gp=0.jpg"/>
          <p:cNvSpPr>
            <a:spLocks noChangeAspect="1" noChangeArrowheads="1"/>
          </p:cNvSpPr>
          <p:nvPr/>
        </p:nvSpPr>
        <p:spPr bwMode="auto">
          <a:xfrm>
            <a:off x="155575"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484318"/>
            <a:ext cx="47625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7" y="3645025"/>
            <a:ext cx="3810847" cy="290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8"/>
          <p:cNvSpPr>
            <a:spLocks noChangeArrowheads="1"/>
          </p:cNvSpPr>
          <p:nvPr/>
        </p:nvSpPr>
        <p:spPr bwMode="auto">
          <a:xfrm>
            <a:off x="5408619" y="3903341"/>
            <a:ext cx="319563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latin typeface="华文中宋" panose="02010600040101010101" pitchFamily="2" charset="-122"/>
                <a:ea typeface="华文中宋" panose="02010600040101010101" pitchFamily="2" charset="-122"/>
              </a:rPr>
              <a:t>几何律：</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年前的桌子经过磨损后还剩</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可用；</a:t>
            </a:r>
          </a:p>
          <a:p>
            <a:pPr>
              <a:lnSpc>
                <a:spcPct val="150000"/>
              </a:lnSpc>
            </a:pPr>
            <a:r>
              <a:rPr lang="zh-CN" altLang="en-US" sz="2000">
                <a:latin typeface="华文中宋" panose="02010600040101010101" pitchFamily="2" charset="-122"/>
                <a:ea typeface="华文中宋" panose="02010600040101010101" pitchFamily="2" charset="-122"/>
              </a:rPr>
              <a:t>对数律：</a:t>
            </a:r>
            <a:r>
              <a:rPr lang="en-US" altLang="zh-CN" sz="2000">
                <a:latin typeface="华文中宋" panose="02010600040101010101" pitchFamily="2" charset="-122"/>
                <a:ea typeface="华文中宋" panose="02010600040101010101" pitchFamily="2" charset="-122"/>
              </a:rPr>
              <a:t>10</a:t>
            </a:r>
            <a:r>
              <a:rPr lang="zh-CN" altLang="en-US" sz="2000">
                <a:latin typeface="华文中宋" panose="02010600040101010101" pitchFamily="2" charset="-122"/>
                <a:ea typeface="华文中宋" panose="02010600040101010101" pitchFamily="2" charset="-122"/>
              </a:rPr>
              <a:t>年前的知识可能经过仅剩</a:t>
            </a:r>
            <a:r>
              <a:rPr lang="en-US" altLang="zh-CN" sz="2000">
                <a:latin typeface="华文中宋" panose="02010600040101010101" pitchFamily="2" charset="-122"/>
                <a:ea typeface="华文中宋" panose="02010600040101010101" pitchFamily="2" charset="-122"/>
              </a:rPr>
              <a:t>1%</a:t>
            </a:r>
            <a:r>
              <a:rPr lang="zh-CN" altLang="en-US" sz="2000">
                <a:latin typeface="华文中宋" panose="02010600040101010101" pitchFamily="2" charset="-122"/>
                <a:ea typeface="华文中宋" panose="02010600040101010101" pitchFamily="2" charset="-122"/>
              </a:rPr>
              <a:t>可用；</a:t>
            </a:r>
          </a:p>
        </p:txBody>
      </p:sp>
      <p:sp>
        <p:nvSpPr>
          <p:cNvPr id="64519" name="矩形 4"/>
          <p:cNvSpPr>
            <a:spLocks noChangeArrowheads="1"/>
          </p:cNvSpPr>
          <p:nvPr/>
        </p:nvSpPr>
        <p:spPr bwMode="auto">
          <a:xfrm>
            <a:off x="5292725" y="1484313"/>
            <a:ext cx="356393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观察长度</a:t>
            </a:r>
            <a:r>
              <a:rPr lang="en-US" altLang="zh-CN">
                <a:latin typeface="华文中宋" panose="02010600040101010101" pitchFamily="2" charset="-122"/>
                <a:ea typeface="华文中宋" panose="02010600040101010101" pitchFamily="2" charset="-122"/>
              </a:rPr>
              <a:t>Z</a:t>
            </a:r>
            <a:r>
              <a:rPr lang="zh-CN" altLang="en-US">
                <a:latin typeface="华文中宋" panose="02010600040101010101" pitchFamily="2" charset="-122"/>
                <a:ea typeface="华文中宋" panose="02010600040101010101" pitchFamily="2" charset="-122"/>
              </a:rPr>
              <a:t>与观察者到某一点的距离</a:t>
            </a:r>
            <a:r>
              <a:rPr lang="en-US" altLang="zh-CN">
                <a:latin typeface="华文中宋" panose="02010600040101010101" pitchFamily="2" charset="-122"/>
                <a:ea typeface="华文中宋" panose="02010600040101010101" pitchFamily="2" charset="-122"/>
              </a:rPr>
              <a:t>X</a:t>
            </a:r>
            <a:r>
              <a:rPr lang="zh-CN" altLang="en-US">
                <a:latin typeface="华文中宋" panose="02010600040101010101" pitchFamily="2" charset="-122"/>
                <a:ea typeface="华文中宋" panose="02010600040101010101" pitchFamily="2" charset="-122"/>
              </a:rPr>
              <a:t>成反比；即</a:t>
            </a:r>
            <a:r>
              <a:rPr lang="en-US" altLang="zh-CN">
                <a:latin typeface="华文中宋" panose="02010600040101010101" pitchFamily="2" charset="-122"/>
                <a:ea typeface="华文中宋" panose="02010600040101010101" pitchFamily="2" charset="-122"/>
              </a:rPr>
              <a:t>ZX=k</a:t>
            </a:r>
            <a:r>
              <a:rPr lang="zh-CN" altLang="en-US">
                <a:latin typeface="华文中宋" panose="02010600040101010101" pitchFamily="2" charset="-122"/>
                <a:ea typeface="华文中宋" panose="02010600040101010101" pitchFamily="2" charset="-122"/>
              </a:rPr>
              <a:t>，那么</a:t>
            </a:r>
            <a:r>
              <a:rPr lang="en-US" altLang="zh-CN">
                <a:latin typeface="华文中宋" panose="02010600040101010101" pitchFamily="2" charset="-122"/>
                <a:ea typeface="华文中宋" panose="02010600040101010101" pitchFamily="2" charset="-122"/>
              </a:rPr>
              <a:t>Z</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=k</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log x</a:t>
            </a:r>
            <a:endParaRPr lang="zh-CN" altLang="en-US">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99913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42988" y="188913"/>
            <a:ext cx="7269162" cy="728499"/>
          </a:xfrm>
        </p:spPr>
        <p:txBody>
          <a:bodyPr vert="horz" lIns="91440" tIns="45720" rIns="91440" bIns="45720" rtlCol="0" anchor="ctr">
            <a:normAutofit/>
          </a:bodyPr>
          <a:lstStyle/>
          <a:p>
            <a:r>
              <a:rPr lang="zh-CN" altLang="en-US" sz="3600" b="1" dirty="0"/>
              <a:t>对数透视原理 </a:t>
            </a:r>
          </a:p>
        </p:txBody>
      </p:sp>
      <p:sp>
        <p:nvSpPr>
          <p:cNvPr id="202760" name="Text Box 8"/>
          <p:cNvSpPr txBox="1">
            <a:spLocks noChangeArrowheads="1"/>
          </p:cNvSpPr>
          <p:nvPr/>
        </p:nvSpPr>
        <p:spPr bwMode="auto">
          <a:xfrm>
            <a:off x="755656" y="1663706"/>
            <a:ext cx="5040313"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b="1" dirty="0" smtClean="0">
                <a:latin typeface="华文中宋" panose="02010600040101010101" pitchFamily="2" charset="-122"/>
                <a:ea typeface="华文中宋" panose="02010600040101010101" pitchFamily="2" charset="-122"/>
              </a:rPr>
              <a:t>对</a:t>
            </a:r>
            <a:r>
              <a:rPr lang="zh-CN" altLang="en-US" b="1" dirty="0">
                <a:latin typeface="华文中宋" panose="02010600040101010101" pitchFamily="2" charset="-122"/>
                <a:ea typeface="华文中宋" panose="02010600040101010101" pitchFamily="2" charset="-122"/>
              </a:rPr>
              <a:t>数透视原理应用的前提条件</a:t>
            </a:r>
          </a:p>
        </p:txBody>
      </p:sp>
      <p:sp>
        <p:nvSpPr>
          <p:cNvPr id="202761" name="Text Box 9"/>
          <p:cNvSpPr txBox="1">
            <a:spLocks noChangeArrowheads="1"/>
          </p:cNvSpPr>
          <p:nvPr/>
        </p:nvSpPr>
        <p:spPr bwMode="auto">
          <a:xfrm>
            <a:off x="1231906" y="2135193"/>
            <a:ext cx="43211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en-US" altLang="zh-CN" b="1">
                <a:latin typeface="华文中宋" panose="02010600040101010101" pitchFamily="2" charset="-122"/>
                <a:ea typeface="华文中宋" panose="02010600040101010101" pitchFamily="2" charset="-122"/>
              </a:rPr>
              <a:t> </a:t>
            </a:r>
            <a:r>
              <a:rPr lang="zh-CN" altLang="en-US" b="1">
                <a:latin typeface="华文中宋" panose="02010600040101010101" pitchFamily="2" charset="-122"/>
                <a:ea typeface="华文中宋" panose="02010600040101010101" pitchFamily="2" charset="-122"/>
              </a:rPr>
              <a:t>不能自由移动的空间</a:t>
            </a:r>
          </a:p>
        </p:txBody>
      </p:sp>
      <p:sp>
        <p:nvSpPr>
          <p:cNvPr id="202762" name="Rectangle 10"/>
          <p:cNvSpPr>
            <a:spLocks noChangeArrowheads="1"/>
          </p:cNvSpPr>
          <p:nvPr/>
        </p:nvSpPr>
        <p:spPr bwMode="auto">
          <a:xfrm>
            <a:off x="755656" y="2565405"/>
            <a:ext cx="777716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由于人类永远不可能在认识空间或信息空间中自由移动，因而在信息获取和接收时对数透视效应的作用就不可避免，而且在大多数情况下是不可能校正的。</a:t>
            </a:r>
          </a:p>
        </p:txBody>
      </p:sp>
      <p:sp>
        <p:nvSpPr>
          <p:cNvPr id="202764" name="Text Box 12"/>
          <p:cNvSpPr txBox="1">
            <a:spLocks noChangeArrowheads="1"/>
          </p:cNvSpPr>
          <p:nvPr/>
        </p:nvSpPr>
        <p:spPr bwMode="auto">
          <a:xfrm>
            <a:off x="827088" y="3860806"/>
            <a:ext cx="56896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b="1" dirty="0" smtClean="0">
                <a:latin typeface="华文中宋" panose="02010600040101010101" pitchFamily="2" charset="-122"/>
                <a:ea typeface="华文中宋" panose="02010600040101010101" pitchFamily="2" charset="-122"/>
              </a:rPr>
              <a:t>物</a:t>
            </a:r>
            <a:r>
              <a:rPr lang="zh-CN" altLang="en-US" b="1" dirty="0">
                <a:latin typeface="华文中宋" panose="02010600040101010101" pitchFamily="2" charset="-122"/>
                <a:ea typeface="华文中宋" panose="02010600040101010101" pitchFamily="2" charset="-122"/>
              </a:rPr>
              <a:t>理空间的对数透视原理</a:t>
            </a:r>
          </a:p>
        </p:txBody>
      </p:sp>
      <p:sp>
        <p:nvSpPr>
          <p:cNvPr id="202766" name="Rectangle 14"/>
          <p:cNvSpPr>
            <a:spLocks noChangeArrowheads="1"/>
          </p:cNvSpPr>
          <p:nvPr/>
        </p:nvSpPr>
        <p:spPr bwMode="auto">
          <a:xfrm>
            <a:off x="755650" y="4437068"/>
            <a:ext cx="806608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布鲁克思设想了一个抽象的信息空间，该空间属于物理空间，其中潜在信息（</a:t>
            </a:r>
            <a:r>
              <a:rPr lang="en-US" altLang="zh-CN">
                <a:latin typeface="华文中宋" panose="02010600040101010101" pitchFamily="2" charset="-122"/>
                <a:ea typeface="华文中宋" panose="02010600040101010101" pitchFamily="2" charset="-122"/>
              </a:rPr>
              <a:t>potential information</a:t>
            </a:r>
            <a:r>
              <a:rPr lang="zh-CN" altLang="en-US">
                <a:latin typeface="华文中宋" panose="02010600040101010101" pitchFamily="2" charset="-122"/>
                <a:ea typeface="华文中宋" panose="02010600040101010101" pitchFamily="2" charset="-122"/>
              </a:rPr>
              <a:t>）均匀分布，其密度为</a:t>
            </a:r>
            <a:r>
              <a:rPr lang="zh-CN" altLang="zh-CN">
                <a:latin typeface="华文中宋" panose="02010600040101010101" pitchFamily="2" charset="-122"/>
                <a:ea typeface="华文中宋" panose="02010600040101010101" pitchFamily="2" charset="-122"/>
              </a:rPr>
              <a:t>ρ</a:t>
            </a:r>
            <a:r>
              <a:rPr lang="zh-CN" altLang="en-US">
                <a:latin typeface="华文中宋" panose="02010600040101010101" pitchFamily="2" charset="-122"/>
                <a:ea typeface="华文中宋" panose="02010600040101010101" pitchFamily="2" charset="-122"/>
              </a:rPr>
              <a:t>，然后将对数透视原理应用于该空间，推导出在一维、二维、三维空间中距观察者</a:t>
            </a:r>
            <a:r>
              <a:rPr lang="en-US" altLang="zh-CN">
                <a:latin typeface="华文中宋" panose="02010600040101010101" pitchFamily="2" charset="-122"/>
                <a:ea typeface="华文中宋" panose="02010600040101010101" pitchFamily="2" charset="-122"/>
              </a:rPr>
              <a:t>a</a:t>
            </a:r>
            <a:r>
              <a:rPr lang="zh-CN" altLang="en-US">
                <a:latin typeface="华文中宋" panose="02010600040101010101" pitchFamily="2" charset="-122"/>
                <a:ea typeface="华文中宋" panose="02010600040101010101" pitchFamily="2" charset="-122"/>
              </a:rPr>
              <a:t>到</a:t>
            </a:r>
            <a:r>
              <a:rPr lang="en-US" altLang="zh-CN">
                <a:latin typeface="华文中宋" panose="02010600040101010101" pitchFamily="2" charset="-122"/>
                <a:ea typeface="华文中宋" panose="02010600040101010101" pitchFamily="2" charset="-122"/>
              </a:rPr>
              <a:t>a+n</a:t>
            </a:r>
            <a:r>
              <a:rPr lang="zh-CN" altLang="en-US">
                <a:latin typeface="华文中宋" panose="02010600040101010101" pitchFamily="2" charset="-122"/>
                <a:ea typeface="华文中宋" panose="02010600040101010101" pitchFamily="2" charset="-122"/>
              </a:rPr>
              <a:t>处的感知信息量分别为：</a:t>
            </a:r>
          </a:p>
        </p:txBody>
      </p:sp>
      <p:sp>
        <p:nvSpPr>
          <p:cNvPr id="8" name="Rectangle 11"/>
          <p:cNvSpPr>
            <a:spLocks noChangeArrowheads="1"/>
          </p:cNvSpPr>
          <p:nvPr/>
        </p:nvSpPr>
        <p:spPr bwMode="auto">
          <a:xfrm>
            <a:off x="611194" y="1155706"/>
            <a:ext cx="871378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latin typeface="华文中宋" panose="02010600040101010101" pitchFamily="2" charset="-122"/>
                <a:ea typeface="华文中宋" panose="02010600040101010101" pitchFamily="2" charset="-122"/>
              </a:rPr>
              <a:t>20</a:t>
            </a:r>
            <a:r>
              <a:rPr lang="zh-CN" altLang="en-US">
                <a:latin typeface="华文中宋" panose="02010600040101010101" pitchFamily="2" charset="-122"/>
                <a:ea typeface="华文中宋" panose="02010600040101010101" pitchFamily="2" charset="-122"/>
              </a:rPr>
              <a:t>世纪</a:t>
            </a:r>
            <a:r>
              <a:rPr lang="en-US" altLang="zh-CN">
                <a:latin typeface="华文中宋" panose="02010600040101010101" pitchFamily="2" charset="-122"/>
                <a:ea typeface="华文中宋" panose="02010600040101010101" pitchFamily="2" charset="-122"/>
              </a:rPr>
              <a:t>70</a:t>
            </a:r>
            <a:r>
              <a:rPr lang="zh-CN" altLang="en-US">
                <a:latin typeface="华文中宋" panose="02010600040101010101" pitchFamily="2" charset="-122"/>
                <a:ea typeface="华文中宋" panose="02010600040101010101" pitchFamily="2" charset="-122"/>
              </a:rPr>
              <a:t>年代末，</a:t>
            </a:r>
            <a:r>
              <a:rPr lang="en-US" altLang="zh-CN">
                <a:latin typeface="华文中宋" panose="02010600040101010101" pitchFamily="2" charset="-122"/>
                <a:ea typeface="华文中宋" panose="02010600040101010101" pitchFamily="2" charset="-122"/>
              </a:rPr>
              <a:t> B. C.</a:t>
            </a:r>
            <a:r>
              <a:rPr lang="zh-CN" altLang="en-US">
                <a:latin typeface="华文中宋" panose="02010600040101010101" pitchFamily="2" charset="-122"/>
                <a:ea typeface="华文中宋" panose="02010600040101010101" pitchFamily="2" charset="-122"/>
              </a:rPr>
              <a:t>布鲁克斯发现“对数透视原理”（</a:t>
            </a:r>
            <a:r>
              <a:rPr lang="en-US" altLang="zh-CN"/>
              <a:t>Logrithmic perspective</a:t>
            </a:r>
            <a:r>
              <a:rPr lang="zh-CN" altLang="en-US">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59908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2760"/>
                                        </p:tgtEl>
                                        <p:attrNameLst>
                                          <p:attrName>style.visibility</p:attrName>
                                        </p:attrNameLst>
                                      </p:cBhvr>
                                      <p:to>
                                        <p:strVal val="visible"/>
                                      </p:to>
                                    </p:set>
                                    <p:anim calcmode="lin" valueType="num">
                                      <p:cBhvr>
                                        <p:cTn id="13" dur="500" fill="hold"/>
                                        <p:tgtEl>
                                          <p:spTgt spid="202760"/>
                                        </p:tgtEl>
                                        <p:attrNameLst>
                                          <p:attrName>ppt_w</p:attrName>
                                        </p:attrNameLst>
                                      </p:cBhvr>
                                      <p:tavLst>
                                        <p:tav tm="0">
                                          <p:val>
                                            <p:fltVal val="0"/>
                                          </p:val>
                                        </p:tav>
                                        <p:tav tm="100000">
                                          <p:val>
                                            <p:strVal val="#ppt_w"/>
                                          </p:val>
                                        </p:tav>
                                      </p:tavLst>
                                    </p:anim>
                                    <p:anim calcmode="lin" valueType="num">
                                      <p:cBhvr>
                                        <p:cTn id="14" dur="500" fill="hold"/>
                                        <p:tgtEl>
                                          <p:spTgt spid="20276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2761"/>
                                        </p:tgtEl>
                                        <p:attrNameLst>
                                          <p:attrName>style.visibility</p:attrName>
                                        </p:attrNameLst>
                                      </p:cBhvr>
                                      <p:to>
                                        <p:strVal val="visible"/>
                                      </p:to>
                                    </p:set>
                                    <p:anim calcmode="lin" valueType="num">
                                      <p:cBhvr>
                                        <p:cTn id="19" dur="500" fill="hold"/>
                                        <p:tgtEl>
                                          <p:spTgt spid="202761"/>
                                        </p:tgtEl>
                                        <p:attrNameLst>
                                          <p:attrName>ppt_w</p:attrName>
                                        </p:attrNameLst>
                                      </p:cBhvr>
                                      <p:tavLst>
                                        <p:tav tm="0">
                                          <p:val>
                                            <p:fltVal val="0"/>
                                          </p:val>
                                        </p:tav>
                                        <p:tav tm="100000">
                                          <p:val>
                                            <p:strVal val="#ppt_w"/>
                                          </p:val>
                                        </p:tav>
                                      </p:tavLst>
                                    </p:anim>
                                    <p:anim calcmode="lin" valueType="num">
                                      <p:cBhvr>
                                        <p:cTn id="20" dur="500" fill="hold"/>
                                        <p:tgtEl>
                                          <p:spTgt spid="20276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2762"/>
                                        </p:tgtEl>
                                        <p:attrNameLst>
                                          <p:attrName>style.visibility</p:attrName>
                                        </p:attrNameLst>
                                      </p:cBhvr>
                                      <p:to>
                                        <p:strVal val="visible"/>
                                      </p:to>
                                    </p:set>
                                    <p:anim calcmode="lin" valueType="num">
                                      <p:cBhvr>
                                        <p:cTn id="25" dur="500" fill="hold"/>
                                        <p:tgtEl>
                                          <p:spTgt spid="202762"/>
                                        </p:tgtEl>
                                        <p:attrNameLst>
                                          <p:attrName>ppt_w</p:attrName>
                                        </p:attrNameLst>
                                      </p:cBhvr>
                                      <p:tavLst>
                                        <p:tav tm="0">
                                          <p:val>
                                            <p:fltVal val="0"/>
                                          </p:val>
                                        </p:tav>
                                        <p:tav tm="100000">
                                          <p:val>
                                            <p:strVal val="#ppt_w"/>
                                          </p:val>
                                        </p:tav>
                                      </p:tavLst>
                                    </p:anim>
                                    <p:anim calcmode="lin" valueType="num">
                                      <p:cBhvr>
                                        <p:cTn id="26" dur="500" fill="hold"/>
                                        <p:tgtEl>
                                          <p:spTgt spid="202762"/>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2764"/>
                                        </p:tgtEl>
                                        <p:attrNameLst>
                                          <p:attrName>style.visibility</p:attrName>
                                        </p:attrNameLst>
                                      </p:cBhvr>
                                      <p:to>
                                        <p:strVal val="visible"/>
                                      </p:to>
                                    </p:set>
                                    <p:anim calcmode="lin" valueType="num">
                                      <p:cBhvr>
                                        <p:cTn id="31" dur="500" fill="hold"/>
                                        <p:tgtEl>
                                          <p:spTgt spid="202764"/>
                                        </p:tgtEl>
                                        <p:attrNameLst>
                                          <p:attrName>ppt_w</p:attrName>
                                        </p:attrNameLst>
                                      </p:cBhvr>
                                      <p:tavLst>
                                        <p:tav tm="0">
                                          <p:val>
                                            <p:fltVal val="0"/>
                                          </p:val>
                                        </p:tav>
                                        <p:tav tm="100000">
                                          <p:val>
                                            <p:strVal val="#ppt_w"/>
                                          </p:val>
                                        </p:tav>
                                      </p:tavLst>
                                    </p:anim>
                                    <p:anim calcmode="lin" valueType="num">
                                      <p:cBhvr>
                                        <p:cTn id="32" dur="500" fill="hold"/>
                                        <p:tgtEl>
                                          <p:spTgt spid="202764"/>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2766"/>
                                        </p:tgtEl>
                                        <p:attrNameLst>
                                          <p:attrName>style.visibility</p:attrName>
                                        </p:attrNameLst>
                                      </p:cBhvr>
                                      <p:to>
                                        <p:strVal val="visible"/>
                                      </p:to>
                                    </p:set>
                                    <p:anim calcmode="lin" valueType="num">
                                      <p:cBhvr>
                                        <p:cTn id="37" dur="500" fill="hold"/>
                                        <p:tgtEl>
                                          <p:spTgt spid="202766"/>
                                        </p:tgtEl>
                                        <p:attrNameLst>
                                          <p:attrName>ppt_w</p:attrName>
                                        </p:attrNameLst>
                                      </p:cBhvr>
                                      <p:tavLst>
                                        <p:tav tm="0">
                                          <p:val>
                                            <p:fltVal val="0"/>
                                          </p:val>
                                        </p:tav>
                                        <p:tav tm="100000">
                                          <p:val>
                                            <p:strVal val="#ppt_w"/>
                                          </p:val>
                                        </p:tav>
                                      </p:tavLst>
                                    </p:anim>
                                    <p:anim calcmode="lin" valueType="num">
                                      <p:cBhvr>
                                        <p:cTn id="38" dur="500" fill="hold"/>
                                        <p:tgtEl>
                                          <p:spTgt spid="2027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0" grpId="0"/>
      <p:bldP spid="202761" grpId="0"/>
      <p:bldP spid="202762" grpId="0"/>
      <p:bldP spid="202764" grpId="0"/>
      <p:bldP spid="20276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457200" y="1"/>
            <a:ext cx="8229600" cy="948889"/>
          </a:xfrm>
        </p:spPr>
        <p:txBody>
          <a:bodyPr>
            <a:normAutofit/>
          </a:bodyPr>
          <a:lstStyle/>
          <a:p>
            <a:r>
              <a:rPr lang="zh-CN" altLang="en-US" sz="3600" b="1" dirty="0"/>
              <a:t>对数透视原理</a:t>
            </a:r>
            <a:r>
              <a:rPr lang="zh-CN" altLang="en-US" sz="5400" b="1" dirty="0" smtClean="0"/>
              <a:t> </a:t>
            </a:r>
          </a:p>
        </p:txBody>
      </p:sp>
      <p:sp>
        <p:nvSpPr>
          <p:cNvPr id="66563" name="内容占位符 2"/>
          <p:cNvSpPr>
            <a:spLocks noGrp="1"/>
          </p:cNvSpPr>
          <p:nvPr>
            <p:ph idx="1"/>
          </p:nvPr>
        </p:nvSpPr>
        <p:spPr>
          <a:xfrm>
            <a:off x="457200" y="1268761"/>
            <a:ext cx="8229600" cy="4525963"/>
          </a:xfrm>
        </p:spPr>
        <p:txBody>
          <a:bodyPr>
            <a:normAutofit/>
          </a:bodyPr>
          <a:lstStyle/>
          <a:p>
            <a:pPr>
              <a:lnSpc>
                <a:spcPct val="150000"/>
              </a:lnSpc>
            </a:pPr>
            <a:r>
              <a:rPr lang="zh-CN" altLang="en-US" sz="2800" dirty="0" smtClean="0">
                <a:latin typeface="华文中宋" panose="02010600040101010101" pitchFamily="2" charset="-122"/>
                <a:ea typeface="华文中宋" panose="02010600040101010101" pitchFamily="2" charset="-122"/>
              </a:rPr>
              <a:t>对数透视与信息传递的密度衰减</a:t>
            </a:r>
            <a:endParaRPr lang="en-US" altLang="zh-CN" sz="2800" dirty="0" smtClean="0">
              <a:latin typeface="华文中宋" panose="02010600040101010101" pitchFamily="2" charset="-122"/>
              <a:ea typeface="华文中宋" panose="02010600040101010101" pitchFamily="2" charset="-122"/>
            </a:endParaRPr>
          </a:p>
          <a:p>
            <a:pPr lvl="1">
              <a:lnSpc>
                <a:spcPct val="150000"/>
              </a:lnSpc>
            </a:pPr>
            <a:r>
              <a:rPr lang="zh-CN" altLang="en-US" sz="2400" dirty="0" smtClean="0">
                <a:latin typeface="华文中宋" panose="02010600040101010101" pitchFamily="2" charset="-122"/>
                <a:ea typeface="华文中宋" panose="02010600040101010101" pitchFamily="2" charset="-122"/>
              </a:rPr>
              <a:t>在</a:t>
            </a:r>
            <a:r>
              <a:rPr lang="zh-CN" altLang="en-US" sz="2400" dirty="0">
                <a:latin typeface="华文中宋" panose="02010600040101010101" pitchFamily="2" charset="-122"/>
                <a:ea typeface="华文中宋" panose="02010600040101010101" pitchFamily="2" charset="-122"/>
              </a:rPr>
              <a:t>阐述人的知识、信息获取过程时，在一定程度上较好地说明了知识、信息传递中随时间、空间、学科（领域）的不同而呈现的对数变换</a:t>
            </a:r>
          </a:p>
        </p:txBody>
      </p:sp>
      <p:sp>
        <p:nvSpPr>
          <p:cNvPr id="4" name="Rectangle 8"/>
          <p:cNvSpPr>
            <a:spLocks noChangeArrowheads="1"/>
          </p:cNvSpPr>
          <p:nvPr/>
        </p:nvSpPr>
        <p:spPr bwMode="auto">
          <a:xfrm>
            <a:off x="683420" y="3883689"/>
            <a:ext cx="77771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2000" b="1" dirty="0">
                <a:latin typeface="华文中宋" panose="02010600040101010101" pitchFamily="2" charset="-122"/>
                <a:ea typeface="华文中宋" panose="02010600040101010101" pitchFamily="2" charset="-122"/>
              </a:rPr>
              <a:t>            I</a:t>
            </a:r>
            <a:r>
              <a:rPr lang="en-US" altLang="zh-CN" sz="2000" b="1" baseline="-25000" dirty="0">
                <a:latin typeface="华文中宋" panose="02010600040101010101" pitchFamily="2" charset="-122"/>
                <a:ea typeface="华文中宋" panose="02010600040101010101" pitchFamily="2" charset="-122"/>
              </a:rPr>
              <a:t>1</a:t>
            </a:r>
            <a:r>
              <a:rPr lang="en-US" altLang="zh-CN" sz="2000" b="1" dirty="0">
                <a:latin typeface="华文中宋" panose="02010600040101010101" pitchFamily="2" charset="-122"/>
                <a:ea typeface="华文中宋" panose="02010600040101010101" pitchFamily="2" charset="-122"/>
              </a:rPr>
              <a:t>=</a:t>
            </a:r>
            <a:r>
              <a:rPr lang="zh-CN" altLang="zh-CN" sz="2000" b="1" dirty="0">
                <a:latin typeface="华文中宋" panose="02010600040101010101" pitchFamily="2" charset="-122"/>
                <a:ea typeface="华文中宋" panose="02010600040101010101" pitchFamily="2" charset="-122"/>
              </a:rPr>
              <a:t>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smtClean="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a:t>
            </a:r>
          </a:p>
          <a:p>
            <a:pPr>
              <a:lnSpc>
                <a:spcPct val="200000"/>
              </a:lnSpc>
            </a:pPr>
            <a:r>
              <a:rPr lang="zh-CN" altLang="en-US" sz="2000" b="1" dirty="0">
                <a:latin typeface="华文中宋" panose="02010600040101010101" pitchFamily="2" charset="-122"/>
                <a:ea typeface="华文中宋" panose="02010600040101010101" pitchFamily="2" charset="-122"/>
              </a:rPr>
              <a:t>            </a:t>
            </a:r>
            <a:r>
              <a:rPr lang="en-US" altLang="zh-CN" sz="2000" b="1" dirty="0">
                <a:latin typeface="华文中宋" panose="02010600040101010101" pitchFamily="2" charset="-122"/>
                <a:ea typeface="华文中宋" panose="02010600040101010101" pitchFamily="2" charset="-122"/>
              </a:rPr>
              <a:t>I</a:t>
            </a:r>
            <a:r>
              <a:rPr lang="en-US" altLang="zh-CN" sz="2000" b="1" baseline="-25000" dirty="0">
                <a:latin typeface="华文中宋" panose="02010600040101010101" pitchFamily="2" charset="-122"/>
                <a:ea typeface="华文中宋" panose="02010600040101010101" pitchFamily="2" charset="-122"/>
              </a:rPr>
              <a:t>2</a:t>
            </a:r>
            <a:r>
              <a:rPr lang="en-US" altLang="zh-CN" sz="2000" b="1" dirty="0">
                <a:latin typeface="华文中宋" panose="02010600040101010101" pitchFamily="2" charset="-122"/>
                <a:ea typeface="华文中宋" panose="02010600040101010101" pitchFamily="2" charset="-122"/>
              </a:rPr>
              <a:t>=2</a:t>
            </a:r>
            <a:r>
              <a:rPr lang="zh-CN" altLang="zh-CN" sz="2000" b="1" dirty="0">
                <a:latin typeface="华文中宋" panose="02010600040101010101" pitchFamily="2" charset="-122"/>
                <a:ea typeface="华文中宋" panose="02010600040101010101" pitchFamily="2" charset="-122"/>
              </a:rPr>
              <a:t>πρ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a:t>
            </a:r>
          </a:p>
          <a:p>
            <a:pPr>
              <a:lnSpc>
                <a:spcPct val="200000"/>
              </a:lnSpc>
            </a:pPr>
            <a:r>
              <a:rPr lang="zh-CN" altLang="en-US" sz="2000" b="1" dirty="0">
                <a:latin typeface="华文中宋" panose="02010600040101010101" pitchFamily="2" charset="-122"/>
                <a:ea typeface="华文中宋" panose="02010600040101010101" pitchFamily="2" charset="-122"/>
              </a:rPr>
              <a:t>            </a:t>
            </a:r>
            <a:r>
              <a:rPr lang="en-US" altLang="zh-CN" sz="2000" b="1" dirty="0">
                <a:latin typeface="华文中宋" panose="02010600040101010101" pitchFamily="2" charset="-122"/>
                <a:ea typeface="华文中宋" panose="02010600040101010101" pitchFamily="2" charset="-122"/>
              </a:rPr>
              <a:t>I</a:t>
            </a:r>
            <a:r>
              <a:rPr lang="en-US" altLang="zh-CN" sz="2000" b="1" baseline="-25000" dirty="0">
                <a:latin typeface="华文中宋" panose="02010600040101010101" pitchFamily="2" charset="-122"/>
                <a:ea typeface="华文中宋" panose="02010600040101010101" pitchFamily="2" charset="-122"/>
              </a:rPr>
              <a:t>3</a:t>
            </a:r>
            <a:r>
              <a:rPr lang="en-US" altLang="zh-CN" sz="2000" b="1" dirty="0">
                <a:latin typeface="华文中宋" panose="02010600040101010101" pitchFamily="2" charset="-122"/>
                <a:ea typeface="华文中宋" panose="02010600040101010101" pitchFamily="2" charset="-122"/>
              </a:rPr>
              <a:t>=4</a:t>
            </a:r>
            <a:r>
              <a:rPr lang="zh-CN" altLang="zh-CN" sz="2000" b="1" dirty="0">
                <a:latin typeface="华文中宋" panose="02010600040101010101" pitchFamily="2" charset="-122"/>
                <a:ea typeface="华文中宋" panose="02010600040101010101" pitchFamily="2" charset="-122"/>
              </a:rPr>
              <a:t>πρ</a:t>
            </a:r>
            <a:r>
              <a:rPr lang="en-US" altLang="zh-CN" sz="2000" b="1" dirty="0">
                <a:latin typeface="华文中宋" panose="02010600040101010101" pitchFamily="2" charset="-122"/>
                <a:ea typeface="华文中宋" panose="02010600040101010101" pitchFamily="2" charset="-122"/>
              </a:rPr>
              <a:t>ln[(</a:t>
            </a:r>
            <a:r>
              <a:rPr lang="en-US" altLang="zh-CN" sz="2000" b="1" dirty="0" err="1">
                <a:latin typeface="华文中宋" panose="02010600040101010101" pitchFamily="2" charset="-122"/>
                <a:ea typeface="华文中宋" panose="02010600040101010101" pitchFamily="2" charset="-122"/>
              </a:rPr>
              <a:t>a+n</a:t>
            </a:r>
            <a:r>
              <a:rPr lang="en-US" altLang="zh-CN" sz="2000" b="1" dirty="0">
                <a:latin typeface="华文中宋" panose="02010600040101010101" pitchFamily="2" charset="-122"/>
                <a:ea typeface="华文中宋" panose="02010600040101010101" pitchFamily="2" charset="-122"/>
              </a:rPr>
              <a:t>)/a]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244153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39750" y="188913"/>
            <a:ext cx="7772400" cy="778867"/>
          </a:xfrm>
        </p:spPr>
        <p:txBody>
          <a:bodyPr vert="horz" lIns="91440" tIns="45720" rIns="91440" bIns="45720" rtlCol="0" anchor="ctr">
            <a:normAutofit/>
          </a:bodyPr>
          <a:lstStyle/>
          <a:p>
            <a:r>
              <a:rPr lang="zh-CN" altLang="en-US" sz="3600" b="1" dirty="0"/>
              <a:t>对数透视原理 </a:t>
            </a:r>
          </a:p>
        </p:txBody>
      </p:sp>
      <p:sp>
        <p:nvSpPr>
          <p:cNvPr id="203784" name="Rectangle 8"/>
          <p:cNvSpPr>
            <a:spLocks noChangeArrowheads="1"/>
          </p:cNvSpPr>
          <p:nvPr/>
        </p:nvSpPr>
        <p:spPr bwMode="auto">
          <a:xfrm>
            <a:off x="684217" y="1132312"/>
            <a:ext cx="777716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b="1" dirty="0"/>
              <a:t>            I</a:t>
            </a:r>
            <a:r>
              <a:rPr lang="en-US" altLang="zh-CN" b="1" baseline="-25000" dirty="0"/>
              <a:t>1</a:t>
            </a:r>
            <a:r>
              <a:rPr lang="en-US" altLang="zh-CN" b="1" dirty="0"/>
              <a:t>=</a:t>
            </a:r>
            <a:r>
              <a:rPr lang="zh-CN" altLang="zh-CN" b="1" dirty="0"/>
              <a:t>ρ</a:t>
            </a:r>
            <a:r>
              <a:rPr lang="en-US" altLang="zh-CN" b="1" dirty="0"/>
              <a:t>ln[(</a:t>
            </a:r>
            <a:r>
              <a:rPr lang="en-US" altLang="zh-CN" b="1" dirty="0" err="1"/>
              <a:t>a+n</a:t>
            </a:r>
            <a:r>
              <a:rPr lang="en-US" altLang="zh-CN" b="1" dirty="0"/>
              <a:t>)/a]		            </a:t>
            </a:r>
            <a:r>
              <a:rPr lang="zh-CN" altLang="en-US" b="1" dirty="0"/>
              <a:t>（</a:t>
            </a:r>
            <a:r>
              <a:rPr lang="en-US" altLang="zh-CN" b="1" dirty="0"/>
              <a:t>1</a:t>
            </a:r>
            <a:r>
              <a:rPr lang="zh-CN" altLang="en-US" b="1" dirty="0"/>
              <a:t>）</a:t>
            </a:r>
          </a:p>
          <a:p>
            <a:pPr>
              <a:lnSpc>
                <a:spcPct val="150000"/>
              </a:lnSpc>
            </a:pPr>
            <a:r>
              <a:rPr lang="zh-CN" altLang="en-US" b="1" dirty="0"/>
              <a:t>            </a:t>
            </a:r>
            <a:r>
              <a:rPr lang="en-US" altLang="zh-CN" b="1" dirty="0"/>
              <a:t>I</a:t>
            </a:r>
            <a:r>
              <a:rPr lang="en-US" altLang="zh-CN" b="1" baseline="-25000" dirty="0"/>
              <a:t>2</a:t>
            </a:r>
            <a:r>
              <a:rPr lang="en-US" altLang="zh-CN" b="1" dirty="0"/>
              <a:t>=2</a:t>
            </a:r>
            <a:r>
              <a:rPr lang="zh-CN" altLang="zh-CN" b="1" dirty="0"/>
              <a:t>πρ</a:t>
            </a:r>
            <a:r>
              <a:rPr lang="en-US" altLang="zh-CN" b="1" dirty="0"/>
              <a:t>ln[(</a:t>
            </a:r>
            <a:r>
              <a:rPr lang="en-US" altLang="zh-CN" b="1" dirty="0" err="1"/>
              <a:t>a+n</a:t>
            </a:r>
            <a:r>
              <a:rPr lang="en-US" altLang="zh-CN" b="1" dirty="0"/>
              <a:t>)/a]		            </a:t>
            </a:r>
            <a:r>
              <a:rPr lang="zh-CN" altLang="en-US" b="1" dirty="0"/>
              <a:t>（</a:t>
            </a:r>
            <a:r>
              <a:rPr lang="en-US" altLang="zh-CN" b="1" dirty="0"/>
              <a:t>2</a:t>
            </a:r>
            <a:r>
              <a:rPr lang="zh-CN" altLang="en-US" b="1" dirty="0"/>
              <a:t>）</a:t>
            </a:r>
          </a:p>
          <a:p>
            <a:pPr>
              <a:lnSpc>
                <a:spcPct val="150000"/>
              </a:lnSpc>
            </a:pPr>
            <a:r>
              <a:rPr lang="zh-CN" altLang="en-US" b="1" dirty="0"/>
              <a:t>            </a:t>
            </a:r>
            <a:r>
              <a:rPr lang="en-US" altLang="zh-CN" b="1" dirty="0"/>
              <a:t>I</a:t>
            </a:r>
            <a:r>
              <a:rPr lang="en-US" altLang="zh-CN" b="1" baseline="-25000" dirty="0"/>
              <a:t>3</a:t>
            </a:r>
            <a:r>
              <a:rPr lang="en-US" altLang="zh-CN" b="1" dirty="0"/>
              <a:t>=4</a:t>
            </a:r>
            <a:r>
              <a:rPr lang="zh-CN" altLang="zh-CN" b="1" dirty="0"/>
              <a:t>πρ</a:t>
            </a:r>
            <a:r>
              <a:rPr lang="en-US" altLang="zh-CN" b="1" dirty="0"/>
              <a:t>ln[(</a:t>
            </a:r>
            <a:r>
              <a:rPr lang="en-US" altLang="zh-CN" b="1" dirty="0" err="1"/>
              <a:t>a+n</a:t>
            </a:r>
            <a:r>
              <a:rPr lang="en-US" altLang="zh-CN" b="1" dirty="0"/>
              <a:t>)/a]		            </a:t>
            </a:r>
            <a:r>
              <a:rPr lang="zh-CN" altLang="en-US" b="1" dirty="0"/>
              <a:t>（</a:t>
            </a:r>
            <a:r>
              <a:rPr lang="en-US" altLang="zh-CN" b="1" dirty="0"/>
              <a:t>3</a:t>
            </a:r>
            <a:r>
              <a:rPr lang="zh-CN" altLang="en-US" b="1" dirty="0"/>
              <a:t>）</a:t>
            </a:r>
          </a:p>
        </p:txBody>
      </p:sp>
      <p:sp>
        <p:nvSpPr>
          <p:cNvPr id="203785" name="Rectangle 9"/>
          <p:cNvSpPr>
            <a:spLocks noChangeArrowheads="1"/>
          </p:cNvSpPr>
          <p:nvPr/>
        </p:nvSpPr>
        <p:spPr bwMode="auto">
          <a:xfrm>
            <a:off x="684219" y="2635095"/>
            <a:ext cx="77041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1800" dirty="0">
                <a:solidFill>
                  <a:schemeClr val="tx1"/>
                </a:solidFill>
                <a:latin typeface="华文中宋" panose="02010600040101010101" pitchFamily="2" charset="-122"/>
                <a:ea typeface="华文中宋" panose="02010600040101010101" pitchFamily="2" charset="-122"/>
              </a:rPr>
              <a:t>如果我们将式（</a:t>
            </a:r>
            <a:r>
              <a:rPr kumimoji="1" lang="en-US" altLang="zh-CN" sz="1800" dirty="0">
                <a:solidFill>
                  <a:schemeClr val="tx1"/>
                </a:solidFill>
                <a:latin typeface="华文中宋" panose="02010600040101010101" pitchFamily="2" charset="-122"/>
                <a:ea typeface="华文中宋" panose="02010600040101010101" pitchFamily="2" charset="-122"/>
              </a:rPr>
              <a:t>1</a:t>
            </a:r>
            <a:r>
              <a:rPr kumimoji="1" lang="zh-CN" altLang="en-US" sz="1800" dirty="0">
                <a:solidFill>
                  <a:schemeClr val="tx1"/>
                </a:solidFill>
                <a:latin typeface="华文中宋" panose="02010600040101010101" pitchFamily="2" charset="-122"/>
                <a:ea typeface="华文中宋" panose="02010600040101010101" pitchFamily="2" charset="-122"/>
              </a:rPr>
              <a:t>）用于时间轴上的信息接收，设信息产生的时间区间为</a:t>
            </a:r>
            <a:r>
              <a:rPr kumimoji="1" lang="en-US" altLang="zh-CN" sz="1800" dirty="0">
                <a:solidFill>
                  <a:schemeClr val="tx1"/>
                </a:solidFill>
                <a:latin typeface="华文中宋" panose="02010600040101010101" pitchFamily="2" charset="-122"/>
                <a:ea typeface="华文中宋" panose="02010600040101010101" pitchFamily="2" charset="-122"/>
              </a:rPr>
              <a:t>1000</a:t>
            </a:r>
            <a:r>
              <a:rPr kumimoji="1" lang="zh-CN" altLang="en-US" sz="1800" dirty="0">
                <a:solidFill>
                  <a:schemeClr val="tx1"/>
                </a:solidFill>
                <a:latin typeface="华文中宋" panose="02010600040101010101" pitchFamily="2" charset="-122"/>
                <a:ea typeface="华文中宋" panose="02010600040101010101" pitchFamily="2" charset="-122"/>
              </a:rPr>
              <a:t>年，那么最近的</a:t>
            </a:r>
            <a:r>
              <a:rPr kumimoji="1" lang="en-US" altLang="zh-CN" sz="1800" dirty="0">
                <a:solidFill>
                  <a:schemeClr val="tx1"/>
                </a:solidFill>
                <a:latin typeface="华文中宋" panose="02010600040101010101" pitchFamily="2" charset="-122"/>
                <a:ea typeface="华文中宋" panose="02010600040101010101" pitchFamily="2" charset="-122"/>
              </a:rPr>
              <a:t>10</a:t>
            </a:r>
            <a:r>
              <a:rPr kumimoji="1" lang="zh-CN" altLang="en-US" sz="1800" dirty="0">
                <a:solidFill>
                  <a:schemeClr val="tx1"/>
                </a:solidFill>
                <a:latin typeface="华文中宋" panose="02010600040101010101" pitchFamily="2" charset="-122"/>
                <a:ea typeface="华文中宋" panose="02010600040101010101" pitchFamily="2" charset="-122"/>
              </a:rPr>
              <a:t>年虽然潜在信息量在总量中仅占</a:t>
            </a:r>
            <a:r>
              <a:rPr kumimoji="1" lang="en-US" altLang="zh-CN" sz="1800" dirty="0">
                <a:solidFill>
                  <a:schemeClr val="tx1"/>
                </a:solidFill>
                <a:latin typeface="华文中宋" panose="02010600040101010101" pitchFamily="2" charset="-122"/>
                <a:ea typeface="华文中宋" panose="02010600040101010101" pitchFamily="2" charset="-122"/>
              </a:rPr>
              <a:t>1/100</a:t>
            </a:r>
            <a:r>
              <a:rPr kumimoji="1" lang="zh-CN" altLang="en-US" sz="1800" dirty="0">
                <a:solidFill>
                  <a:schemeClr val="tx1"/>
                </a:solidFill>
                <a:latin typeface="华文中宋" panose="02010600040101010101" pitchFamily="2" charset="-122"/>
                <a:ea typeface="华文中宋" panose="02010600040101010101" pitchFamily="2" charset="-122"/>
              </a:rPr>
              <a:t>（均匀分布），而感知信息量却占到</a:t>
            </a:r>
            <a:r>
              <a:rPr kumimoji="1" lang="en-US" altLang="zh-CN" sz="1800" dirty="0">
                <a:solidFill>
                  <a:schemeClr val="tx1"/>
                </a:solidFill>
                <a:latin typeface="华文中宋" panose="02010600040101010101" pitchFamily="2" charset="-122"/>
                <a:ea typeface="华文中宋" panose="02010600040101010101" pitchFamily="2" charset="-122"/>
              </a:rPr>
              <a:t>33.3%</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lg10/lg1000</a:t>
            </a:r>
            <a:r>
              <a:rPr kumimoji="1" lang="zh-CN" altLang="en-US" sz="1800" dirty="0">
                <a:solidFill>
                  <a:schemeClr val="tx1"/>
                </a:solidFill>
                <a:latin typeface="华文中宋" panose="02010600040101010101" pitchFamily="2" charset="-122"/>
                <a:ea typeface="华文中宋" panose="02010600040101010101" pitchFamily="2" charset="-122"/>
              </a:rPr>
              <a:t>）。</a:t>
            </a:r>
          </a:p>
        </p:txBody>
      </p:sp>
      <p:sp>
        <p:nvSpPr>
          <p:cNvPr id="203786" name="Rectangle 10"/>
          <p:cNvSpPr>
            <a:spLocks noChangeArrowheads="1"/>
          </p:cNvSpPr>
          <p:nvPr/>
        </p:nvSpPr>
        <p:spPr bwMode="auto">
          <a:xfrm>
            <a:off x="792962" y="4146397"/>
            <a:ext cx="79200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kumimoji="1" lang="zh-CN" altLang="en-US" sz="1800" dirty="0">
                <a:solidFill>
                  <a:schemeClr val="tx1"/>
                </a:solidFill>
                <a:latin typeface="华文中宋" panose="02010600040101010101" pitchFamily="2" charset="-122"/>
                <a:ea typeface="华文中宋" panose="02010600040101010101" pitchFamily="2" charset="-122"/>
              </a:rPr>
              <a:t>如果将（</a:t>
            </a:r>
            <a:r>
              <a:rPr kumimoji="1" lang="en-US" altLang="zh-CN" sz="18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）式用于</a:t>
            </a:r>
            <a:r>
              <a:rPr kumimoji="1" lang="en-US" altLang="zh-CN" sz="18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维空间中的信息获取和接收，设信息分布在</a:t>
            </a:r>
            <a:r>
              <a:rPr kumimoji="1" lang="en-US" altLang="zh-CN" sz="1800" dirty="0">
                <a:solidFill>
                  <a:schemeClr val="tx1"/>
                </a:solidFill>
                <a:latin typeface="华文中宋" panose="02010600040101010101" pitchFamily="2" charset="-122"/>
                <a:ea typeface="华文中宋" panose="02010600040101010101" pitchFamily="2" charset="-122"/>
              </a:rPr>
              <a:t>10000</a:t>
            </a:r>
            <a:r>
              <a:rPr kumimoji="1" lang="zh-CN" altLang="en-US" sz="1800" dirty="0">
                <a:solidFill>
                  <a:schemeClr val="tx1"/>
                </a:solidFill>
                <a:latin typeface="华文中宋" panose="02010600040101010101" pitchFamily="2" charset="-122"/>
                <a:ea typeface="华文中宋" panose="02010600040101010101" pitchFamily="2" charset="-122"/>
              </a:rPr>
              <a:t>米范围内，那么离接收者最近的</a:t>
            </a:r>
            <a:r>
              <a:rPr kumimoji="1" lang="en-US" altLang="zh-CN" sz="1800" dirty="0">
                <a:solidFill>
                  <a:schemeClr val="tx1"/>
                </a:solidFill>
                <a:latin typeface="华文中宋" panose="02010600040101010101" pitchFamily="2" charset="-122"/>
                <a:ea typeface="华文中宋" panose="02010600040101010101" pitchFamily="2" charset="-122"/>
              </a:rPr>
              <a:t>100</a:t>
            </a:r>
            <a:r>
              <a:rPr kumimoji="1" lang="zh-CN" altLang="en-US" sz="1800" dirty="0">
                <a:solidFill>
                  <a:schemeClr val="tx1"/>
                </a:solidFill>
                <a:latin typeface="华文中宋" panose="02010600040101010101" pitchFamily="2" charset="-122"/>
                <a:ea typeface="华文中宋" panose="02010600040101010101" pitchFamily="2" charset="-122"/>
              </a:rPr>
              <a:t>米，虽然其潜在信息量仅占总量的</a:t>
            </a:r>
            <a:r>
              <a:rPr kumimoji="1" lang="en-US" altLang="zh-CN" sz="1800" dirty="0">
                <a:solidFill>
                  <a:schemeClr val="tx1"/>
                </a:solidFill>
                <a:latin typeface="华文中宋" panose="02010600040101010101" pitchFamily="2" charset="-122"/>
                <a:ea typeface="华文中宋" panose="02010600040101010101" pitchFamily="2" charset="-122"/>
              </a:rPr>
              <a:t>0.01%</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100</a:t>
            </a:r>
            <a:r>
              <a:rPr kumimoji="1" lang="en-US" altLang="zh-CN" sz="1800" baseline="30000" dirty="0">
                <a:solidFill>
                  <a:schemeClr val="tx1"/>
                </a:solidFill>
                <a:latin typeface="华文中宋" panose="02010600040101010101" pitchFamily="2" charset="-122"/>
                <a:ea typeface="华文中宋" panose="02010600040101010101" pitchFamily="2" charset="-122"/>
              </a:rPr>
              <a:t>2</a:t>
            </a:r>
            <a:r>
              <a:rPr kumimoji="1" lang="en-US" altLang="zh-CN" sz="1800" dirty="0">
                <a:solidFill>
                  <a:schemeClr val="tx1"/>
                </a:solidFill>
                <a:latin typeface="华文中宋" panose="02010600040101010101" pitchFamily="2" charset="-122"/>
                <a:ea typeface="华文中宋" panose="02010600040101010101" pitchFamily="2" charset="-122"/>
              </a:rPr>
              <a:t>/10000</a:t>
            </a:r>
            <a:r>
              <a:rPr kumimoji="1" lang="en-US" altLang="zh-CN" sz="1800" baseline="30000" dirty="0">
                <a:solidFill>
                  <a:schemeClr val="tx1"/>
                </a:solidFill>
                <a:latin typeface="华文中宋" panose="02010600040101010101" pitchFamily="2" charset="-122"/>
                <a:ea typeface="华文中宋" panose="02010600040101010101" pitchFamily="2" charset="-122"/>
              </a:rPr>
              <a:t>2</a:t>
            </a:r>
            <a:r>
              <a:rPr kumimoji="1" lang="zh-CN" altLang="en-US" sz="1800" dirty="0">
                <a:solidFill>
                  <a:schemeClr val="tx1"/>
                </a:solidFill>
                <a:latin typeface="华文中宋" panose="02010600040101010101" pitchFamily="2" charset="-122"/>
                <a:ea typeface="华文中宋" panose="02010600040101010101" pitchFamily="2" charset="-122"/>
              </a:rPr>
              <a:t>），而感知信息量却占到</a:t>
            </a:r>
            <a:r>
              <a:rPr kumimoji="1" lang="en-US" altLang="zh-CN" sz="1800" dirty="0">
                <a:solidFill>
                  <a:schemeClr val="tx1"/>
                </a:solidFill>
                <a:latin typeface="华文中宋" panose="02010600040101010101" pitchFamily="2" charset="-122"/>
                <a:ea typeface="华文中宋" panose="02010600040101010101" pitchFamily="2" charset="-122"/>
              </a:rPr>
              <a:t>50%</a:t>
            </a:r>
            <a:r>
              <a:rPr kumimoji="1" lang="zh-CN" altLang="en-US" sz="1800" dirty="0">
                <a:solidFill>
                  <a:schemeClr val="tx1"/>
                </a:solidFill>
                <a:latin typeface="华文中宋" panose="02010600040101010101" pitchFamily="2" charset="-122"/>
                <a:ea typeface="华文中宋" panose="02010600040101010101" pitchFamily="2" charset="-122"/>
              </a:rPr>
              <a:t>（</a:t>
            </a:r>
            <a:r>
              <a:rPr kumimoji="1" lang="en-US" altLang="zh-CN" sz="1800" dirty="0">
                <a:solidFill>
                  <a:schemeClr val="tx1"/>
                </a:solidFill>
                <a:latin typeface="华文中宋" panose="02010600040101010101" pitchFamily="2" charset="-122"/>
                <a:ea typeface="华文中宋" panose="02010600040101010101" pitchFamily="2" charset="-122"/>
              </a:rPr>
              <a:t>lg100/lg10000</a:t>
            </a:r>
            <a:r>
              <a:rPr kumimoji="1" lang="zh-CN" altLang="en-US" sz="1800" dirty="0">
                <a:solidFill>
                  <a:schemeClr val="tx1"/>
                </a:solidFill>
                <a:latin typeface="华文中宋" panose="02010600040101010101" pitchFamily="2" charset="-122"/>
                <a:ea typeface="华文中宋" panose="02010600040101010101" pitchFamily="2" charset="-122"/>
              </a:rPr>
              <a:t>）。</a:t>
            </a:r>
          </a:p>
        </p:txBody>
      </p:sp>
      <p:sp>
        <p:nvSpPr>
          <p:cNvPr id="203787" name="Rectangle 11"/>
          <p:cNvSpPr>
            <a:spLocks noChangeArrowheads="1"/>
          </p:cNvSpPr>
          <p:nvPr/>
        </p:nvSpPr>
        <p:spPr bwMode="auto">
          <a:xfrm>
            <a:off x="684219" y="5949951"/>
            <a:ext cx="81375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2"/>
              </a:buBlip>
            </a:pPr>
            <a:r>
              <a:rPr lang="zh-CN" altLang="en-US" sz="1800" dirty="0">
                <a:solidFill>
                  <a:schemeClr val="tx1"/>
                </a:solidFill>
                <a:latin typeface="华文中宋" panose="02010600040101010101" pitchFamily="2" charset="-122"/>
                <a:ea typeface="华文中宋" panose="02010600040101010101" pitchFamily="2" charset="-122"/>
              </a:rPr>
              <a:t>同样可利用（</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）式计算出</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维空间中信息的透视结果。</a:t>
            </a:r>
            <a:endParaRPr kumimoji="1" lang="zh-CN" altLang="en-US" sz="1800" b="1" dirty="0">
              <a:solidFill>
                <a:schemeClr val="tx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69368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3784"/>
                                        </p:tgtEl>
                                        <p:attrNameLst>
                                          <p:attrName>style.visibility</p:attrName>
                                        </p:attrNameLst>
                                      </p:cBhvr>
                                      <p:to>
                                        <p:strVal val="visible"/>
                                      </p:to>
                                    </p:set>
                                    <p:anim calcmode="lin" valueType="num">
                                      <p:cBhvr>
                                        <p:cTn id="7" dur="500" fill="hold"/>
                                        <p:tgtEl>
                                          <p:spTgt spid="203784"/>
                                        </p:tgtEl>
                                        <p:attrNameLst>
                                          <p:attrName>ppt_w</p:attrName>
                                        </p:attrNameLst>
                                      </p:cBhvr>
                                      <p:tavLst>
                                        <p:tav tm="0">
                                          <p:val>
                                            <p:fltVal val="0"/>
                                          </p:val>
                                        </p:tav>
                                        <p:tav tm="100000">
                                          <p:val>
                                            <p:strVal val="#ppt_w"/>
                                          </p:val>
                                        </p:tav>
                                      </p:tavLst>
                                    </p:anim>
                                    <p:anim calcmode="lin" valueType="num">
                                      <p:cBhvr>
                                        <p:cTn id="8" dur="500" fill="hold"/>
                                        <p:tgtEl>
                                          <p:spTgt spid="20378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3785"/>
                                        </p:tgtEl>
                                        <p:attrNameLst>
                                          <p:attrName>style.visibility</p:attrName>
                                        </p:attrNameLst>
                                      </p:cBhvr>
                                      <p:to>
                                        <p:strVal val="visible"/>
                                      </p:to>
                                    </p:set>
                                    <p:anim calcmode="lin" valueType="num">
                                      <p:cBhvr>
                                        <p:cTn id="13" dur="500" fill="hold"/>
                                        <p:tgtEl>
                                          <p:spTgt spid="203785"/>
                                        </p:tgtEl>
                                        <p:attrNameLst>
                                          <p:attrName>ppt_w</p:attrName>
                                        </p:attrNameLst>
                                      </p:cBhvr>
                                      <p:tavLst>
                                        <p:tav tm="0">
                                          <p:val>
                                            <p:fltVal val="0"/>
                                          </p:val>
                                        </p:tav>
                                        <p:tav tm="100000">
                                          <p:val>
                                            <p:strVal val="#ppt_w"/>
                                          </p:val>
                                        </p:tav>
                                      </p:tavLst>
                                    </p:anim>
                                    <p:anim calcmode="lin" valueType="num">
                                      <p:cBhvr>
                                        <p:cTn id="14" dur="500" fill="hold"/>
                                        <p:tgtEl>
                                          <p:spTgt spid="20378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3786"/>
                                        </p:tgtEl>
                                        <p:attrNameLst>
                                          <p:attrName>style.visibility</p:attrName>
                                        </p:attrNameLst>
                                      </p:cBhvr>
                                      <p:to>
                                        <p:strVal val="visible"/>
                                      </p:to>
                                    </p:set>
                                    <p:anim calcmode="lin" valueType="num">
                                      <p:cBhvr>
                                        <p:cTn id="19" dur="500" fill="hold"/>
                                        <p:tgtEl>
                                          <p:spTgt spid="203786"/>
                                        </p:tgtEl>
                                        <p:attrNameLst>
                                          <p:attrName>ppt_w</p:attrName>
                                        </p:attrNameLst>
                                      </p:cBhvr>
                                      <p:tavLst>
                                        <p:tav tm="0">
                                          <p:val>
                                            <p:fltVal val="0"/>
                                          </p:val>
                                        </p:tav>
                                        <p:tav tm="100000">
                                          <p:val>
                                            <p:strVal val="#ppt_w"/>
                                          </p:val>
                                        </p:tav>
                                      </p:tavLst>
                                    </p:anim>
                                    <p:anim calcmode="lin" valueType="num">
                                      <p:cBhvr>
                                        <p:cTn id="20" dur="500" fill="hold"/>
                                        <p:tgtEl>
                                          <p:spTgt spid="20378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3787"/>
                                        </p:tgtEl>
                                        <p:attrNameLst>
                                          <p:attrName>style.visibility</p:attrName>
                                        </p:attrNameLst>
                                      </p:cBhvr>
                                      <p:to>
                                        <p:strVal val="visible"/>
                                      </p:to>
                                    </p:set>
                                    <p:anim calcmode="lin" valueType="num">
                                      <p:cBhvr>
                                        <p:cTn id="25" dur="500" fill="hold"/>
                                        <p:tgtEl>
                                          <p:spTgt spid="203787"/>
                                        </p:tgtEl>
                                        <p:attrNameLst>
                                          <p:attrName>ppt_w</p:attrName>
                                        </p:attrNameLst>
                                      </p:cBhvr>
                                      <p:tavLst>
                                        <p:tav tm="0">
                                          <p:val>
                                            <p:fltVal val="0"/>
                                          </p:val>
                                        </p:tav>
                                        <p:tav tm="100000">
                                          <p:val>
                                            <p:strVal val="#ppt_w"/>
                                          </p:val>
                                        </p:tav>
                                      </p:tavLst>
                                    </p:anim>
                                    <p:anim calcmode="lin" valueType="num">
                                      <p:cBhvr>
                                        <p:cTn id="26" dur="500" fill="hold"/>
                                        <p:tgtEl>
                                          <p:spTgt spid="2037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4" grpId="0"/>
      <p:bldP spid="203785" grpId="0"/>
      <p:bldP spid="203786" grpId="0"/>
      <p:bldP spid="20378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标题 1"/>
          <p:cNvSpPr>
            <a:spLocks noGrp="1"/>
          </p:cNvSpPr>
          <p:nvPr>
            <p:ph type="title"/>
          </p:nvPr>
        </p:nvSpPr>
        <p:spPr>
          <a:xfrm>
            <a:off x="500040" y="117475"/>
            <a:ext cx="4019547" cy="808039"/>
          </a:xfrm>
        </p:spPr>
        <p:txBody>
          <a:bodyPr/>
          <a:lstStyle/>
          <a:p>
            <a:r>
              <a:rPr lang="zh-CN" altLang="en-US" dirty="0">
                <a:latin typeface="黑体" panose="02010609060101010101" pitchFamily="49" charset="-122"/>
                <a:ea typeface="黑体" panose="02010609060101010101" pitchFamily="49" charset="-122"/>
              </a:rPr>
              <a:t>目录</a:t>
            </a:r>
          </a:p>
        </p:txBody>
      </p:sp>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3083762400"/>
              </p:ext>
            </p:extLst>
          </p:nvPr>
        </p:nvGraphicFramePr>
        <p:xfrm>
          <a:off x="1547670" y="1412782"/>
          <a:ext cx="6480719" cy="504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457200" y="274637"/>
            <a:ext cx="8229600" cy="706091"/>
          </a:xfrm>
        </p:spPr>
        <p:txBody>
          <a:bodyPr vert="horz" lIns="91440" tIns="45720" rIns="91440" bIns="45720" rtlCol="0" anchor="ctr">
            <a:normAutofit/>
          </a:bodyPr>
          <a:lstStyle/>
          <a:p>
            <a:r>
              <a:rPr lang="zh-CN" altLang="en-US" sz="3600" b="1" dirty="0"/>
              <a:t>对数透视原理 </a:t>
            </a:r>
          </a:p>
        </p:txBody>
      </p:sp>
      <p:pic>
        <p:nvPicPr>
          <p:cNvPr id="6861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37492" y="1820507"/>
            <a:ext cx="5176837" cy="2117725"/>
          </a:xfrm>
          <a:noFill/>
          <a:extLst>
            <a:ext uri="{91240B29-F687-4F45-9708-019B960494DF}">
              <a14:hiddenLine xmlns:a14="http://schemas.microsoft.com/office/drawing/2010/main" w="9525" cmpd="sng">
                <a:solidFill>
                  <a:schemeClr val="tx1"/>
                </a:solidFill>
                <a:miter lim="800000"/>
                <a:headEnd/>
                <a:tailEnd/>
              </a14:hiddenLine>
            </a:ext>
          </a:extLst>
        </p:spPr>
      </p:pic>
      <p:sp>
        <p:nvSpPr>
          <p:cNvPr id="68612" name="矩形 3"/>
          <p:cNvSpPr>
            <a:spLocks noChangeArrowheads="1"/>
          </p:cNvSpPr>
          <p:nvPr/>
        </p:nvSpPr>
        <p:spPr bwMode="auto">
          <a:xfrm>
            <a:off x="683568" y="1239680"/>
            <a:ext cx="4368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C00000"/>
                </a:solidFill>
              </a:rPr>
              <a:t>案例：任</a:t>
            </a:r>
            <a:r>
              <a:rPr lang="zh-CN" altLang="en-US" b="1" dirty="0">
                <a:solidFill>
                  <a:srgbClr val="C00000"/>
                </a:solidFill>
              </a:rPr>
              <a:t>全娥，关于项目管理的检索试验</a:t>
            </a:r>
          </a:p>
        </p:txBody>
      </p:sp>
      <p:graphicFrame>
        <p:nvGraphicFramePr>
          <p:cNvPr id="6" name="图表 5"/>
          <p:cNvGraphicFramePr>
            <a:graphicFrameLocks/>
          </p:cNvGraphicFramePr>
          <p:nvPr>
            <p:extLst>
              <p:ext uri="{D42A27DB-BD31-4B8C-83A1-F6EECF244321}">
                <p14:modId xmlns:p14="http://schemas.microsoft.com/office/powerpoint/2010/main" val="3809524313"/>
              </p:ext>
            </p:extLst>
          </p:nvPr>
        </p:nvGraphicFramePr>
        <p:xfrm>
          <a:off x="5837410" y="1795996"/>
          <a:ext cx="3275856" cy="2455168"/>
        </p:xfrm>
        <a:graphic>
          <a:graphicData uri="http://schemas.openxmlformats.org/drawingml/2006/chart">
            <c:chart xmlns:c="http://schemas.openxmlformats.org/drawingml/2006/chart" xmlns:r="http://schemas.openxmlformats.org/officeDocument/2006/relationships" r:id="rId3"/>
          </a:graphicData>
        </a:graphic>
      </p:graphicFrame>
      <p:pic>
        <p:nvPicPr>
          <p:cNvPr id="68614" name="Picture 1" descr="C:\Users\lenovo\AppData\Roaming\Tencent\Users\178544279\QQ\WinTemp\RichOle\BYXOKK0]CXYSIU0NQ7B[L%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208059"/>
            <a:ext cx="6419850" cy="222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158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457200" y="274639"/>
            <a:ext cx="8229600" cy="634996"/>
          </a:xfrm>
        </p:spPr>
        <p:txBody>
          <a:bodyPr vert="horz" lIns="91440" tIns="45720" rIns="91440" bIns="45720" rtlCol="0" anchor="ctr">
            <a:normAutofit fontScale="90000"/>
          </a:bodyPr>
          <a:lstStyle/>
          <a:p>
            <a:r>
              <a:rPr lang="zh-CN" altLang="en-US" sz="3600" b="1" dirty="0"/>
              <a:t>对数透视原理 </a:t>
            </a:r>
          </a:p>
        </p:txBody>
      </p:sp>
      <p:sp>
        <p:nvSpPr>
          <p:cNvPr id="69635" name="矩形 3"/>
          <p:cNvSpPr>
            <a:spLocks noChangeArrowheads="1"/>
          </p:cNvSpPr>
          <p:nvPr/>
        </p:nvSpPr>
        <p:spPr bwMode="auto">
          <a:xfrm>
            <a:off x="3379791" y="1248003"/>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C00000"/>
                </a:solidFill>
              </a:rPr>
              <a:t>任全娥，关于项目管理的检索试验</a:t>
            </a:r>
          </a:p>
        </p:txBody>
      </p:sp>
      <p:pic>
        <p:nvPicPr>
          <p:cNvPr id="69636" name="Picture 2" descr="C:\Users\lenovo\AppData\Roaming\Tencent\Users\178544279\QQ\WinTemp\RichOle\`7V@X89Q[BLT@7B0BMO}{Y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2" y="1844824"/>
            <a:ext cx="6637337" cy="18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3" descr="C:\Users\lenovo\AppData\Roaming\Tencent\Users\178544279\QQ\WinTemp\RichOle\@QS_W~7G2`D%EEW(SLKF@K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4" y="3987557"/>
            <a:ext cx="58388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a:spLocks noChangeArrowheads="1"/>
          </p:cNvSpPr>
          <p:nvPr/>
        </p:nvSpPr>
        <p:spPr bwMode="auto">
          <a:xfrm>
            <a:off x="458158" y="5423053"/>
            <a:ext cx="792003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ct val="20000"/>
              </a:spcBef>
              <a:buFont typeface="Arial" panose="020B0604020202020204" pitchFamily="34" charset="0"/>
              <a:buChar char="•"/>
              <a:defRPr sz="2300">
                <a:solidFill>
                  <a:schemeClr val="bg1"/>
                </a:solidFill>
                <a:latin typeface="微软雅黑" panose="020B0503020204020204" pitchFamily="34" charset="-122"/>
                <a:ea typeface="微软雅黑" panose="020B0503020204020204" pitchFamily="34" charset="-122"/>
              </a:defRPr>
            </a:lvl1pPr>
            <a:lvl2pPr marL="742950" indent="-28575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2pPr>
            <a:lvl3pPr marL="11430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3pPr>
            <a:lvl4pPr marL="16002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4pPr>
            <a:lvl5pPr marL="2057400" indent="-228600">
              <a:lnSpc>
                <a:spcPct val="90000"/>
              </a:lnSpc>
              <a:spcBef>
                <a:spcPct val="20000"/>
              </a:spcBef>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微软雅黑" panose="020B0503020204020204" pitchFamily="34" charset="-122"/>
                <a:ea typeface="微软雅黑" panose="020B0503020204020204" pitchFamily="34" charset="-122"/>
              </a:defRPr>
            </a:lvl9pPr>
          </a:lstStyle>
          <a:p>
            <a:pPr>
              <a:lnSpc>
                <a:spcPct val="150000"/>
              </a:lnSpc>
              <a:buFontTx/>
              <a:buBlip>
                <a:blip r:embed="rId4"/>
              </a:buBlip>
            </a:pPr>
            <a:r>
              <a:rPr kumimoji="1" lang="zh-CN" altLang="en-US" sz="2000">
                <a:solidFill>
                  <a:schemeClr val="tx1"/>
                </a:solidFill>
                <a:latin typeface="华文中宋" panose="02010600040101010101" pitchFamily="2" charset="-122"/>
                <a:ea typeface="华文中宋" panose="02010600040101010101" pitchFamily="2" charset="-122"/>
              </a:rPr>
              <a:t>一般来说，人们对距自己时间和距离较远的信息接收较少，对较新的较近的信息接收较多，这又一次印证了省力法则。</a:t>
            </a:r>
          </a:p>
        </p:txBody>
      </p:sp>
    </p:spTree>
    <p:extLst>
      <p:ext uri="{BB962C8B-B14F-4D97-AF65-F5344CB8AC3E}">
        <p14:creationId xmlns:p14="http://schemas.microsoft.com/office/powerpoint/2010/main" val="36047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042988" y="188914"/>
            <a:ext cx="7269162" cy="719807"/>
          </a:xfrm>
        </p:spPr>
        <p:txBody>
          <a:bodyPr vert="horz" lIns="91440" tIns="45720" rIns="91440" bIns="45720" rtlCol="0" anchor="ctr">
            <a:normAutofit/>
          </a:bodyPr>
          <a:lstStyle/>
          <a:p>
            <a:r>
              <a:rPr lang="zh-CN" altLang="en-US" sz="3600" b="1" dirty="0"/>
              <a:t>对数透视原理 </a:t>
            </a:r>
          </a:p>
        </p:txBody>
      </p:sp>
      <p:sp>
        <p:nvSpPr>
          <p:cNvPr id="208899" name="Text Box 3"/>
          <p:cNvSpPr txBox="1">
            <a:spLocks noChangeArrowheads="1"/>
          </p:cNvSpPr>
          <p:nvPr/>
        </p:nvSpPr>
        <p:spPr bwMode="auto">
          <a:xfrm>
            <a:off x="755650" y="1288481"/>
            <a:ext cx="568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sz="2000" b="1" dirty="0" smtClean="0">
                <a:latin typeface="华文中宋" panose="02010600040101010101" pitchFamily="2" charset="-122"/>
                <a:ea typeface="华文中宋" panose="02010600040101010101" pitchFamily="2" charset="-122"/>
              </a:rPr>
              <a:t>（</a:t>
            </a:r>
            <a:r>
              <a:rPr lang="en-US" altLang="zh-CN" sz="2000" b="1" dirty="0" smtClean="0">
                <a:latin typeface="华文中宋" panose="02010600040101010101" pitchFamily="2" charset="-122"/>
                <a:ea typeface="华文中宋" panose="02010600040101010101" pitchFamily="2" charset="-122"/>
              </a:rPr>
              <a:t>3</a:t>
            </a:r>
            <a:r>
              <a:rPr lang="zh-CN" altLang="en-US" sz="2000" b="1" dirty="0" smtClean="0">
                <a:latin typeface="华文中宋" panose="02010600040101010101" pitchFamily="2" charset="-122"/>
                <a:ea typeface="华文中宋" panose="02010600040101010101" pitchFamily="2" charset="-122"/>
              </a:rPr>
              <a:t>）对</a:t>
            </a:r>
            <a:r>
              <a:rPr lang="zh-CN" altLang="en-US" sz="2000" b="1" dirty="0">
                <a:latin typeface="华文中宋" panose="02010600040101010101" pitchFamily="2" charset="-122"/>
                <a:ea typeface="华文中宋" panose="02010600040101010101" pitchFamily="2" charset="-122"/>
              </a:rPr>
              <a:t>数透视原理假设前</a:t>
            </a:r>
            <a:r>
              <a:rPr lang="zh-CN" altLang="en-US" sz="2000" b="1" dirty="0" smtClean="0">
                <a:latin typeface="华文中宋" panose="02010600040101010101" pitchFamily="2" charset="-122"/>
                <a:ea typeface="华文中宋" panose="02010600040101010101" pitchFamily="2" charset="-122"/>
              </a:rPr>
              <a:t>提与应用价值</a:t>
            </a:r>
            <a:endParaRPr lang="zh-CN" altLang="en-US" sz="2000" b="1" dirty="0">
              <a:latin typeface="华文中宋" panose="02010600040101010101" pitchFamily="2" charset="-122"/>
              <a:ea typeface="华文中宋" panose="02010600040101010101" pitchFamily="2" charset="-122"/>
            </a:endParaRPr>
          </a:p>
        </p:txBody>
      </p:sp>
      <p:sp>
        <p:nvSpPr>
          <p:cNvPr id="208903" name="Rectangle 7"/>
          <p:cNvSpPr>
            <a:spLocks noChangeArrowheads="1"/>
          </p:cNvSpPr>
          <p:nvPr/>
        </p:nvSpPr>
        <p:spPr bwMode="auto">
          <a:xfrm>
            <a:off x="755656" y="1892470"/>
            <a:ext cx="77771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smtClean="0">
                <a:latin typeface="华文中宋" panose="02010600040101010101" pitchFamily="2" charset="-122"/>
                <a:ea typeface="华文中宋" panose="02010600040101010101" pitchFamily="2" charset="-122"/>
              </a:rPr>
              <a:t>第一，宏</a:t>
            </a:r>
            <a:r>
              <a:rPr lang="zh-CN" altLang="en-US" sz="2000" dirty="0">
                <a:latin typeface="华文中宋" panose="02010600040101010101" pitchFamily="2" charset="-122"/>
                <a:ea typeface="华文中宋" panose="02010600040101010101" pitchFamily="2" charset="-122"/>
              </a:rPr>
              <a:t>观上信息空间密度均匀，微观上每篇文献包含</a:t>
            </a:r>
            <a:r>
              <a:rPr lang="zh-CN" altLang="en-US" sz="2000" dirty="0" smtClean="0">
                <a:latin typeface="华文中宋" panose="02010600040101010101" pitchFamily="2" charset="-122"/>
                <a:ea typeface="华文中宋" panose="02010600040101010101" pitchFamily="2" charset="-122"/>
              </a:rPr>
              <a:t>的知</a:t>
            </a:r>
            <a:r>
              <a:rPr lang="zh-CN" altLang="en-US" sz="2000" dirty="0">
                <a:latin typeface="华文中宋" panose="02010600040101010101" pitchFamily="2" charset="-122"/>
                <a:ea typeface="华文中宋" panose="02010600040101010101" pitchFamily="2" charset="-122"/>
              </a:rPr>
              <a:t>识、信息量相等</a:t>
            </a:r>
          </a:p>
        </p:txBody>
      </p:sp>
      <p:sp>
        <p:nvSpPr>
          <p:cNvPr id="208904" name="Rectangle 8"/>
          <p:cNvSpPr>
            <a:spLocks noChangeArrowheads="1"/>
          </p:cNvSpPr>
          <p:nvPr/>
        </p:nvSpPr>
        <p:spPr bwMode="auto">
          <a:xfrm>
            <a:off x="755650" y="2924175"/>
            <a:ext cx="488306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二，知</a:t>
            </a:r>
            <a:r>
              <a:rPr lang="zh-CN" altLang="en-US" sz="2000" dirty="0">
                <a:latin typeface="华文中宋" panose="02010600040101010101" pitchFamily="2" charset="-122"/>
                <a:ea typeface="华文中宋" panose="02010600040101010101" pitchFamily="2" charset="-122"/>
              </a:rPr>
              <a:t>识、信息获取者的接受能力相同 </a:t>
            </a:r>
          </a:p>
        </p:txBody>
      </p:sp>
      <p:sp>
        <p:nvSpPr>
          <p:cNvPr id="208905" name="Rectangle 9"/>
          <p:cNvSpPr>
            <a:spLocks noChangeArrowheads="1"/>
          </p:cNvSpPr>
          <p:nvPr/>
        </p:nvSpPr>
        <p:spPr bwMode="auto">
          <a:xfrm>
            <a:off x="755652" y="3500437"/>
            <a:ext cx="66784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三，知</a:t>
            </a:r>
            <a:r>
              <a:rPr lang="zh-CN" altLang="en-US" sz="2000" dirty="0">
                <a:latin typeface="华文中宋" panose="02010600040101010101" pitchFamily="2" charset="-122"/>
                <a:ea typeface="华文中宋" panose="02010600040101010101" pitchFamily="2" charset="-122"/>
              </a:rPr>
              <a:t>识、信息的获取没有其他辅助工具或技术的支持 </a:t>
            </a:r>
          </a:p>
        </p:txBody>
      </p:sp>
      <p:sp>
        <p:nvSpPr>
          <p:cNvPr id="208906" name="Rectangle 10"/>
          <p:cNvSpPr>
            <a:spLocks noChangeArrowheads="1"/>
          </p:cNvSpPr>
          <p:nvPr/>
        </p:nvSpPr>
        <p:spPr bwMode="auto">
          <a:xfrm>
            <a:off x="755654" y="4076700"/>
            <a:ext cx="283122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华文中宋" panose="02010600040101010101" pitchFamily="2" charset="-122"/>
                <a:ea typeface="华文中宋" panose="02010600040101010101" pitchFamily="2" charset="-122"/>
              </a:rPr>
              <a:t>第</a:t>
            </a:r>
            <a:r>
              <a:rPr lang="zh-CN" altLang="en-US" sz="2000" dirty="0" smtClean="0">
                <a:latin typeface="华文中宋" panose="02010600040101010101" pitchFamily="2" charset="-122"/>
                <a:ea typeface="华文中宋" panose="02010600040101010101" pitchFamily="2" charset="-122"/>
              </a:rPr>
              <a:t>四，知</a:t>
            </a:r>
            <a:r>
              <a:rPr lang="zh-CN" altLang="en-US" sz="2000" dirty="0">
                <a:latin typeface="华文中宋" panose="02010600040101010101" pitchFamily="2" charset="-122"/>
                <a:ea typeface="华文中宋" panose="02010600040101010101" pitchFamily="2" charset="-122"/>
              </a:rPr>
              <a:t>识的继承性好 </a:t>
            </a:r>
          </a:p>
        </p:txBody>
      </p:sp>
      <p:sp>
        <p:nvSpPr>
          <p:cNvPr id="208907" name="Rectangle 11"/>
          <p:cNvSpPr>
            <a:spLocks noChangeArrowheads="1"/>
          </p:cNvSpPr>
          <p:nvPr/>
        </p:nvSpPr>
        <p:spPr bwMode="auto">
          <a:xfrm>
            <a:off x="900113" y="4700761"/>
            <a:ext cx="76327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000" dirty="0">
                <a:latin typeface="华文中宋" panose="02010600040101010101" pitchFamily="2" charset="-122"/>
                <a:ea typeface="华文中宋" panose="02010600040101010101" pitchFamily="2" charset="-122"/>
              </a:rPr>
              <a:t>    </a:t>
            </a:r>
            <a:r>
              <a:rPr kumimoji="1" lang="zh-CN" altLang="en-US" sz="2000" dirty="0">
                <a:latin typeface="华文中宋" panose="02010600040101010101" pitchFamily="2" charset="-122"/>
                <a:ea typeface="华文中宋" panose="02010600040101010101" pitchFamily="2" charset="-122"/>
              </a:rPr>
              <a:t>对数透视原理的经典理论很好地解释了传统信息环境下人们的情报行为的现象和规律。</a:t>
            </a:r>
          </a:p>
        </p:txBody>
      </p:sp>
    </p:spTree>
    <p:extLst>
      <p:ext uri="{BB962C8B-B14F-4D97-AF65-F5344CB8AC3E}">
        <p14:creationId xmlns:p14="http://schemas.microsoft.com/office/powerpoint/2010/main" val="2011434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8899"/>
                                        </p:tgtEl>
                                        <p:attrNameLst>
                                          <p:attrName>style.visibility</p:attrName>
                                        </p:attrNameLst>
                                      </p:cBhvr>
                                      <p:to>
                                        <p:strVal val="visible"/>
                                      </p:to>
                                    </p:set>
                                    <p:anim calcmode="lin" valueType="num">
                                      <p:cBhvr>
                                        <p:cTn id="7" dur="500" fill="hold"/>
                                        <p:tgtEl>
                                          <p:spTgt spid="208899"/>
                                        </p:tgtEl>
                                        <p:attrNameLst>
                                          <p:attrName>ppt_w</p:attrName>
                                        </p:attrNameLst>
                                      </p:cBhvr>
                                      <p:tavLst>
                                        <p:tav tm="0">
                                          <p:val>
                                            <p:fltVal val="0"/>
                                          </p:val>
                                        </p:tav>
                                        <p:tav tm="100000">
                                          <p:val>
                                            <p:strVal val="#ppt_w"/>
                                          </p:val>
                                        </p:tav>
                                      </p:tavLst>
                                    </p:anim>
                                    <p:anim calcmode="lin" valueType="num">
                                      <p:cBhvr>
                                        <p:cTn id="8" dur="500" fill="hold"/>
                                        <p:tgtEl>
                                          <p:spTgt spid="20889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8903"/>
                                        </p:tgtEl>
                                        <p:attrNameLst>
                                          <p:attrName>style.visibility</p:attrName>
                                        </p:attrNameLst>
                                      </p:cBhvr>
                                      <p:to>
                                        <p:strVal val="visible"/>
                                      </p:to>
                                    </p:set>
                                    <p:anim calcmode="lin" valueType="num">
                                      <p:cBhvr>
                                        <p:cTn id="13" dur="500" fill="hold"/>
                                        <p:tgtEl>
                                          <p:spTgt spid="208903"/>
                                        </p:tgtEl>
                                        <p:attrNameLst>
                                          <p:attrName>ppt_w</p:attrName>
                                        </p:attrNameLst>
                                      </p:cBhvr>
                                      <p:tavLst>
                                        <p:tav tm="0">
                                          <p:val>
                                            <p:fltVal val="0"/>
                                          </p:val>
                                        </p:tav>
                                        <p:tav tm="100000">
                                          <p:val>
                                            <p:strVal val="#ppt_w"/>
                                          </p:val>
                                        </p:tav>
                                      </p:tavLst>
                                    </p:anim>
                                    <p:anim calcmode="lin" valueType="num">
                                      <p:cBhvr>
                                        <p:cTn id="14" dur="500" fill="hold"/>
                                        <p:tgtEl>
                                          <p:spTgt spid="20890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8904"/>
                                        </p:tgtEl>
                                        <p:attrNameLst>
                                          <p:attrName>style.visibility</p:attrName>
                                        </p:attrNameLst>
                                      </p:cBhvr>
                                      <p:to>
                                        <p:strVal val="visible"/>
                                      </p:to>
                                    </p:set>
                                    <p:anim calcmode="lin" valueType="num">
                                      <p:cBhvr>
                                        <p:cTn id="19" dur="500" fill="hold"/>
                                        <p:tgtEl>
                                          <p:spTgt spid="208904"/>
                                        </p:tgtEl>
                                        <p:attrNameLst>
                                          <p:attrName>ppt_w</p:attrName>
                                        </p:attrNameLst>
                                      </p:cBhvr>
                                      <p:tavLst>
                                        <p:tav tm="0">
                                          <p:val>
                                            <p:fltVal val="0"/>
                                          </p:val>
                                        </p:tav>
                                        <p:tav tm="100000">
                                          <p:val>
                                            <p:strVal val="#ppt_w"/>
                                          </p:val>
                                        </p:tav>
                                      </p:tavLst>
                                    </p:anim>
                                    <p:anim calcmode="lin" valueType="num">
                                      <p:cBhvr>
                                        <p:cTn id="20" dur="500" fill="hold"/>
                                        <p:tgtEl>
                                          <p:spTgt spid="20890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08905"/>
                                        </p:tgtEl>
                                        <p:attrNameLst>
                                          <p:attrName>style.visibility</p:attrName>
                                        </p:attrNameLst>
                                      </p:cBhvr>
                                      <p:to>
                                        <p:strVal val="visible"/>
                                      </p:to>
                                    </p:set>
                                    <p:anim calcmode="lin" valueType="num">
                                      <p:cBhvr>
                                        <p:cTn id="25" dur="500" fill="hold"/>
                                        <p:tgtEl>
                                          <p:spTgt spid="208905"/>
                                        </p:tgtEl>
                                        <p:attrNameLst>
                                          <p:attrName>ppt_w</p:attrName>
                                        </p:attrNameLst>
                                      </p:cBhvr>
                                      <p:tavLst>
                                        <p:tav tm="0">
                                          <p:val>
                                            <p:fltVal val="0"/>
                                          </p:val>
                                        </p:tav>
                                        <p:tav tm="100000">
                                          <p:val>
                                            <p:strVal val="#ppt_w"/>
                                          </p:val>
                                        </p:tav>
                                      </p:tavLst>
                                    </p:anim>
                                    <p:anim calcmode="lin" valueType="num">
                                      <p:cBhvr>
                                        <p:cTn id="26" dur="500" fill="hold"/>
                                        <p:tgtEl>
                                          <p:spTgt spid="208905"/>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08906"/>
                                        </p:tgtEl>
                                        <p:attrNameLst>
                                          <p:attrName>style.visibility</p:attrName>
                                        </p:attrNameLst>
                                      </p:cBhvr>
                                      <p:to>
                                        <p:strVal val="visible"/>
                                      </p:to>
                                    </p:set>
                                    <p:anim calcmode="lin" valueType="num">
                                      <p:cBhvr>
                                        <p:cTn id="31" dur="500" fill="hold"/>
                                        <p:tgtEl>
                                          <p:spTgt spid="208906"/>
                                        </p:tgtEl>
                                        <p:attrNameLst>
                                          <p:attrName>ppt_w</p:attrName>
                                        </p:attrNameLst>
                                      </p:cBhvr>
                                      <p:tavLst>
                                        <p:tav tm="0">
                                          <p:val>
                                            <p:fltVal val="0"/>
                                          </p:val>
                                        </p:tav>
                                        <p:tav tm="100000">
                                          <p:val>
                                            <p:strVal val="#ppt_w"/>
                                          </p:val>
                                        </p:tav>
                                      </p:tavLst>
                                    </p:anim>
                                    <p:anim calcmode="lin" valueType="num">
                                      <p:cBhvr>
                                        <p:cTn id="32" dur="500" fill="hold"/>
                                        <p:tgtEl>
                                          <p:spTgt spid="208906"/>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8907"/>
                                        </p:tgtEl>
                                        <p:attrNameLst>
                                          <p:attrName>style.visibility</p:attrName>
                                        </p:attrNameLst>
                                      </p:cBhvr>
                                      <p:to>
                                        <p:strVal val="visible"/>
                                      </p:to>
                                    </p:set>
                                    <p:anim calcmode="lin" valueType="num">
                                      <p:cBhvr>
                                        <p:cTn id="37" dur="500" fill="hold"/>
                                        <p:tgtEl>
                                          <p:spTgt spid="208907"/>
                                        </p:tgtEl>
                                        <p:attrNameLst>
                                          <p:attrName>ppt_w</p:attrName>
                                        </p:attrNameLst>
                                      </p:cBhvr>
                                      <p:tavLst>
                                        <p:tav tm="0">
                                          <p:val>
                                            <p:fltVal val="0"/>
                                          </p:val>
                                        </p:tav>
                                        <p:tav tm="100000">
                                          <p:val>
                                            <p:strVal val="#ppt_w"/>
                                          </p:val>
                                        </p:tav>
                                      </p:tavLst>
                                    </p:anim>
                                    <p:anim calcmode="lin" valueType="num">
                                      <p:cBhvr>
                                        <p:cTn id="38" dur="500" fill="hold"/>
                                        <p:tgtEl>
                                          <p:spTgt spid="2089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p:bldP spid="208903" grpId="0"/>
      <p:bldP spid="208904" grpId="0"/>
      <p:bldP spid="208905" grpId="0"/>
      <p:bldP spid="208906" grpId="0"/>
      <p:bldP spid="20890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idx="4294967295"/>
          </p:nvPr>
        </p:nvSpPr>
        <p:spPr>
          <a:xfrm>
            <a:off x="500034" y="1285863"/>
            <a:ext cx="8229600" cy="588963"/>
          </a:xfrm>
        </p:spPr>
        <p:txBody>
          <a:bodyPr/>
          <a:lstStyle/>
          <a:p>
            <a:pPr marL="812800" indent="-812800">
              <a:buFont typeface="Wingdings" pitchFamily="2" charset="2"/>
              <a:buAutoNum type="ea1JpnChsDbPeriod"/>
            </a:pPr>
            <a:r>
              <a:rPr lang="en-US" altLang="zh-CN" dirty="0" smtClean="0">
                <a:latin typeface="Times New Roman" pitchFamily="18" charset="0"/>
                <a:ea typeface="黑体" pitchFamily="49" charset="-122"/>
              </a:rPr>
              <a:t>“</a:t>
            </a:r>
            <a:r>
              <a:rPr lang="zh-CN" altLang="en-US" dirty="0" smtClean="0">
                <a:latin typeface="楷体_GB2312" pitchFamily="1" charset="-122"/>
                <a:ea typeface="黑体" pitchFamily="49" charset="-122"/>
              </a:rPr>
              <a:t>共时信息交流</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与</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历时信息交流</a:t>
            </a:r>
            <a:r>
              <a:rPr lang="zh-CN" altLang="en-US" dirty="0" smtClean="0">
                <a:latin typeface="Times New Roman" pitchFamily="18" charset="0"/>
                <a:ea typeface="黑体" pitchFamily="49" charset="-122"/>
              </a:rPr>
              <a:t>”</a:t>
            </a:r>
            <a:endParaRPr lang="zh-CN" altLang="en-US" dirty="0" smtClean="0">
              <a:latin typeface="楷体_GB2312" pitchFamily="1" charset="-122"/>
              <a:ea typeface="黑体" pitchFamily="49" charset="-122"/>
            </a:endParaRPr>
          </a:p>
        </p:txBody>
      </p:sp>
      <p:sp>
        <p:nvSpPr>
          <p:cNvPr id="36868"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BFDEF32B-EF01-49D1-A4B0-B30E8C78D442}" type="slidenum">
              <a:rPr lang="en-US" altLang="zh-CN" sz="1600"/>
              <a:pPr algn="r" eaLnBrk="1" hangingPunct="1">
                <a:buFont typeface="Arial" pitchFamily="34" charset="0"/>
                <a:buNone/>
              </a:pPr>
              <a:t>23</a:t>
            </a:fld>
            <a:endParaRPr lang="en-US" altLang="zh-CN" sz="1600"/>
          </a:p>
        </p:txBody>
      </p:sp>
      <p:sp>
        <p:nvSpPr>
          <p:cNvPr id="39941" name="Rectangle 2"/>
          <p:cNvSpPr>
            <a:spLocks noChangeArrowheads="1"/>
          </p:cNvSpPr>
          <p:nvPr/>
        </p:nvSpPr>
        <p:spPr bwMode="auto">
          <a:xfrm>
            <a:off x="214282" y="2143122"/>
            <a:ext cx="8426480" cy="13239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800" b="1" dirty="0"/>
              <a:t>含义：</a:t>
            </a:r>
          </a:p>
          <a:p>
            <a:pPr marL="1371600" lvl="2" indent="-457200">
              <a:spcBef>
                <a:spcPct val="20000"/>
              </a:spcBef>
              <a:buClr>
                <a:schemeClr val="bg2"/>
              </a:buClr>
              <a:buSzPct val="65000"/>
              <a:buFont typeface="Wingdings" pitchFamily="2" charset="2"/>
              <a:buChar char="o"/>
            </a:pPr>
            <a:r>
              <a:rPr lang="zh-CN" altLang="en-US" sz="2600" b="1" dirty="0"/>
              <a:t>共时信息交流（横向信息交流）：发送者和接收者在</a:t>
            </a:r>
            <a:r>
              <a:rPr lang="zh-CN" altLang="en-US" sz="2600" b="1" dirty="0">
                <a:solidFill>
                  <a:srgbClr val="7030A0"/>
                </a:solidFill>
              </a:rPr>
              <a:t>同一</a:t>
            </a:r>
            <a:r>
              <a:rPr lang="zh-CN" altLang="en-US" sz="2600" b="1" dirty="0"/>
              <a:t>时间层面；</a:t>
            </a:r>
          </a:p>
        </p:txBody>
      </p:sp>
      <p:sp>
        <p:nvSpPr>
          <p:cNvPr id="39942" name="Rectangle 5"/>
          <p:cNvSpPr>
            <a:spLocks noChangeArrowheads="1"/>
          </p:cNvSpPr>
          <p:nvPr/>
        </p:nvSpPr>
        <p:spPr bwMode="auto">
          <a:xfrm>
            <a:off x="214282" y="3643319"/>
            <a:ext cx="8640762" cy="892175"/>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600" b="1" dirty="0"/>
              <a:t>历时信息交流（纵向信息交流）：发送者和接收者在</a:t>
            </a:r>
            <a:r>
              <a:rPr lang="zh-CN" altLang="en-US" sz="2600" b="1" dirty="0">
                <a:solidFill>
                  <a:srgbClr val="7030A0"/>
                </a:solidFill>
              </a:rPr>
              <a:t>不同</a:t>
            </a:r>
            <a:r>
              <a:rPr lang="zh-CN" altLang="en-US" sz="2600" b="1" dirty="0"/>
              <a:t>时间层面；</a:t>
            </a:r>
          </a:p>
        </p:txBody>
      </p:sp>
      <p:sp>
        <p:nvSpPr>
          <p:cNvPr id="39943" name="Rectangle 6"/>
          <p:cNvSpPr>
            <a:spLocks noChangeArrowheads="1"/>
          </p:cNvSpPr>
          <p:nvPr/>
        </p:nvSpPr>
        <p:spPr bwMode="auto">
          <a:xfrm>
            <a:off x="323850" y="4572014"/>
            <a:ext cx="8820150" cy="13239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2"/>
            </a:pPr>
            <a:r>
              <a:rPr lang="zh-CN" altLang="en-US" sz="2800" b="1" dirty="0"/>
              <a:t>主要功能：</a:t>
            </a:r>
          </a:p>
          <a:p>
            <a:pPr marL="1371600" lvl="2" indent="-457200">
              <a:lnSpc>
                <a:spcPct val="90000"/>
              </a:lnSpc>
              <a:spcBef>
                <a:spcPct val="20000"/>
              </a:spcBef>
              <a:buClr>
                <a:schemeClr val="bg2"/>
              </a:buClr>
              <a:buSzPct val="65000"/>
              <a:buFont typeface="Wingdings" pitchFamily="2" charset="2"/>
              <a:buChar char="o"/>
            </a:pPr>
            <a:r>
              <a:rPr lang="zh-CN" altLang="en-US" sz="2600" b="1" dirty="0"/>
              <a:t>共时信息交流：</a:t>
            </a:r>
            <a:r>
              <a:rPr lang="zh-CN" altLang="en-US" sz="2400" b="1" dirty="0"/>
              <a:t>消除交流的</a:t>
            </a:r>
            <a:r>
              <a:rPr lang="zh-CN" altLang="en-US" sz="2600" b="1" dirty="0">
                <a:solidFill>
                  <a:srgbClr val="7030A0"/>
                </a:solidFill>
              </a:rPr>
              <a:t>空间</a:t>
            </a:r>
            <a:r>
              <a:rPr lang="zh-CN" altLang="en-US" sz="2400" b="1" dirty="0"/>
              <a:t>障碍</a:t>
            </a:r>
            <a:r>
              <a:rPr lang="zh-CN" altLang="en-US" sz="2600" b="1" dirty="0"/>
              <a:t>；</a:t>
            </a:r>
          </a:p>
          <a:p>
            <a:pPr marL="1371600" lvl="2" indent="-457200">
              <a:lnSpc>
                <a:spcPct val="90000"/>
              </a:lnSpc>
              <a:spcBef>
                <a:spcPct val="20000"/>
              </a:spcBef>
              <a:buClr>
                <a:schemeClr val="bg2"/>
              </a:buClr>
              <a:buSzPct val="65000"/>
              <a:buFont typeface="Wingdings" pitchFamily="2" charset="2"/>
              <a:buChar char="o"/>
            </a:pPr>
            <a:r>
              <a:rPr lang="zh-CN" altLang="en-US" sz="2600" b="1" dirty="0"/>
              <a:t>历时信息交流：</a:t>
            </a:r>
            <a:r>
              <a:rPr lang="zh-CN" altLang="en-US" sz="2400" b="1" dirty="0"/>
              <a:t>消除交流的</a:t>
            </a:r>
            <a:r>
              <a:rPr lang="zh-CN" altLang="en-US" sz="2600" b="1" dirty="0">
                <a:solidFill>
                  <a:srgbClr val="7030A0"/>
                </a:solidFill>
              </a:rPr>
              <a:t>时间</a:t>
            </a:r>
            <a:r>
              <a:rPr lang="zh-CN" altLang="en-US" sz="2400" b="1" dirty="0"/>
              <a:t>障碍；</a:t>
            </a:r>
          </a:p>
        </p:txBody>
      </p:sp>
      <p:sp>
        <p:nvSpPr>
          <p:cNvPr id="8"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animEffect transition="in" filter="strips(downRight)">
                                      <p:cBhvr>
                                        <p:cTn id="13" dur="500"/>
                                        <p:tgtEl>
                                          <p:spTgt spid="3994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9942"/>
                                        </p:tgtEl>
                                        <p:attrNameLst>
                                          <p:attrName>style.visibility</p:attrName>
                                        </p:attrNameLst>
                                      </p:cBhvr>
                                      <p:to>
                                        <p:strVal val="visible"/>
                                      </p:to>
                                    </p:set>
                                    <p:animEffect transition="in" filter="strips(downRight)">
                                      <p:cBhvr>
                                        <p:cTn id="18" dur="500"/>
                                        <p:tgtEl>
                                          <p:spTgt spid="3994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9943"/>
                                        </p:tgtEl>
                                        <p:attrNameLst>
                                          <p:attrName>style.visibility</p:attrName>
                                        </p:attrNameLst>
                                      </p:cBhvr>
                                      <p:to>
                                        <p:strVal val="visible"/>
                                      </p:to>
                                    </p:set>
                                    <p:animEffect transition="in" filter="strips(downRight)">
                                      <p:cBhvr>
                                        <p:cTn id="23"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P spid="39941" grpId="0" autoUpdateAnimBg="0"/>
      <p:bldP spid="39942" grpId="0" autoUpdateAnimBg="0"/>
      <p:bldP spid="3994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Group 4"/>
          <p:cNvGraphicFramePr>
            <a:graphicFrameLocks noGrp="1"/>
          </p:cNvGraphicFramePr>
          <p:nvPr>
            <p:ph sz="half" idx="4294967295"/>
          </p:nvPr>
        </p:nvGraphicFramePr>
        <p:xfrm>
          <a:off x="585788" y="2205042"/>
          <a:ext cx="8229600" cy="2670175"/>
        </p:xfrm>
        <a:graphic>
          <a:graphicData uri="http://schemas.openxmlformats.org/drawingml/2006/table">
            <a:tbl>
              <a:tblPr/>
              <a:tblGrid>
                <a:gridCol w="806450">
                  <a:extLst>
                    <a:ext uri="{9D8B030D-6E8A-4147-A177-3AD203B41FA5}">
                      <a16:colId xmlns:a16="http://schemas.microsoft.com/office/drawing/2014/main" xmlns="" val="6803902"/>
                    </a:ext>
                  </a:extLst>
                </a:gridCol>
                <a:gridCol w="3675063">
                  <a:extLst>
                    <a:ext uri="{9D8B030D-6E8A-4147-A177-3AD203B41FA5}">
                      <a16:colId xmlns:a16="http://schemas.microsoft.com/office/drawing/2014/main" xmlns="" val="1558005596"/>
                    </a:ext>
                  </a:extLst>
                </a:gridCol>
                <a:gridCol w="3748087">
                  <a:extLst>
                    <a:ext uri="{9D8B030D-6E8A-4147-A177-3AD203B41FA5}">
                      <a16:colId xmlns:a16="http://schemas.microsoft.com/office/drawing/2014/main" xmlns="" val="1251870187"/>
                    </a:ext>
                  </a:extLst>
                </a:gridCol>
              </a:tblGrid>
              <a:tr h="45720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共时信息交流</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历时信息交流</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54209552"/>
                  </a:ext>
                </a:extLst>
              </a:tr>
              <a:tr h="2212975">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交</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流</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手</a:t>
                      </a:r>
                    </a:p>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段</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互联网、传真、电话、电报、广播、电视、邮政、身势、旗语、钟、鼓、灯、烽火、口语、实物等</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anose="05000000000000000000" pitchFamily="2" charset="2"/>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刻制光盘、拷贝磁盘、录音、录像、照相、绘画、文献、档案、古迹、文物、口语等</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04206422"/>
                  </a:ext>
                </a:extLst>
              </a:tr>
            </a:tbl>
          </a:graphicData>
        </a:graphic>
      </p:graphicFrame>
      <p:sp>
        <p:nvSpPr>
          <p:cNvPr id="37902" name="灯片编号占位符 6"/>
          <p:cNvSpPr txBox="1">
            <a:spLocks noGrp="1" noChangeArrowheads="1"/>
          </p:cNvSpPr>
          <p:nvPr/>
        </p:nvSpPr>
        <p:spPr bwMode="auto">
          <a:xfrm>
            <a:off x="7092950" y="6453189"/>
            <a:ext cx="1943100" cy="404812"/>
          </a:xfrm>
          <a:prstGeom prst="rect">
            <a:avLst/>
          </a:prstGeom>
          <a:noFill/>
          <a:ln w="9525">
            <a:noFill/>
            <a:miter lim="800000"/>
            <a:headEnd/>
            <a:tailEnd/>
          </a:ln>
        </p:spPr>
        <p:txBody>
          <a:bodyPr/>
          <a:lstStyle/>
          <a:p>
            <a:pPr algn="r" eaLnBrk="1" hangingPunct="1">
              <a:buFont typeface="Arial" pitchFamily="34" charset="0"/>
              <a:buNone/>
            </a:pPr>
            <a:fld id="{A0F13680-B737-4EC1-B140-7A8640818E54}" type="slidenum">
              <a:rPr lang="en-US" altLang="zh-CN" sz="1600"/>
              <a:pPr algn="r" eaLnBrk="1" hangingPunct="1">
                <a:buFont typeface="Arial" pitchFamily="34" charset="0"/>
                <a:buNone/>
              </a:pPr>
              <a:t>24</a:t>
            </a:fld>
            <a:endParaRPr lang="en-US" altLang="zh-CN" sz="1600"/>
          </a:p>
        </p:txBody>
      </p:sp>
      <p:sp>
        <p:nvSpPr>
          <p:cNvPr id="40977" name="Rectangle 2"/>
          <p:cNvSpPr>
            <a:spLocks noChangeArrowheads="1"/>
          </p:cNvSpPr>
          <p:nvPr/>
        </p:nvSpPr>
        <p:spPr bwMode="auto">
          <a:xfrm>
            <a:off x="0" y="1341443"/>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3"/>
            </a:pPr>
            <a:r>
              <a:rPr lang="zh-CN" altLang="en-US" sz="2800" b="1" dirty="0"/>
              <a:t>交流通道</a:t>
            </a:r>
          </a:p>
        </p:txBody>
      </p:sp>
      <p:sp>
        <p:nvSpPr>
          <p:cNvPr id="5"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977"/>
                                        </p:tgtEl>
                                        <p:attrNameLst>
                                          <p:attrName>style.visibility</p:attrName>
                                        </p:attrNameLst>
                                      </p:cBhvr>
                                      <p:to>
                                        <p:strVal val="visible"/>
                                      </p:to>
                                    </p:set>
                                    <p:animEffect transition="in" filter="strips(downRight)">
                                      <p:cBhvr>
                                        <p:cTn id="7" dur="500"/>
                                        <p:tgtEl>
                                          <p:spTgt spid="409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arn(in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6"/>
          <p:cNvSpPr txBox="1">
            <a:spLocks noGrp="1" noChangeArrowheads="1"/>
          </p:cNvSpPr>
          <p:nvPr/>
        </p:nvSpPr>
        <p:spPr bwMode="auto">
          <a:xfrm>
            <a:off x="7092950" y="6453189"/>
            <a:ext cx="1943100" cy="404812"/>
          </a:xfrm>
          <a:prstGeom prst="rect">
            <a:avLst/>
          </a:prstGeom>
          <a:noFill/>
          <a:ln w="9525">
            <a:noFill/>
            <a:miter lim="800000"/>
            <a:headEnd/>
            <a:tailEnd/>
          </a:ln>
        </p:spPr>
        <p:txBody>
          <a:bodyPr/>
          <a:lstStyle/>
          <a:p>
            <a:pPr algn="r" eaLnBrk="1" hangingPunct="1">
              <a:buFont typeface="Arial" pitchFamily="34" charset="0"/>
              <a:buNone/>
            </a:pPr>
            <a:fld id="{DDA68418-1AEB-4684-B99D-187C7F3D273B}" type="slidenum">
              <a:rPr lang="en-US" altLang="zh-CN" sz="1600"/>
              <a:pPr algn="r" eaLnBrk="1" hangingPunct="1">
                <a:buFont typeface="Arial" pitchFamily="34" charset="0"/>
                <a:buNone/>
              </a:pPr>
              <a:t>25</a:t>
            </a:fld>
            <a:endParaRPr lang="en-US" altLang="zh-CN" sz="1600"/>
          </a:p>
        </p:txBody>
      </p:sp>
      <p:sp>
        <p:nvSpPr>
          <p:cNvPr id="41989" name="Rectangle 2"/>
          <p:cNvSpPr>
            <a:spLocks noChangeArrowheads="1"/>
          </p:cNvSpPr>
          <p:nvPr/>
        </p:nvSpPr>
        <p:spPr bwMode="auto">
          <a:xfrm>
            <a:off x="469900" y="1420818"/>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4"/>
            </a:pPr>
            <a:r>
              <a:rPr lang="zh-CN" altLang="en-US" sz="2800" b="1" dirty="0"/>
              <a:t>相互关系</a:t>
            </a:r>
          </a:p>
        </p:txBody>
      </p:sp>
      <p:grpSp>
        <p:nvGrpSpPr>
          <p:cNvPr id="2" name="Group 6"/>
          <p:cNvGrpSpPr>
            <a:grpSpLocks/>
          </p:cNvGrpSpPr>
          <p:nvPr/>
        </p:nvGrpSpPr>
        <p:grpSpPr bwMode="auto">
          <a:xfrm>
            <a:off x="-396875" y="2060575"/>
            <a:ext cx="9131300" cy="5037138"/>
            <a:chOff x="0" y="0"/>
            <a:chExt cx="5760" cy="3173"/>
          </a:xfrm>
        </p:grpSpPr>
        <p:sp>
          <p:nvSpPr>
            <p:cNvPr id="38917" name="AutoShape 6"/>
            <p:cNvSpPr>
              <a:spLocks noChangeAspect="1" noChangeArrowheads="1" noTextEdit="1"/>
            </p:cNvSpPr>
            <p:nvPr/>
          </p:nvSpPr>
          <p:spPr bwMode="auto">
            <a:xfrm>
              <a:off x="0" y="0"/>
              <a:ext cx="5760" cy="3168"/>
            </a:xfrm>
            <a:prstGeom prst="rect">
              <a:avLst/>
            </a:prstGeom>
            <a:noFill/>
            <a:ln w="9525">
              <a:noFill/>
              <a:miter lim="800000"/>
              <a:headEnd/>
              <a:tailEnd/>
            </a:ln>
          </p:spPr>
          <p:txBody>
            <a:bodyPr/>
            <a:lstStyle/>
            <a:p>
              <a:endParaRPr lang="zh-CN" altLang="en-US"/>
            </a:p>
          </p:txBody>
        </p:sp>
        <p:sp>
          <p:nvSpPr>
            <p:cNvPr id="38918" name="Rectangle 7"/>
            <p:cNvSpPr>
              <a:spLocks noChangeArrowheads="1"/>
            </p:cNvSpPr>
            <p:nvPr/>
          </p:nvSpPr>
          <p:spPr bwMode="auto">
            <a:xfrm>
              <a:off x="0" y="35"/>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19" name="Rectangle 8"/>
            <p:cNvSpPr>
              <a:spLocks noChangeArrowheads="1"/>
            </p:cNvSpPr>
            <p:nvPr/>
          </p:nvSpPr>
          <p:spPr bwMode="auto">
            <a:xfrm>
              <a:off x="0" y="282"/>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0" name="Rectangle 9"/>
            <p:cNvSpPr>
              <a:spLocks noChangeArrowheads="1"/>
            </p:cNvSpPr>
            <p:nvPr/>
          </p:nvSpPr>
          <p:spPr bwMode="auto">
            <a:xfrm>
              <a:off x="0" y="528"/>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1" name="Rectangle 10"/>
            <p:cNvSpPr>
              <a:spLocks noChangeArrowheads="1"/>
            </p:cNvSpPr>
            <p:nvPr/>
          </p:nvSpPr>
          <p:spPr bwMode="auto">
            <a:xfrm>
              <a:off x="0" y="76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2" name="Rectangle 11"/>
            <p:cNvSpPr>
              <a:spLocks noChangeArrowheads="1"/>
            </p:cNvSpPr>
            <p:nvPr/>
          </p:nvSpPr>
          <p:spPr bwMode="auto">
            <a:xfrm>
              <a:off x="0" y="1009"/>
              <a:ext cx="384"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3" name="Rectangle 12"/>
            <p:cNvSpPr>
              <a:spLocks noChangeArrowheads="1"/>
            </p:cNvSpPr>
            <p:nvPr/>
          </p:nvSpPr>
          <p:spPr bwMode="auto">
            <a:xfrm>
              <a:off x="832" y="100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4" name="Rectangle 13"/>
            <p:cNvSpPr>
              <a:spLocks noChangeArrowheads="1"/>
            </p:cNvSpPr>
            <p:nvPr/>
          </p:nvSpPr>
          <p:spPr bwMode="auto">
            <a:xfrm>
              <a:off x="0" y="1255"/>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5" name="Rectangle 14"/>
            <p:cNvSpPr>
              <a:spLocks noChangeArrowheads="1"/>
            </p:cNvSpPr>
            <p:nvPr/>
          </p:nvSpPr>
          <p:spPr bwMode="auto">
            <a:xfrm>
              <a:off x="0" y="1502"/>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6" name="Rectangle 15"/>
            <p:cNvSpPr>
              <a:spLocks noChangeArrowheads="1"/>
            </p:cNvSpPr>
            <p:nvPr/>
          </p:nvSpPr>
          <p:spPr bwMode="auto">
            <a:xfrm>
              <a:off x="0" y="1748"/>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7" name="Rectangle 16"/>
            <p:cNvSpPr>
              <a:spLocks noChangeArrowheads="1"/>
            </p:cNvSpPr>
            <p:nvPr/>
          </p:nvSpPr>
          <p:spPr bwMode="auto">
            <a:xfrm>
              <a:off x="0" y="198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8" name="Rectangle 17"/>
            <p:cNvSpPr>
              <a:spLocks noChangeArrowheads="1"/>
            </p:cNvSpPr>
            <p:nvPr/>
          </p:nvSpPr>
          <p:spPr bwMode="auto">
            <a:xfrm>
              <a:off x="0" y="222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29" name="Rectangle 18"/>
            <p:cNvSpPr>
              <a:spLocks noChangeArrowheads="1"/>
            </p:cNvSpPr>
            <p:nvPr/>
          </p:nvSpPr>
          <p:spPr bwMode="auto">
            <a:xfrm>
              <a:off x="0" y="2476"/>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0" name="Rectangle 19"/>
            <p:cNvSpPr>
              <a:spLocks noChangeArrowheads="1"/>
            </p:cNvSpPr>
            <p:nvPr/>
          </p:nvSpPr>
          <p:spPr bwMode="auto">
            <a:xfrm>
              <a:off x="0" y="2710"/>
              <a:ext cx="1037"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1" name="Rectangle 20"/>
            <p:cNvSpPr>
              <a:spLocks noChangeArrowheads="1"/>
            </p:cNvSpPr>
            <p:nvPr/>
          </p:nvSpPr>
          <p:spPr bwMode="auto">
            <a:xfrm>
              <a:off x="2246"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2" name="Rectangle 21"/>
            <p:cNvSpPr>
              <a:spLocks noChangeArrowheads="1"/>
            </p:cNvSpPr>
            <p:nvPr/>
          </p:nvSpPr>
          <p:spPr bwMode="auto">
            <a:xfrm>
              <a:off x="2329"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33" name="Rectangle 22"/>
            <p:cNvSpPr>
              <a:spLocks noChangeArrowheads="1"/>
            </p:cNvSpPr>
            <p:nvPr/>
          </p:nvSpPr>
          <p:spPr bwMode="auto">
            <a:xfrm>
              <a:off x="2412"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4" name="Rectangle 23"/>
            <p:cNvSpPr>
              <a:spLocks noChangeArrowheads="1"/>
            </p:cNvSpPr>
            <p:nvPr/>
          </p:nvSpPr>
          <p:spPr bwMode="auto">
            <a:xfrm>
              <a:off x="2703"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5" name="Rectangle 24"/>
            <p:cNvSpPr>
              <a:spLocks noChangeArrowheads="1"/>
            </p:cNvSpPr>
            <p:nvPr/>
          </p:nvSpPr>
          <p:spPr bwMode="auto">
            <a:xfrm>
              <a:off x="2994"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6" name="Rectangle 25"/>
            <p:cNvSpPr>
              <a:spLocks noChangeArrowheads="1"/>
            </p:cNvSpPr>
            <p:nvPr/>
          </p:nvSpPr>
          <p:spPr bwMode="auto">
            <a:xfrm>
              <a:off x="3140"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7" name="Rectangle 26"/>
            <p:cNvSpPr>
              <a:spLocks noChangeArrowheads="1"/>
            </p:cNvSpPr>
            <p:nvPr/>
          </p:nvSpPr>
          <p:spPr bwMode="auto">
            <a:xfrm>
              <a:off x="3431"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8" name="Rectangle 27"/>
            <p:cNvSpPr>
              <a:spLocks noChangeArrowheads="1"/>
            </p:cNvSpPr>
            <p:nvPr/>
          </p:nvSpPr>
          <p:spPr bwMode="auto">
            <a:xfrm>
              <a:off x="3722"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39" name="Rectangle 28"/>
            <p:cNvSpPr>
              <a:spLocks noChangeArrowheads="1"/>
            </p:cNvSpPr>
            <p:nvPr/>
          </p:nvSpPr>
          <p:spPr bwMode="auto">
            <a:xfrm>
              <a:off x="3868" y="2722"/>
              <a:ext cx="0"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endParaRPr lang="zh-CN" altLang="en-US">
                <a:latin typeface="Verdana" pitchFamily="34" charset="0"/>
              </a:endParaRPr>
            </a:p>
          </p:txBody>
        </p:sp>
        <p:sp>
          <p:nvSpPr>
            <p:cNvPr id="38940" name="Rectangle 29"/>
            <p:cNvSpPr>
              <a:spLocks noChangeArrowheads="1"/>
            </p:cNvSpPr>
            <p:nvPr/>
          </p:nvSpPr>
          <p:spPr bwMode="auto">
            <a:xfrm>
              <a:off x="4159" y="2710"/>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41" name="Rectangle 30"/>
            <p:cNvSpPr>
              <a:spLocks noChangeArrowheads="1"/>
            </p:cNvSpPr>
            <p:nvPr/>
          </p:nvSpPr>
          <p:spPr bwMode="auto">
            <a:xfrm>
              <a:off x="0" y="2969"/>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grpSp>
          <p:nvGrpSpPr>
            <p:cNvPr id="3" name="Group 32"/>
            <p:cNvGrpSpPr>
              <a:grpSpLocks/>
            </p:cNvGrpSpPr>
            <p:nvPr/>
          </p:nvGrpSpPr>
          <p:grpSpPr bwMode="auto">
            <a:xfrm>
              <a:off x="2246" y="2135"/>
              <a:ext cx="2121" cy="130"/>
              <a:chOff x="0" y="0"/>
              <a:chExt cx="2121" cy="130"/>
            </a:xfrm>
          </p:grpSpPr>
          <p:sp>
            <p:nvSpPr>
              <p:cNvPr id="39001" name="Rectangle 32"/>
              <p:cNvSpPr>
                <a:spLocks noChangeArrowheads="1"/>
              </p:cNvSpPr>
              <p:nvPr/>
            </p:nvSpPr>
            <p:spPr bwMode="auto">
              <a:xfrm>
                <a:off x="0" y="47"/>
                <a:ext cx="1975" cy="36"/>
              </a:xfrm>
              <a:prstGeom prst="rect">
                <a:avLst/>
              </a:prstGeom>
              <a:solidFill>
                <a:srgbClr val="000000"/>
              </a:solidFill>
              <a:ln w="9525">
                <a:noFill/>
                <a:miter lim="800000"/>
                <a:headEnd/>
                <a:tailEnd/>
              </a:ln>
            </p:spPr>
            <p:txBody>
              <a:bodyPr/>
              <a:lstStyle/>
              <a:p>
                <a:pPr eaLnBrk="1" hangingPunct="1">
                  <a:buFont typeface="Arial" pitchFamily="34" charset="0"/>
                  <a:buNone/>
                </a:pPr>
                <a:endParaRPr lang="zh-CN" altLang="en-US"/>
              </a:p>
            </p:txBody>
          </p:sp>
          <p:sp>
            <p:nvSpPr>
              <p:cNvPr id="39002" name="Freeform 33"/>
              <p:cNvSpPr>
                <a:spLocks noChangeArrowheads="1"/>
              </p:cNvSpPr>
              <p:nvPr/>
            </p:nvSpPr>
            <p:spPr bwMode="auto">
              <a:xfrm>
                <a:off x="1954" y="0"/>
                <a:ext cx="167" cy="130"/>
              </a:xfrm>
              <a:custGeom>
                <a:avLst/>
                <a:gdLst>
                  <a:gd name="T0" fmla="*/ 0 w 167"/>
                  <a:gd name="T1" fmla="*/ 130 h 130"/>
                  <a:gd name="T2" fmla="*/ 167 w 167"/>
                  <a:gd name="T3" fmla="*/ 71 h 130"/>
                  <a:gd name="T4" fmla="*/ 0 w 167"/>
                  <a:gd name="T5" fmla="*/ 0 h 130"/>
                  <a:gd name="T6" fmla="*/ 0 w 167"/>
                  <a:gd name="T7" fmla="*/ 130 h 130"/>
                  <a:gd name="T8" fmla="*/ 0 60000 65536"/>
                  <a:gd name="T9" fmla="*/ 0 60000 65536"/>
                  <a:gd name="T10" fmla="*/ 0 60000 65536"/>
                  <a:gd name="T11" fmla="*/ 0 60000 65536"/>
                  <a:gd name="T12" fmla="*/ 0 w 167"/>
                  <a:gd name="T13" fmla="*/ 0 h 130"/>
                  <a:gd name="T14" fmla="*/ 167 w 167"/>
                  <a:gd name="T15" fmla="*/ 130 h 130"/>
                </a:gdLst>
                <a:ahLst/>
                <a:cxnLst>
                  <a:cxn ang="T8">
                    <a:pos x="T0" y="T1"/>
                  </a:cxn>
                  <a:cxn ang="T9">
                    <a:pos x="T2" y="T3"/>
                  </a:cxn>
                  <a:cxn ang="T10">
                    <a:pos x="T4" y="T5"/>
                  </a:cxn>
                  <a:cxn ang="T11">
                    <a:pos x="T6" y="T7"/>
                  </a:cxn>
                </a:cxnLst>
                <a:rect l="T12" t="T13" r="T14" b="T15"/>
                <a:pathLst>
                  <a:path w="167" h="130">
                    <a:moveTo>
                      <a:pt x="0" y="130"/>
                    </a:moveTo>
                    <a:lnTo>
                      <a:pt x="167" y="71"/>
                    </a:lnTo>
                    <a:lnTo>
                      <a:pt x="0" y="0"/>
                    </a:lnTo>
                    <a:lnTo>
                      <a:pt x="0" y="130"/>
                    </a:lnTo>
                    <a:close/>
                  </a:path>
                </a:pathLst>
              </a:custGeom>
              <a:solidFill>
                <a:srgbClr val="000000"/>
              </a:solidFill>
              <a:ln w="9525">
                <a:noFill/>
                <a:miter lim="800000"/>
                <a:headEnd/>
                <a:tailEnd/>
              </a:ln>
            </p:spPr>
            <p:txBody>
              <a:bodyPr/>
              <a:lstStyle/>
              <a:p>
                <a:endParaRPr lang="zh-CN" altLang="en-US"/>
              </a:p>
            </p:txBody>
          </p:sp>
        </p:grpSp>
        <p:grpSp>
          <p:nvGrpSpPr>
            <p:cNvPr id="4" name="Group 35"/>
            <p:cNvGrpSpPr>
              <a:grpSpLocks/>
            </p:cNvGrpSpPr>
            <p:nvPr/>
          </p:nvGrpSpPr>
          <p:grpSpPr bwMode="auto">
            <a:xfrm>
              <a:off x="2194" y="258"/>
              <a:ext cx="114" cy="1936"/>
              <a:chOff x="0" y="0"/>
              <a:chExt cx="114" cy="1936"/>
            </a:xfrm>
          </p:grpSpPr>
          <p:sp>
            <p:nvSpPr>
              <p:cNvPr id="38999" name="Rectangle 35"/>
              <p:cNvSpPr>
                <a:spLocks noChangeArrowheads="1"/>
              </p:cNvSpPr>
              <p:nvPr/>
            </p:nvSpPr>
            <p:spPr bwMode="auto">
              <a:xfrm>
                <a:off x="41" y="153"/>
                <a:ext cx="32" cy="1783"/>
              </a:xfrm>
              <a:prstGeom prst="rect">
                <a:avLst/>
              </a:prstGeom>
              <a:solidFill>
                <a:srgbClr val="000000"/>
              </a:solidFill>
              <a:ln w="9525">
                <a:noFill/>
                <a:miter lim="800000"/>
                <a:headEnd/>
                <a:tailEnd/>
              </a:ln>
            </p:spPr>
            <p:txBody>
              <a:bodyPr/>
              <a:lstStyle/>
              <a:p>
                <a:pPr eaLnBrk="1" hangingPunct="1">
                  <a:buFont typeface="Arial" pitchFamily="34" charset="0"/>
                  <a:buNone/>
                </a:pPr>
                <a:endParaRPr lang="zh-CN" altLang="en-US"/>
              </a:p>
            </p:txBody>
          </p:sp>
          <p:sp>
            <p:nvSpPr>
              <p:cNvPr id="39000" name="Freeform 36"/>
              <p:cNvSpPr>
                <a:spLocks noChangeArrowheads="1"/>
              </p:cNvSpPr>
              <p:nvPr/>
            </p:nvSpPr>
            <p:spPr bwMode="auto">
              <a:xfrm>
                <a:off x="0" y="0"/>
                <a:ext cx="114" cy="188"/>
              </a:xfrm>
              <a:custGeom>
                <a:avLst/>
                <a:gdLst>
                  <a:gd name="T0" fmla="*/ 114 w 114"/>
                  <a:gd name="T1" fmla="*/ 188 h 188"/>
                  <a:gd name="T2" fmla="*/ 52 w 114"/>
                  <a:gd name="T3" fmla="*/ 0 h 188"/>
                  <a:gd name="T4" fmla="*/ 0 w 114"/>
                  <a:gd name="T5" fmla="*/ 188 h 188"/>
                  <a:gd name="T6" fmla="*/ 114 w 114"/>
                  <a:gd name="T7" fmla="*/ 188 h 188"/>
                  <a:gd name="T8" fmla="*/ 0 60000 65536"/>
                  <a:gd name="T9" fmla="*/ 0 60000 65536"/>
                  <a:gd name="T10" fmla="*/ 0 60000 65536"/>
                  <a:gd name="T11" fmla="*/ 0 60000 65536"/>
                  <a:gd name="T12" fmla="*/ 0 w 114"/>
                  <a:gd name="T13" fmla="*/ 0 h 188"/>
                  <a:gd name="T14" fmla="*/ 114 w 114"/>
                  <a:gd name="T15" fmla="*/ 188 h 188"/>
                </a:gdLst>
                <a:ahLst/>
                <a:cxnLst>
                  <a:cxn ang="T8">
                    <a:pos x="T0" y="T1"/>
                  </a:cxn>
                  <a:cxn ang="T9">
                    <a:pos x="T2" y="T3"/>
                  </a:cxn>
                  <a:cxn ang="T10">
                    <a:pos x="T4" y="T5"/>
                  </a:cxn>
                  <a:cxn ang="T11">
                    <a:pos x="T6" y="T7"/>
                  </a:cxn>
                </a:cxnLst>
                <a:rect l="T12" t="T13" r="T14" b="T15"/>
                <a:pathLst>
                  <a:path w="114" h="188">
                    <a:moveTo>
                      <a:pt x="114" y="188"/>
                    </a:moveTo>
                    <a:lnTo>
                      <a:pt x="52" y="0"/>
                    </a:lnTo>
                    <a:lnTo>
                      <a:pt x="0" y="188"/>
                    </a:lnTo>
                    <a:lnTo>
                      <a:pt x="114" y="188"/>
                    </a:lnTo>
                    <a:close/>
                  </a:path>
                </a:pathLst>
              </a:custGeom>
              <a:solidFill>
                <a:srgbClr val="000000"/>
              </a:solidFill>
              <a:ln w="9525">
                <a:noFill/>
                <a:miter lim="800000"/>
                <a:headEnd/>
                <a:tailEnd/>
              </a:ln>
            </p:spPr>
            <p:txBody>
              <a:bodyPr/>
              <a:lstStyle/>
              <a:p>
                <a:endParaRPr lang="zh-CN" altLang="en-US"/>
              </a:p>
            </p:txBody>
          </p:sp>
        </p:grpSp>
        <p:sp>
          <p:nvSpPr>
            <p:cNvPr id="38944" name="Freeform 37"/>
            <p:cNvSpPr>
              <a:spLocks noChangeArrowheads="1"/>
            </p:cNvSpPr>
            <p:nvPr/>
          </p:nvSpPr>
          <p:spPr bwMode="auto">
            <a:xfrm>
              <a:off x="2246" y="716"/>
              <a:ext cx="1767" cy="1478"/>
            </a:xfrm>
            <a:custGeom>
              <a:avLst/>
              <a:gdLst>
                <a:gd name="T0" fmla="*/ 0 w 1767"/>
                <a:gd name="T1" fmla="*/ 0 h 1478"/>
                <a:gd name="T2" fmla="*/ 0 w 1767"/>
                <a:gd name="T3" fmla="*/ 35 h 1478"/>
                <a:gd name="T4" fmla="*/ 177 w 1767"/>
                <a:gd name="T5" fmla="*/ 35 h 1478"/>
                <a:gd name="T6" fmla="*/ 343 w 1767"/>
                <a:gd name="T7" fmla="*/ 58 h 1478"/>
                <a:gd name="T8" fmla="*/ 520 w 1767"/>
                <a:gd name="T9" fmla="*/ 94 h 1478"/>
                <a:gd name="T10" fmla="*/ 676 w 1767"/>
                <a:gd name="T11" fmla="*/ 141 h 1478"/>
                <a:gd name="T12" fmla="*/ 832 w 1767"/>
                <a:gd name="T13" fmla="*/ 211 h 1478"/>
                <a:gd name="T14" fmla="*/ 977 w 1767"/>
                <a:gd name="T15" fmla="*/ 281 h 1478"/>
                <a:gd name="T16" fmla="*/ 1102 w 1767"/>
                <a:gd name="T17" fmla="*/ 363 h 1478"/>
                <a:gd name="T18" fmla="*/ 1227 w 1767"/>
                <a:gd name="T19" fmla="*/ 457 h 1478"/>
                <a:gd name="T20" fmla="*/ 1341 w 1767"/>
                <a:gd name="T21" fmla="*/ 563 h 1478"/>
                <a:gd name="T22" fmla="*/ 1445 w 1767"/>
                <a:gd name="T23" fmla="*/ 680 h 1478"/>
                <a:gd name="T24" fmla="*/ 1445 w 1767"/>
                <a:gd name="T25" fmla="*/ 657 h 1478"/>
                <a:gd name="T26" fmla="*/ 1435 w 1767"/>
                <a:gd name="T27" fmla="*/ 669 h 1478"/>
                <a:gd name="T28" fmla="*/ 1518 w 1767"/>
                <a:gd name="T29" fmla="*/ 786 h 1478"/>
                <a:gd name="T30" fmla="*/ 1591 w 1767"/>
                <a:gd name="T31" fmla="*/ 915 h 1478"/>
                <a:gd name="T32" fmla="*/ 1653 w 1767"/>
                <a:gd name="T33" fmla="*/ 1044 h 1478"/>
                <a:gd name="T34" fmla="*/ 1695 w 1767"/>
                <a:gd name="T35" fmla="*/ 1185 h 1478"/>
                <a:gd name="T36" fmla="*/ 1726 w 1767"/>
                <a:gd name="T37" fmla="*/ 1337 h 1478"/>
                <a:gd name="T38" fmla="*/ 1736 w 1767"/>
                <a:gd name="T39" fmla="*/ 1326 h 1478"/>
                <a:gd name="T40" fmla="*/ 1726 w 1767"/>
                <a:gd name="T41" fmla="*/ 1326 h 1478"/>
                <a:gd name="T42" fmla="*/ 1736 w 1767"/>
                <a:gd name="T43" fmla="*/ 1478 h 1478"/>
                <a:gd name="T44" fmla="*/ 1767 w 1767"/>
                <a:gd name="T45" fmla="*/ 1478 h 1478"/>
                <a:gd name="T46" fmla="*/ 1757 w 1767"/>
                <a:gd name="T47" fmla="*/ 1337 h 1478"/>
                <a:gd name="T48" fmla="*/ 1757 w 1767"/>
                <a:gd name="T49" fmla="*/ 1326 h 1478"/>
                <a:gd name="T50" fmla="*/ 1757 w 1767"/>
                <a:gd name="T51" fmla="*/ 1326 h 1478"/>
                <a:gd name="T52" fmla="*/ 1726 w 1767"/>
                <a:gd name="T53" fmla="*/ 1173 h 1478"/>
                <a:gd name="T54" fmla="*/ 1684 w 1767"/>
                <a:gd name="T55" fmla="*/ 1032 h 1478"/>
                <a:gd name="T56" fmla="*/ 1622 w 1767"/>
                <a:gd name="T57" fmla="*/ 903 h 1478"/>
                <a:gd name="T58" fmla="*/ 1549 w 1767"/>
                <a:gd name="T59" fmla="*/ 774 h 1478"/>
                <a:gd name="T60" fmla="*/ 1466 w 1767"/>
                <a:gd name="T61" fmla="*/ 657 h 1478"/>
                <a:gd name="T62" fmla="*/ 1455 w 1767"/>
                <a:gd name="T63" fmla="*/ 645 h 1478"/>
                <a:gd name="T64" fmla="*/ 1351 w 1767"/>
                <a:gd name="T65" fmla="*/ 528 h 1478"/>
                <a:gd name="T66" fmla="*/ 1237 w 1767"/>
                <a:gd name="T67" fmla="*/ 422 h 1478"/>
                <a:gd name="T68" fmla="*/ 1112 w 1767"/>
                <a:gd name="T69" fmla="*/ 328 h 1478"/>
                <a:gd name="T70" fmla="*/ 988 w 1767"/>
                <a:gd name="T71" fmla="*/ 246 h 1478"/>
                <a:gd name="T72" fmla="*/ 842 w 1767"/>
                <a:gd name="T73" fmla="*/ 176 h 1478"/>
                <a:gd name="T74" fmla="*/ 686 w 1767"/>
                <a:gd name="T75" fmla="*/ 105 h 1478"/>
                <a:gd name="T76" fmla="*/ 530 w 1767"/>
                <a:gd name="T77" fmla="*/ 58 h 1478"/>
                <a:gd name="T78" fmla="*/ 353 w 1767"/>
                <a:gd name="T79" fmla="*/ 23 h 1478"/>
                <a:gd name="T80" fmla="*/ 187 w 1767"/>
                <a:gd name="T81" fmla="*/ 0 h 1478"/>
                <a:gd name="T82" fmla="*/ 0 w 1767"/>
                <a:gd name="T83" fmla="*/ 0 h 14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67"/>
                <a:gd name="T127" fmla="*/ 0 h 1478"/>
                <a:gd name="T128" fmla="*/ 1767 w 1767"/>
                <a:gd name="T129" fmla="*/ 1478 h 147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67" h="1478">
                  <a:moveTo>
                    <a:pt x="0" y="0"/>
                  </a:moveTo>
                  <a:lnTo>
                    <a:pt x="0" y="35"/>
                  </a:lnTo>
                  <a:lnTo>
                    <a:pt x="177" y="35"/>
                  </a:lnTo>
                  <a:lnTo>
                    <a:pt x="343" y="58"/>
                  </a:lnTo>
                  <a:lnTo>
                    <a:pt x="520" y="94"/>
                  </a:lnTo>
                  <a:lnTo>
                    <a:pt x="676" y="141"/>
                  </a:lnTo>
                  <a:lnTo>
                    <a:pt x="832" y="211"/>
                  </a:lnTo>
                  <a:lnTo>
                    <a:pt x="977" y="281"/>
                  </a:lnTo>
                  <a:lnTo>
                    <a:pt x="1102" y="363"/>
                  </a:lnTo>
                  <a:lnTo>
                    <a:pt x="1227" y="457"/>
                  </a:lnTo>
                  <a:lnTo>
                    <a:pt x="1341" y="563"/>
                  </a:lnTo>
                  <a:lnTo>
                    <a:pt x="1445" y="680"/>
                  </a:lnTo>
                  <a:lnTo>
                    <a:pt x="1445" y="657"/>
                  </a:lnTo>
                  <a:lnTo>
                    <a:pt x="1435" y="669"/>
                  </a:lnTo>
                  <a:lnTo>
                    <a:pt x="1518" y="786"/>
                  </a:lnTo>
                  <a:lnTo>
                    <a:pt x="1591" y="915"/>
                  </a:lnTo>
                  <a:lnTo>
                    <a:pt x="1653" y="1044"/>
                  </a:lnTo>
                  <a:lnTo>
                    <a:pt x="1695" y="1185"/>
                  </a:lnTo>
                  <a:lnTo>
                    <a:pt x="1726" y="1337"/>
                  </a:lnTo>
                  <a:lnTo>
                    <a:pt x="1736" y="1326"/>
                  </a:lnTo>
                  <a:lnTo>
                    <a:pt x="1726" y="1326"/>
                  </a:lnTo>
                  <a:lnTo>
                    <a:pt x="1736" y="1478"/>
                  </a:lnTo>
                  <a:lnTo>
                    <a:pt x="1767" y="1478"/>
                  </a:lnTo>
                  <a:lnTo>
                    <a:pt x="1757" y="1337"/>
                  </a:lnTo>
                  <a:lnTo>
                    <a:pt x="1757" y="1326"/>
                  </a:lnTo>
                  <a:lnTo>
                    <a:pt x="1726" y="1173"/>
                  </a:lnTo>
                  <a:lnTo>
                    <a:pt x="1684" y="1032"/>
                  </a:lnTo>
                  <a:lnTo>
                    <a:pt x="1622" y="903"/>
                  </a:lnTo>
                  <a:lnTo>
                    <a:pt x="1549" y="774"/>
                  </a:lnTo>
                  <a:lnTo>
                    <a:pt x="1466" y="657"/>
                  </a:lnTo>
                  <a:lnTo>
                    <a:pt x="1455" y="645"/>
                  </a:lnTo>
                  <a:lnTo>
                    <a:pt x="1351" y="528"/>
                  </a:lnTo>
                  <a:lnTo>
                    <a:pt x="1237" y="422"/>
                  </a:lnTo>
                  <a:lnTo>
                    <a:pt x="1112" y="328"/>
                  </a:lnTo>
                  <a:lnTo>
                    <a:pt x="988" y="246"/>
                  </a:lnTo>
                  <a:lnTo>
                    <a:pt x="842" y="176"/>
                  </a:lnTo>
                  <a:lnTo>
                    <a:pt x="686" y="105"/>
                  </a:lnTo>
                  <a:lnTo>
                    <a:pt x="530" y="58"/>
                  </a:lnTo>
                  <a:lnTo>
                    <a:pt x="353" y="23"/>
                  </a:lnTo>
                  <a:lnTo>
                    <a:pt x="187" y="0"/>
                  </a:lnTo>
                  <a:lnTo>
                    <a:pt x="0" y="0"/>
                  </a:lnTo>
                  <a:close/>
                </a:path>
              </a:pathLst>
            </a:custGeom>
            <a:solidFill>
              <a:srgbClr val="000000"/>
            </a:solidFill>
            <a:ln w="9525">
              <a:noFill/>
              <a:miter lim="800000"/>
              <a:headEnd/>
              <a:tailEnd/>
            </a:ln>
          </p:spPr>
          <p:txBody>
            <a:bodyPr/>
            <a:lstStyle/>
            <a:p>
              <a:endParaRPr lang="zh-CN" altLang="en-US"/>
            </a:p>
          </p:txBody>
        </p:sp>
        <p:grpSp>
          <p:nvGrpSpPr>
            <p:cNvPr id="5" name="Group 39"/>
            <p:cNvGrpSpPr>
              <a:grpSpLocks/>
            </p:cNvGrpSpPr>
            <p:nvPr/>
          </p:nvGrpSpPr>
          <p:grpSpPr bwMode="auto">
            <a:xfrm>
              <a:off x="2235" y="986"/>
              <a:ext cx="635" cy="1220"/>
              <a:chOff x="0" y="0"/>
              <a:chExt cx="635" cy="1220"/>
            </a:xfrm>
          </p:grpSpPr>
          <p:sp>
            <p:nvSpPr>
              <p:cNvPr id="38997" name="Freeform 39"/>
              <p:cNvSpPr>
                <a:spLocks noChangeArrowheads="1"/>
              </p:cNvSpPr>
              <p:nvPr/>
            </p:nvSpPr>
            <p:spPr bwMode="auto">
              <a:xfrm>
                <a:off x="0" y="117"/>
                <a:ext cx="603" cy="1103"/>
              </a:xfrm>
              <a:custGeom>
                <a:avLst/>
                <a:gdLst>
                  <a:gd name="T0" fmla="*/ 0 w 603"/>
                  <a:gd name="T1" fmla="*/ 1091 h 1103"/>
                  <a:gd name="T2" fmla="*/ 32 w 603"/>
                  <a:gd name="T3" fmla="*/ 1103 h 1103"/>
                  <a:gd name="T4" fmla="*/ 603 w 603"/>
                  <a:gd name="T5" fmla="*/ 12 h 1103"/>
                  <a:gd name="T6" fmla="*/ 572 w 603"/>
                  <a:gd name="T7" fmla="*/ 0 h 1103"/>
                  <a:gd name="T8" fmla="*/ 0 w 603"/>
                  <a:gd name="T9" fmla="*/ 1091 h 1103"/>
                  <a:gd name="T10" fmla="*/ 0 60000 65536"/>
                  <a:gd name="T11" fmla="*/ 0 60000 65536"/>
                  <a:gd name="T12" fmla="*/ 0 60000 65536"/>
                  <a:gd name="T13" fmla="*/ 0 60000 65536"/>
                  <a:gd name="T14" fmla="*/ 0 60000 65536"/>
                  <a:gd name="T15" fmla="*/ 0 w 603"/>
                  <a:gd name="T16" fmla="*/ 0 h 1103"/>
                  <a:gd name="T17" fmla="*/ 603 w 603"/>
                  <a:gd name="T18" fmla="*/ 1103 h 1103"/>
                </a:gdLst>
                <a:ahLst/>
                <a:cxnLst>
                  <a:cxn ang="T10">
                    <a:pos x="T0" y="T1"/>
                  </a:cxn>
                  <a:cxn ang="T11">
                    <a:pos x="T2" y="T3"/>
                  </a:cxn>
                  <a:cxn ang="T12">
                    <a:pos x="T4" y="T5"/>
                  </a:cxn>
                  <a:cxn ang="T13">
                    <a:pos x="T6" y="T7"/>
                  </a:cxn>
                  <a:cxn ang="T14">
                    <a:pos x="T8" y="T9"/>
                  </a:cxn>
                </a:cxnLst>
                <a:rect l="T15" t="T16" r="T17" b="T18"/>
                <a:pathLst>
                  <a:path w="603" h="1103">
                    <a:moveTo>
                      <a:pt x="0" y="1091"/>
                    </a:moveTo>
                    <a:lnTo>
                      <a:pt x="32" y="1103"/>
                    </a:lnTo>
                    <a:lnTo>
                      <a:pt x="603" y="12"/>
                    </a:lnTo>
                    <a:lnTo>
                      <a:pt x="572" y="0"/>
                    </a:lnTo>
                    <a:lnTo>
                      <a:pt x="0" y="1091"/>
                    </a:lnTo>
                    <a:close/>
                  </a:path>
                </a:pathLst>
              </a:custGeom>
              <a:solidFill>
                <a:srgbClr val="000000"/>
              </a:solidFill>
              <a:ln w="9525">
                <a:noFill/>
                <a:miter lim="800000"/>
                <a:headEnd/>
                <a:tailEnd/>
              </a:ln>
            </p:spPr>
            <p:txBody>
              <a:bodyPr/>
              <a:lstStyle/>
              <a:p>
                <a:endParaRPr lang="zh-CN" altLang="en-US"/>
              </a:p>
            </p:txBody>
          </p:sp>
          <p:sp>
            <p:nvSpPr>
              <p:cNvPr id="38998" name="Freeform 40"/>
              <p:cNvSpPr>
                <a:spLocks noChangeArrowheads="1"/>
              </p:cNvSpPr>
              <p:nvPr/>
            </p:nvSpPr>
            <p:spPr bwMode="auto">
              <a:xfrm>
                <a:off x="520" y="0"/>
                <a:ext cx="115" cy="176"/>
              </a:xfrm>
              <a:custGeom>
                <a:avLst/>
                <a:gdLst>
                  <a:gd name="T0" fmla="*/ 83 w 115"/>
                  <a:gd name="T1" fmla="*/ 176 h 176"/>
                  <a:gd name="T2" fmla="*/ 115 w 115"/>
                  <a:gd name="T3" fmla="*/ 0 h 176"/>
                  <a:gd name="T4" fmla="*/ 0 w 115"/>
                  <a:gd name="T5" fmla="*/ 129 h 176"/>
                  <a:gd name="T6" fmla="*/ 83 w 115"/>
                  <a:gd name="T7" fmla="*/ 176 h 176"/>
                  <a:gd name="T8" fmla="*/ 0 60000 65536"/>
                  <a:gd name="T9" fmla="*/ 0 60000 65536"/>
                  <a:gd name="T10" fmla="*/ 0 60000 65536"/>
                  <a:gd name="T11" fmla="*/ 0 60000 65536"/>
                  <a:gd name="T12" fmla="*/ 0 w 115"/>
                  <a:gd name="T13" fmla="*/ 0 h 176"/>
                  <a:gd name="T14" fmla="*/ 115 w 115"/>
                  <a:gd name="T15" fmla="*/ 176 h 176"/>
                </a:gdLst>
                <a:ahLst/>
                <a:cxnLst>
                  <a:cxn ang="T8">
                    <a:pos x="T0" y="T1"/>
                  </a:cxn>
                  <a:cxn ang="T9">
                    <a:pos x="T2" y="T3"/>
                  </a:cxn>
                  <a:cxn ang="T10">
                    <a:pos x="T4" y="T5"/>
                  </a:cxn>
                  <a:cxn ang="T11">
                    <a:pos x="T6" y="T7"/>
                  </a:cxn>
                </a:cxnLst>
                <a:rect l="T12" t="T13" r="T14" b="T15"/>
                <a:pathLst>
                  <a:path w="115" h="176">
                    <a:moveTo>
                      <a:pt x="83" y="176"/>
                    </a:moveTo>
                    <a:lnTo>
                      <a:pt x="115" y="0"/>
                    </a:lnTo>
                    <a:lnTo>
                      <a:pt x="0" y="129"/>
                    </a:lnTo>
                    <a:lnTo>
                      <a:pt x="83" y="176"/>
                    </a:lnTo>
                    <a:close/>
                  </a:path>
                </a:pathLst>
              </a:custGeom>
              <a:solidFill>
                <a:srgbClr val="000000"/>
              </a:solidFill>
              <a:ln w="9525">
                <a:noFill/>
                <a:miter lim="800000"/>
                <a:headEnd/>
                <a:tailEnd/>
              </a:ln>
            </p:spPr>
            <p:txBody>
              <a:bodyPr/>
              <a:lstStyle/>
              <a:p>
                <a:endParaRPr lang="zh-CN" altLang="en-US"/>
              </a:p>
            </p:txBody>
          </p:sp>
        </p:grpSp>
        <p:grpSp>
          <p:nvGrpSpPr>
            <p:cNvPr id="6" name="Group 42"/>
            <p:cNvGrpSpPr>
              <a:grpSpLocks/>
            </p:cNvGrpSpPr>
            <p:nvPr/>
          </p:nvGrpSpPr>
          <p:grpSpPr bwMode="auto">
            <a:xfrm>
              <a:off x="2246" y="1361"/>
              <a:ext cx="1123" cy="857"/>
              <a:chOff x="0" y="0"/>
              <a:chExt cx="1123" cy="857"/>
            </a:xfrm>
          </p:grpSpPr>
          <p:sp>
            <p:nvSpPr>
              <p:cNvPr id="38995" name="Freeform 42"/>
              <p:cNvSpPr>
                <a:spLocks noChangeArrowheads="1"/>
              </p:cNvSpPr>
              <p:nvPr/>
            </p:nvSpPr>
            <p:spPr bwMode="auto">
              <a:xfrm>
                <a:off x="0" y="47"/>
                <a:ext cx="1029" cy="810"/>
              </a:xfrm>
              <a:custGeom>
                <a:avLst/>
                <a:gdLst>
                  <a:gd name="T0" fmla="*/ 0 w 1029"/>
                  <a:gd name="T1" fmla="*/ 774 h 810"/>
                  <a:gd name="T2" fmla="*/ 10 w 1029"/>
                  <a:gd name="T3" fmla="*/ 810 h 810"/>
                  <a:gd name="T4" fmla="*/ 1029 w 1029"/>
                  <a:gd name="T5" fmla="*/ 35 h 810"/>
                  <a:gd name="T6" fmla="*/ 1019 w 1029"/>
                  <a:gd name="T7" fmla="*/ 0 h 810"/>
                  <a:gd name="T8" fmla="*/ 0 w 1029"/>
                  <a:gd name="T9" fmla="*/ 774 h 810"/>
                  <a:gd name="T10" fmla="*/ 0 60000 65536"/>
                  <a:gd name="T11" fmla="*/ 0 60000 65536"/>
                  <a:gd name="T12" fmla="*/ 0 60000 65536"/>
                  <a:gd name="T13" fmla="*/ 0 60000 65536"/>
                  <a:gd name="T14" fmla="*/ 0 60000 65536"/>
                  <a:gd name="T15" fmla="*/ 0 w 1029"/>
                  <a:gd name="T16" fmla="*/ 0 h 810"/>
                  <a:gd name="T17" fmla="*/ 1029 w 1029"/>
                  <a:gd name="T18" fmla="*/ 810 h 810"/>
                </a:gdLst>
                <a:ahLst/>
                <a:cxnLst>
                  <a:cxn ang="T10">
                    <a:pos x="T0" y="T1"/>
                  </a:cxn>
                  <a:cxn ang="T11">
                    <a:pos x="T2" y="T3"/>
                  </a:cxn>
                  <a:cxn ang="T12">
                    <a:pos x="T4" y="T5"/>
                  </a:cxn>
                  <a:cxn ang="T13">
                    <a:pos x="T6" y="T7"/>
                  </a:cxn>
                  <a:cxn ang="T14">
                    <a:pos x="T8" y="T9"/>
                  </a:cxn>
                </a:cxnLst>
                <a:rect l="T15" t="T16" r="T17" b="T18"/>
                <a:pathLst>
                  <a:path w="1029" h="810">
                    <a:moveTo>
                      <a:pt x="0" y="774"/>
                    </a:moveTo>
                    <a:lnTo>
                      <a:pt x="10" y="810"/>
                    </a:lnTo>
                    <a:lnTo>
                      <a:pt x="1029" y="35"/>
                    </a:lnTo>
                    <a:lnTo>
                      <a:pt x="1019" y="0"/>
                    </a:lnTo>
                    <a:lnTo>
                      <a:pt x="0" y="774"/>
                    </a:lnTo>
                    <a:close/>
                  </a:path>
                </a:pathLst>
              </a:custGeom>
              <a:solidFill>
                <a:srgbClr val="000000"/>
              </a:solidFill>
              <a:ln w="9525">
                <a:noFill/>
                <a:miter lim="800000"/>
                <a:headEnd/>
                <a:tailEnd/>
              </a:ln>
            </p:spPr>
            <p:txBody>
              <a:bodyPr/>
              <a:lstStyle/>
              <a:p>
                <a:endParaRPr lang="zh-CN" altLang="en-US"/>
              </a:p>
            </p:txBody>
          </p:sp>
          <p:sp>
            <p:nvSpPr>
              <p:cNvPr id="38996" name="Freeform 43"/>
              <p:cNvSpPr>
                <a:spLocks noChangeArrowheads="1"/>
              </p:cNvSpPr>
              <p:nvPr/>
            </p:nvSpPr>
            <p:spPr bwMode="auto">
              <a:xfrm>
                <a:off x="967" y="0"/>
                <a:ext cx="156" cy="141"/>
              </a:xfrm>
              <a:custGeom>
                <a:avLst/>
                <a:gdLst>
                  <a:gd name="T0" fmla="*/ 52 w 156"/>
                  <a:gd name="T1" fmla="*/ 141 h 141"/>
                  <a:gd name="T2" fmla="*/ 156 w 156"/>
                  <a:gd name="T3" fmla="*/ 0 h 141"/>
                  <a:gd name="T4" fmla="*/ 0 w 156"/>
                  <a:gd name="T5" fmla="*/ 47 h 141"/>
                  <a:gd name="T6" fmla="*/ 52 w 156"/>
                  <a:gd name="T7" fmla="*/ 141 h 141"/>
                  <a:gd name="T8" fmla="*/ 0 60000 65536"/>
                  <a:gd name="T9" fmla="*/ 0 60000 65536"/>
                  <a:gd name="T10" fmla="*/ 0 60000 65536"/>
                  <a:gd name="T11" fmla="*/ 0 60000 65536"/>
                  <a:gd name="T12" fmla="*/ 0 w 156"/>
                  <a:gd name="T13" fmla="*/ 0 h 141"/>
                  <a:gd name="T14" fmla="*/ 156 w 156"/>
                  <a:gd name="T15" fmla="*/ 141 h 141"/>
                </a:gdLst>
                <a:ahLst/>
                <a:cxnLst>
                  <a:cxn ang="T8">
                    <a:pos x="T0" y="T1"/>
                  </a:cxn>
                  <a:cxn ang="T9">
                    <a:pos x="T2" y="T3"/>
                  </a:cxn>
                  <a:cxn ang="T10">
                    <a:pos x="T4" y="T5"/>
                  </a:cxn>
                  <a:cxn ang="T11">
                    <a:pos x="T6" y="T7"/>
                  </a:cxn>
                </a:cxnLst>
                <a:rect l="T12" t="T13" r="T14" b="T15"/>
                <a:pathLst>
                  <a:path w="156" h="141">
                    <a:moveTo>
                      <a:pt x="52" y="141"/>
                    </a:moveTo>
                    <a:lnTo>
                      <a:pt x="156" y="0"/>
                    </a:lnTo>
                    <a:lnTo>
                      <a:pt x="0" y="47"/>
                    </a:lnTo>
                    <a:lnTo>
                      <a:pt x="52" y="141"/>
                    </a:lnTo>
                    <a:close/>
                  </a:path>
                </a:pathLst>
              </a:custGeom>
              <a:solidFill>
                <a:srgbClr val="000000"/>
              </a:solidFill>
              <a:ln w="9525">
                <a:noFill/>
                <a:miter lim="800000"/>
                <a:headEnd/>
                <a:tailEnd/>
              </a:ln>
            </p:spPr>
            <p:txBody>
              <a:bodyPr/>
              <a:lstStyle/>
              <a:p>
                <a:endParaRPr lang="zh-CN" altLang="en-US"/>
              </a:p>
            </p:txBody>
          </p:sp>
        </p:grpSp>
        <p:grpSp>
          <p:nvGrpSpPr>
            <p:cNvPr id="7" name="Group 45"/>
            <p:cNvGrpSpPr>
              <a:grpSpLocks/>
            </p:cNvGrpSpPr>
            <p:nvPr/>
          </p:nvGrpSpPr>
          <p:grpSpPr bwMode="auto">
            <a:xfrm>
              <a:off x="2246" y="1713"/>
              <a:ext cx="1372" cy="505"/>
              <a:chOff x="0" y="0"/>
              <a:chExt cx="1372" cy="505"/>
            </a:xfrm>
          </p:grpSpPr>
          <p:sp>
            <p:nvSpPr>
              <p:cNvPr id="38993" name="Freeform 45"/>
              <p:cNvSpPr>
                <a:spLocks noChangeArrowheads="1"/>
              </p:cNvSpPr>
              <p:nvPr/>
            </p:nvSpPr>
            <p:spPr bwMode="auto">
              <a:xfrm>
                <a:off x="0" y="35"/>
                <a:ext cx="1258" cy="470"/>
              </a:xfrm>
              <a:custGeom>
                <a:avLst/>
                <a:gdLst>
                  <a:gd name="T0" fmla="*/ 0 w 1258"/>
                  <a:gd name="T1" fmla="*/ 434 h 470"/>
                  <a:gd name="T2" fmla="*/ 10 w 1258"/>
                  <a:gd name="T3" fmla="*/ 470 h 470"/>
                  <a:gd name="T4" fmla="*/ 1258 w 1258"/>
                  <a:gd name="T5" fmla="*/ 35 h 470"/>
                  <a:gd name="T6" fmla="*/ 1247 w 1258"/>
                  <a:gd name="T7" fmla="*/ 0 h 470"/>
                  <a:gd name="T8" fmla="*/ 0 w 1258"/>
                  <a:gd name="T9" fmla="*/ 434 h 470"/>
                  <a:gd name="T10" fmla="*/ 0 60000 65536"/>
                  <a:gd name="T11" fmla="*/ 0 60000 65536"/>
                  <a:gd name="T12" fmla="*/ 0 60000 65536"/>
                  <a:gd name="T13" fmla="*/ 0 60000 65536"/>
                  <a:gd name="T14" fmla="*/ 0 60000 65536"/>
                  <a:gd name="T15" fmla="*/ 0 w 1258"/>
                  <a:gd name="T16" fmla="*/ 0 h 470"/>
                  <a:gd name="T17" fmla="*/ 1258 w 1258"/>
                  <a:gd name="T18" fmla="*/ 470 h 470"/>
                </a:gdLst>
                <a:ahLst/>
                <a:cxnLst>
                  <a:cxn ang="T10">
                    <a:pos x="T0" y="T1"/>
                  </a:cxn>
                  <a:cxn ang="T11">
                    <a:pos x="T2" y="T3"/>
                  </a:cxn>
                  <a:cxn ang="T12">
                    <a:pos x="T4" y="T5"/>
                  </a:cxn>
                  <a:cxn ang="T13">
                    <a:pos x="T6" y="T7"/>
                  </a:cxn>
                  <a:cxn ang="T14">
                    <a:pos x="T8" y="T9"/>
                  </a:cxn>
                </a:cxnLst>
                <a:rect l="T15" t="T16" r="T17" b="T18"/>
                <a:pathLst>
                  <a:path w="1258" h="470">
                    <a:moveTo>
                      <a:pt x="0" y="434"/>
                    </a:moveTo>
                    <a:lnTo>
                      <a:pt x="10" y="470"/>
                    </a:lnTo>
                    <a:lnTo>
                      <a:pt x="1258" y="35"/>
                    </a:lnTo>
                    <a:lnTo>
                      <a:pt x="1247" y="0"/>
                    </a:lnTo>
                    <a:lnTo>
                      <a:pt x="0" y="434"/>
                    </a:lnTo>
                    <a:close/>
                  </a:path>
                </a:pathLst>
              </a:custGeom>
              <a:solidFill>
                <a:srgbClr val="000000"/>
              </a:solidFill>
              <a:ln w="9525">
                <a:noFill/>
                <a:miter lim="800000"/>
                <a:headEnd/>
                <a:tailEnd/>
              </a:ln>
            </p:spPr>
            <p:txBody>
              <a:bodyPr/>
              <a:lstStyle/>
              <a:p>
                <a:endParaRPr lang="zh-CN" altLang="en-US"/>
              </a:p>
            </p:txBody>
          </p:sp>
          <p:sp>
            <p:nvSpPr>
              <p:cNvPr id="38994" name="Freeform 46"/>
              <p:cNvSpPr>
                <a:spLocks noChangeArrowheads="1"/>
              </p:cNvSpPr>
              <p:nvPr/>
            </p:nvSpPr>
            <p:spPr bwMode="auto">
              <a:xfrm>
                <a:off x="1206" y="0"/>
                <a:ext cx="166" cy="106"/>
              </a:xfrm>
              <a:custGeom>
                <a:avLst/>
                <a:gdLst>
                  <a:gd name="T0" fmla="*/ 31 w 166"/>
                  <a:gd name="T1" fmla="*/ 106 h 106"/>
                  <a:gd name="T2" fmla="*/ 166 w 166"/>
                  <a:gd name="T3" fmla="*/ 0 h 106"/>
                  <a:gd name="T4" fmla="*/ 0 w 166"/>
                  <a:gd name="T5" fmla="*/ 0 h 106"/>
                  <a:gd name="T6" fmla="*/ 31 w 166"/>
                  <a:gd name="T7" fmla="*/ 106 h 106"/>
                  <a:gd name="T8" fmla="*/ 0 60000 65536"/>
                  <a:gd name="T9" fmla="*/ 0 60000 65536"/>
                  <a:gd name="T10" fmla="*/ 0 60000 65536"/>
                  <a:gd name="T11" fmla="*/ 0 60000 65536"/>
                  <a:gd name="T12" fmla="*/ 0 w 166"/>
                  <a:gd name="T13" fmla="*/ 0 h 106"/>
                  <a:gd name="T14" fmla="*/ 166 w 166"/>
                  <a:gd name="T15" fmla="*/ 106 h 106"/>
                </a:gdLst>
                <a:ahLst/>
                <a:cxnLst>
                  <a:cxn ang="T8">
                    <a:pos x="T0" y="T1"/>
                  </a:cxn>
                  <a:cxn ang="T9">
                    <a:pos x="T2" y="T3"/>
                  </a:cxn>
                  <a:cxn ang="T10">
                    <a:pos x="T4" y="T5"/>
                  </a:cxn>
                  <a:cxn ang="T11">
                    <a:pos x="T6" y="T7"/>
                  </a:cxn>
                </a:cxnLst>
                <a:rect l="T12" t="T13" r="T14" b="T15"/>
                <a:pathLst>
                  <a:path w="166" h="106">
                    <a:moveTo>
                      <a:pt x="31" y="106"/>
                    </a:moveTo>
                    <a:lnTo>
                      <a:pt x="166" y="0"/>
                    </a:lnTo>
                    <a:lnTo>
                      <a:pt x="0" y="0"/>
                    </a:lnTo>
                    <a:lnTo>
                      <a:pt x="31" y="106"/>
                    </a:lnTo>
                    <a:close/>
                  </a:path>
                </a:pathLst>
              </a:custGeom>
              <a:solidFill>
                <a:srgbClr val="000000"/>
              </a:solidFill>
              <a:ln w="9525">
                <a:noFill/>
                <a:miter lim="800000"/>
                <a:headEnd/>
                <a:tailEnd/>
              </a:ln>
            </p:spPr>
            <p:txBody>
              <a:bodyPr/>
              <a:lstStyle/>
              <a:p>
                <a:endParaRPr lang="zh-CN" altLang="en-US"/>
              </a:p>
            </p:txBody>
          </p:sp>
        </p:grpSp>
        <p:sp>
          <p:nvSpPr>
            <p:cNvPr id="38948" name="Rectangle 47"/>
            <p:cNvSpPr>
              <a:spLocks noChangeArrowheads="1"/>
            </p:cNvSpPr>
            <p:nvPr/>
          </p:nvSpPr>
          <p:spPr bwMode="auto">
            <a:xfrm>
              <a:off x="1871" y="246"/>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49" name="Rectangle 48"/>
            <p:cNvSpPr>
              <a:spLocks noChangeArrowheads="1"/>
            </p:cNvSpPr>
            <p:nvPr/>
          </p:nvSpPr>
          <p:spPr bwMode="auto">
            <a:xfrm>
              <a:off x="1975" y="329"/>
              <a:ext cx="61"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d</a:t>
              </a:r>
              <a:endParaRPr lang="en-US" altLang="zh-CN">
                <a:latin typeface="Verdana" pitchFamily="34" charset="0"/>
              </a:endParaRPr>
            </a:p>
          </p:txBody>
        </p:sp>
        <p:sp>
          <p:nvSpPr>
            <p:cNvPr id="38950" name="Rectangle 49"/>
            <p:cNvSpPr>
              <a:spLocks noChangeArrowheads="1"/>
            </p:cNvSpPr>
            <p:nvPr/>
          </p:nvSpPr>
          <p:spPr bwMode="auto">
            <a:xfrm>
              <a:off x="2038" y="329"/>
              <a:ext cx="3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 </a:t>
              </a:r>
              <a:endParaRPr lang="en-US" altLang="zh-CN">
                <a:latin typeface="Verdana" pitchFamily="34" charset="0"/>
              </a:endParaRPr>
            </a:p>
          </p:txBody>
        </p:sp>
        <p:sp>
          <p:nvSpPr>
            <p:cNvPr id="38951" name="Rectangle 50"/>
            <p:cNvSpPr>
              <a:spLocks noChangeArrowheads="1"/>
            </p:cNvSpPr>
            <p:nvPr/>
          </p:nvSpPr>
          <p:spPr bwMode="auto">
            <a:xfrm>
              <a:off x="4117" y="2194"/>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52" name="Rectangle 51"/>
            <p:cNvSpPr>
              <a:spLocks noChangeArrowheads="1"/>
            </p:cNvSpPr>
            <p:nvPr/>
          </p:nvSpPr>
          <p:spPr bwMode="auto">
            <a:xfrm>
              <a:off x="4221" y="2276"/>
              <a:ext cx="52"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t</a:t>
              </a:r>
              <a:endParaRPr lang="en-US" altLang="zh-CN">
                <a:latin typeface="Verdana" pitchFamily="34" charset="0"/>
              </a:endParaRPr>
            </a:p>
          </p:txBody>
        </p:sp>
        <p:sp>
          <p:nvSpPr>
            <p:cNvPr id="38953" name="Rectangle 52"/>
            <p:cNvSpPr>
              <a:spLocks noChangeArrowheads="1"/>
            </p:cNvSpPr>
            <p:nvPr/>
          </p:nvSpPr>
          <p:spPr bwMode="auto">
            <a:xfrm>
              <a:off x="4273" y="2276"/>
              <a:ext cx="3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b="1">
                  <a:solidFill>
                    <a:srgbClr val="000000"/>
                  </a:solidFill>
                  <a:latin typeface="Haettenschweiler" pitchFamily="34" charset="0"/>
                </a:rPr>
                <a:t> </a:t>
              </a:r>
              <a:endParaRPr lang="en-US" altLang="zh-CN">
                <a:latin typeface="Verdana" pitchFamily="34" charset="0"/>
              </a:endParaRPr>
            </a:p>
          </p:txBody>
        </p:sp>
        <p:sp>
          <p:nvSpPr>
            <p:cNvPr id="38954" name="Rectangle 53"/>
            <p:cNvSpPr>
              <a:spLocks noChangeArrowheads="1"/>
            </p:cNvSpPr>
            <p:nvPr/>
          </p:nvSpPr>
          <p:spPr bwMode="auto">
            <a:xfrm>
              <a:off x="2620" y="2194"/>
              <a:ext cx="1383"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55" name="Rectangle 54"/>
            <p:cNvSpPr>
              <a:spLocks noChangeArrowheads="1"/>
            </p:cNvSpPr>
            <p:nvPr/>
          </p:nvSpPr>
          <p:spPr bwMode="auto">
            <a:xfrm>
              <a:off x="2724" y="2300"/>
              <a:ext cx="582"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档案记录</a:t>
              </a:r>
              <a:endParaRPr lang="zh-CN" altLang="en-US">
                <a:latin typeface="Verdana" pitchFamily="34" charset="0"/>
              </a:endParaRPr>
            </a:p>
          </p:txBody>
        </p:sp>
        <p:sp>
          <p:nvSpPr>
            <p:cNvPr id="38956" name="Rectangle 55"/>
            <p:cNvSpPr>
              <a:spLocks noChangeArrowheads="1"/>
            </p:cNvSpPr>
            <p:nvPr/>
          </p:nvSpPr>
          <p:spPr bwMode="auto">
            <a:xfrm>
              <a:off x="3223" y="227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57" name="Rectangle 56"/>
            <p:cNvSpPr>
              <a:spLocks noChangeArrowheads="1"/>
            </p:cNvSpPr>
            <p:nvPr/>
          </p:nvSpPr>
          <p:spPr bwMode="auto">
            <a:xfrm>
              <a:off x="3285" y="2300"/>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文物</a:t>
              </a:r>
              <a:endParaRPr lang="zh-CN" altLang="en-US">
                <a:latin typeface="Verdana" pitchFamily="34" charset="0"/>
              </a:endParaRPr>
            </a:p>
          </p:txBody>
        </p:sp>
        <p:sp>
          <p:nvSpPr>
            <p:cNvPr id="38958" name="Rectangle 57"/>
            <p:cNvSpPr>
              <a:spLocks noChangeArrowheads="1"/>
            </p:cNvSpPr>
            <p:nvPr/>
          </p:nvSpPr>
          <p:spPr bwMode="auto">
            <a:xfrm>
              <a:off x="3535" y="227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59" name="Rectangle 58"/>
            <p:cNvSpPr>
              <a:spLocks noChangeArrowheads="1"/>
            </p:cNvSpPr>
            <p:nvPr/>
          </p:nvSpPr>
          <p:spPr bwMode="auto">
            <a:xfrm>
              <a:off x="2371" y="974"/>
              <a:ext cx="509" cy="37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0" name="Rectangle 59"/>
            <p:cNvSpPr>
              <a:spLocks noChangeArrowheads="1"/>
            </p:cNvSpPr>
            <p:nvPr/>
          </p:nvSpPr>
          <p:spPr bwMode="auto">
            <a:xfrm>
              <a:off x="2475" y="1079"/>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面</a:t>
              </a:r>
              <a:endParaRPr lang="zh-CN" altLang="en-US">
                <a:latin typeface="Verdana" pitchFamily="34" charset="0"/>
              </a:endParaRPr>
            </a:p>
          </p:txBody>
        </p:sp>
        <p:sp>
          <p:nvSpPr>
            <p:cNvPr id="38961" name="Rectangle 60"/>
            <p:cNvSpPr>
              <a:spLocks noChangeArrowheads="1"/>
            </p:cNvSpPr>
            <p:nvPr/>
          </p:nvSpPr>
          <p:spPr bwMode="auto">
            <a:xfrm>
              <a:off x="2599" y="1079"/>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谈</a:t>
              </a:r>
              <a:endParaRPr lang="zh-CN" altLang="en-US">
                <a:latin typeface="Verdana" pitchFamily="34" charset="0"/>
              </a:endParaRPr>
            </a:p>
          </p:txBody>
        </p:sp>
        <p:sp>
          <p:nvSpPr>
            <p:cNvPr id="38962" name="Rectangle 61"/>
            <p:cNvSpPr>
              <a:spLocks noChangeArrowheads="1"/>
            </p:cNvSpPr>
            <p:nvPr/>
          </p:nvSpPr>
          <p:spPr bwMode="auto">
            <a:xfrm>
              <a:off x="2724" y="1056"/>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3" name="Rectangle 62"/>
            <p:cNvSpPr>
              <a:spLocks noChangeArrowheads="1"/>
            </p:cNvSpPr>
            <p:nvPr/>
          </p:nvSpPr>
          <p:spPr bwMode="auto">
            <a:xfrm>
              <a:off x="2745" y="1338"/>
              <a:ext cx="509" cy="387"/>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4" name="Rectangle 63"/>
            <p:cNvSpPr>
              <a:spLocks noChangeArrowheads="1"/>
            </p:cNvSpPr>
            <p:nvPr/>
          </p:nvSpPr>
          <p:spPr bwMode="auto">
            <a:xfrm>
              <a:off x="2849" y="1443"/>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信函</a:t>
              </a:r>
              <a:endParaRPr lang="zh-CN" altLang="en-US">
                <a:latin typeface="Verdana" pitchFamily="34" charset="0"/>
              </a:endParaRPr>
            </a:p>
          </p:txBody>
        </p:sp>
        <p:sp>
          <p:nvSpPr>
            <p:cNvPr id="38965" name="Rectangle 64"/>
            <p:cNvSpPr>
              <a:spLocks noChangeArrowheads="1"/>
            </p:cNvSpPr>
            <p:nvPr/>
          </p:nvSpPr>
          <p:spPr bwMode="auto">
            <a:xfrm>
              <a:off x="3098" y="1420"/>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6" name="Rectangle 65"/>
            <p:cNvSpPr>
              <a:spLocks noChangeArrowheads="1"/>
            </p:cNvSpPr>
            <p:nvPr/>
          </p:nvSpPr>
          <p:spPr bwMode="auto">
            <a:xfrm>
              <a:off x="3119" y="1830"/>
              <a:ext cx="510" cy="37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67" name="Rectangle 66"/>
            <p:cNvSpPr>
              <a:spLocks noChangeArrowheads="1"/>
            </p:cNvSpPr>
            <p:nvPr/>
          </p:nvSpPr>
          <p:spPr bwMode="auto">
            <a:xfrm>
              <a:off x="3223" y="1936"/>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文献</a:t>
              </a:r>
              <a:endParaRPr lang="zh-CN" altLang="en-US">
                <a:latin typeface="Verdana" pitchFamily="34" charset="0"/>
              </a:endParaRPr>
            </a:p>
          </p:txBody>
        </p:sp>
        <p:sp>
          <p:nvSpPr>
            <p:cNvPr id="38968" name="Rectangle 67"/>
            <p:cNvSpPr>
              <a:spLocks noChangeArrowheads="1"/>
            </p:cNvSpPr>
            <p:nvPr/>
          </p:nvSpPr>
          <p:spPr bwMode="auto">
            <a:xfrm>
              <a:off x="3473" y="191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69" name="Rectangle 68"/>
            <p:cNvSpPr>
              <a:spLocks noChangeArrowheads="1"/>
            </p:cNvSpPr>
            <p:nvPr/>
          </p:nvSpPr>
          <p:spPr bwMode="auto">
            <a:xfrm>
              <a:off x="1871" y="610"/>
              <a:ext cx="385" cy="1596"/>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70" name="Rectangle 69"/>
            <p:cNvSpPr>
              <a:spLocks noChangeArrowheads="1"/>
            </p:cNvSpPr>
            <p:nvPr/>
          </p:nvSpPr>
          <p:spPr bwMode="auto">
            <a:xfrm>
              <a:off x="1975" y="716"/>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电</a:t>
              </a:r>
              <a:endParaRPr lang="zh-CN" altLang="en-US">
                <a:latin typeface="Verdana" pitchFamily="34" charset="0"/>
              </a:endParaRPr>
            </a:p>
          </p:txBody>
        </p:sp>
        <p:sp>
          <p:nvSpPr>
            <p:cNvPr id="38971" name="Rectangle 70"/>
            <p:cNvSpPr>
              <a:spLocks noChangeArrowheads="1"/>
            </p:cNvSpPr>
            <p:nvPr/>
          </p:nvSpPr>
          <p:spPr bwMode="auto">
            <a:xfrm>
              <a:off x="1975" y="962"/>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话</a:t>
              </a:r>
              <a:endParaRPr lang="zh-CN" altLang="en-US">
                <a:latin typeface="Verdana" pitchFamily="34" charset="0"/>
              </a:endParaRPr>
            </a:p>
          </p:txBody>
        </p:sp>
        <p:sp>
          <p:nvSpPr>
            <p:cNvPr id="38972" name="Rectangle 71"/>
            <p:cNvSpPr>
              <a:spLocks noChangeArrowheads="1"/>
            </p:cNvSpPr>
            <p:nvPr/>
          </p:nvSpPr>
          <p:spPr bwMode="auto">
            <a:xfrm>
              <a:off x="1975" y="1197"/>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a:t>
              </a:r>
              <a:endParaRPr lang="zh-CN" altLang="en-US">
                <a:latin typeface="Verdana" pitchFamily="34" charset="0"/>
              </a:endParaRPr>
            </a:p>
          </p:txBody>
        </p:sp>
        <p:sp>
          <p:nvSpPr>
            <p:cNvPr id="38973" name="Rectangle 72"/>
            <p:cNvSpPr>
              <a:spLocks noChangeArrowheads="1"/>
            </p:cNvSpPr>
            <p:nvPr/>
          </p:nvSpPr>
          <p:spPr bwMode="auto">
            <a:xfrm>
              <a:off x="2100" y="117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74" name="Rectangle 73"/>
            <p:cNvSpPr>
              <a:spLocks noChangeArrowheads="1"/>
            </p:cNvSpPr>
            <p:nvPr/>
          </p:nvSpPr>
          <p:spPr bwMode="auto">
            <a:xfrm>
              <a:off x="1975" y="1443"/>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互</a:t>
              </a:r>
              <a:endParaRPr lang="zh-CN" altLang="en-US">
                <a:latin typeface="Verdana" pitchFamily="34" charset="0"/>
              </a:endParaRPr>
            </a:p>
          </p:txBody>
        </p:sp>
        <p:sp>
          <p:nvSpPr>
            <p:cNvPr id="38975" name="Rectangle 74"/>
            <p:cNvSpPr>
              <a:spLocks noChangeArrowheads="1"/>
            </p:cNvSpPr>
            <p:nvPr/>
          </p:nvSpPr>
          <p:spPr bwMode="auto">
            <a:xfrm>
              <a:off x="1975" y="1690"/>
              <a:ext cx="146"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联</a:t>
              </a:r>
              <a:endParaRPr lang="zh-CN" altLang="en-US">
                <a:latin typeface="Verdana" pitchFamily="34" charset="0"/>
              </a:endParaRPr>
            </a:p>
          </p:txBody>
        </p:sp>
        <p:sp>
          <p:nvSpPr>
            <p:cNvPr id="38976" name="Rectangle 75"/>
            <p:cNvSpPr>
              <a:spLocks noChangeArrowheads="1"/>
            </p:cNvSpPr>
            <p:nvPr/>
          </p:nvSpPr>
          <p:spPr bwMode="auto">
            <a:xfrm>
              <a:off x="1975" y="1924"/>
              <a:ext cx="170"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sz="2100">
                  <a:solidFill>
                    <a:srgbClr val="000000"/>
                  </a:solidFill>
                  <a:latin typeface="楷体_GB2312" pitchFamily="1" charset="-122"/>
                  <a:ea typeface="楷体_GB2312" pitchFamily="1" charset="-122"/>
                </a:rPr>
                <a:t>网</a:t>
              </a:r>
              <a:endParaRPr lang="zh-CN" altLang="en-US">
                <a:latin typeface="Verdana" pitchFamily="34" charset="0"/>
              </a:endParaRPr>
            </a:p>
          </p:txBody>
        </p:sp>
        <p:sp>
          <p:nvSpPr>
            <p:cNvPr id="38977" name="Rectangle 76"/>
            <p:cNvSpPr>
              <a:spLocks noChangeArrowheads="1"/>
            </p:cNvSpPr>
            <p:nvPr/>
          </p:nvSpPr>
          <p:spPr bwMode="auto">
            <a:xfrm>
              <a:off x="2121" y="1913"/>
              <a:ext cx="38" cy="20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sz="2100">
                  <a:solidFill>
                    <a:srgbClr val="000000"/>
                  </a:solidFill>
                </a:rPr>
                <a:t> </a:t>
              </a:r>
              <a:endParaRPr lang="en-US" altLang="zh-CN">
                <a:latin typeface="Verdana" pitchFamily="34" charset="0"/>
              </a:endParaRPr>
            </a:p>
          </p:txBody>
        </p:sp>
        <p:sp>
          <p:nvSpPr>
            <p:cNvPr id="38978" name="Rectangle 77"/>
            <p:cNvSpPr>
              <a:spLocks noChangeArrowheads="1"/>
            </p:cNvSpPr>
            <p:nvPr/>
          </p:nvSpPr>
          <p:spPr bwMode="auto">
            <a:xfrm>
              <a:off x="2371" y="493"/>
              <a:ext cx="1382" cy="37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79" name="Rectangle 78"/>
            <p:cNvSpPr>
              <a:spLocks noChangeArrowheads="1"/>
            </p:cNvSpPr>
            <p:nvPr/>
          </p:nvSpPr>
          <p:spPr bwMode="auto">
            <a:xfrm>
              <a:off x="2475" y="587"/>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共时</a:t>
              </a:r>
              <a:endParaRPr lang="zh-CN" altLang="en-US">
                <a:latin typeface="Verdana" pitchFamily="34" charset="0"/>
              </a:endParaRPr>
            </a:p>
          </p:txBody>
        </p:sp>
        <p:sp>
          <p:nvSpPr>
            <p:cNvPr id="38980" name="Rectangle 79"/>
            <p:cNvSpPr>
              <a:spLocks noChangeArrowheads="1"/>
            </p:cNvSpPr>
            <p:nvPr/>
          </p:nvSpPr>
          <p:spPr bwMode="auto">
            <a:xfrm>
              <a:off x="2724" y="587"/>
              <a:ext cx="582"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信息交流</a:t>
              </a:r>
              <a:endParaRPr lang="zh-CN" altLang="en-US">
                <a:latin typeface="Verdana" pitchFamily="34" charset="0"/>
              </a:endParaRPr>
            </a:p>
          </p:txBody>
        </p:sp>
        <p:sp>
          <p:nvSpPr>
            <p:cNvPr id="38981" name="Rectangle 80"/>
            <p:cNvSpPr>
              <a:spLocks noChangeArrowheads="1"/>
            </p:cNvSpPr>
            <p:nvPr/>
          </p:nvSpPr>
          <p:spPr bwMode="auto">
            <a:xfrm>
              <a:off x="3223" y="563"/>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sp>
          <p:nvSpPr>
            <p:cNvPr id="38982" name="Rectangle 81"/>
            <p:cNvSpPr>
              <a:spLocks noChangeArrowheads="1"/>
            </p:cNvSpPr>
            <p:nvPr/>
          </p:nvSpPr>
          <p:spPr bwMode="auto">
            <a:xfrm>
              <a:off x="3868" y="974"/>
              <a:ext cx="509" cy="985"/>
            </a:xfrm>
            <a:prstGeom prst="rect">
              <a:avLst/>
            </a:prstGeom>
            <a:noFill/>
            <a:ln w="9525">
              <a:noFill/>
              <a:miter lim="800000"/>
              <a:headEnd/>
              <a:tailEnd/>
            </a:ln>
          </p:spPr>
          <p:txBody>
            <a:bodyPr/>
            <a:lstStyle/>
            <a:p>
              <a:pPr eaLnBrk="1" hangingPunct="1">
                <a:buFont typeface="Arial" pitchFamily="34" charset="0"/>
                <a:buNone/>
              </a:pPr>
              <a:endParaRPr lang="zh-CN" altLang="en-US"/>
            </a:p>
          </p:txBody>
        </p:sp>
        <p:sp>
          <p:nvSpPr>
            <p:cNvPr id="38983" name="Rectangle 82"/>
            <p:cNvSpPr>
              <a:spLocks noChangeArrowheads="1"/>
            </p:cNvSpPr>
            <p:nvPr/>
          </p:nvSpPr>
          <p:spPr bwMode="auto">
            <a:xfrm>
              <a:off x="3972" y="1079"/>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历时</a:t>
              </a:r>
              <a:endParaRPr lang="zh-CN" altLang="en-US">
                <a:latin typeface="Verdana" pitchFamily="34" charset="0"/>
              </a:endParaRPr>
            </a:p>
          </p:txBody>
        </p:sp>
        <p:sp>
          <p:nvSpPr>
            <p:cNvPr id="38984" name="Rectangle 83"/>
            <p:cNvSpPr>
              <a:spLocks noChangeArrowheads="1"/>
            </p:cNvSpPr>
            <p:nvPr/>
          </p:nvSpPr>
          <p:spPr bwMode="auto">
            <a:xfrm>
              <a:off x="3972" y="1326"/>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信息</a:t>
              </a:r>
              <a:endParaRPr lang="zh-CN" altLang="en-US">
                <a:latin typeface="Verdana" pitchFamily="34" charset="0"/>
              </a:endParaRPr>
            </a:p>
          </p:txBody>
        </p:sp>
        <p:sp>
          <p:nvSpPr>
            <p:cNvPr id="38985" name="Rectangle 84"/>
            <p:cNvSpPr>
              <a:spLocks noChangeArrowheads="1"/>
            </p:cNvSpPr>
            <p:nvPr/>
          </p:nvSpPr>
          <p:spPr bwMode="auto">
            <a:xfrm>
              <a:off x="3972" y="1572"/>
              <a:ext cx="291"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zh-CN" altLang="en-US">
                  <a:solidFill>
                    <a:srgbClr val="000000"/>
                  </a:solidFill>
                  <a:latin typeface="楷体_GB2312" pitchFamily="1" charset="-122"/>
                  <a:ea typeface="楷体_GB2312" pitchFamily="1" charset="-122"/>
                </a:rPr>
                <a:t>交流</a:t>
              </a:r>
              <a:endParaRPr lang="zh-CN" altLang="en-US">
                <a:latin typeface="Verdana" pitchFamily="34" charset="0"/>
              </a:endParaRPr>
            </a:p>
          </p:txBody>
        </p:sp>
        <p:sp>
          <p:nvSpPr>
            <p:cNvPr id="38986" name="Rectangle 85"/>
            <p:cNvSpPr>
              <a:spLocks noChangeArrowheads="1"/>
            </p:cNvSpPr>
            <p:nvPr/>
          </p:nvSpPr>
          <p:spPr bwMode="auto">
            <a:xfrm>
              <a:off x="4221" y="1549"/>
              <a:ext cx="33" cy="174"/>
            </a:xfrm>
            <a:prstGeom prst="rect">
              <a:avLst/>
            </a:prstGeom>
            <a:noFill/>
            <a:ln w="9525">
              <a:noFill/>
              <a:miter lim="800000"/>
              <a:headEnd/>
              <a:tailEnd/>
            </a:ln>
          </p:spPr>
          <p:txBody>
            <a:bodyPr wrap="none" lIns="0" tIns="0" rIns="0" bIns="0">
              <a:spAutoFit/>
            </a:bodyPr>
            <a:lstStyle/>
            <a:p>
              <a:pPr eaLnBrk="1" hangingPunct="1">
                <a:buFont typeface="Arial" pitchFamily="34" charset="0"/>
                <a:buNone/>
              </a:pPr>
              <a:r>
                <a:rPr lang="en-US" altLang="zh-CN">
                  <a:solidFill>
                    <a:srgbClr val="000000"/>
                  </a:solidFill>
                </a:rPr>
                <a:t> </a:t>
              </a:r>
              <a:endParaRPr lang="en-US" altLang="zh-CN">
                <a:latin typeface="Verdana" pitchFamily="34" charset="0"/>
              </a:endParaRPr>
            </a:p>
          </p:txBody>
        </p:sp>
        <p:grpSp>
          <p:nvGrpSpPr>
            <p:cNvPr id="8" name="Group 87"/>
            <p:cNvGrpSpPr>
              <a:grpSpLocks/>
            </p:cNvGrpSpPr>
            <p:nvPr/>
          </p:nvGrpSpPr>
          <p:grpSpPr bwMode="auto">
            <a:xfrm>
              <a:off x="2578" y="716"/>
              <a:ext cx="125" cy="129"/>
              <a:chOff x="0" y="0"/>
              <a:chExt cx="125" cy="129"/>
            </a:xfrm>
          </p:grpSpPr>
          <p:sp>
            <p:nvSpPr>
              <p:cNvPr id="38991" name="Line 87"/>
              <p:cNvSpPr>
                <a:spLocks noChangeShapeType="1"/>
              </p:cNvSpPr>
              <p:nvPr/>
            </p:nvSpPr>
            <p:spPr bwMode="auto">
              <a:xfrm flipH="1">
                <a:off x="84" y="58"/>
                <a:ext cx="41" cy="1"/>
              </a:xfrm>
              <a:prstGeom prst="line">
                <a:avLst/>
              </a:prstGeom>
              <a:noFill/>
              <a:ln w="15875">
                <a:solidFill>
                  <a:srgbClr val="000000"/>
                </a:solidFill>
                <a:round/>
                <a:headEnd/>
                <a:tailEnd/>
              </a:ln>
            </p:spPr>
            <p:txBody>
              <a:bodyPr/>
              <a:lstStyle/>
              <a:p>
                <a:endParaRPr lang="zh-CN" altLang="en-US"/>
              </a:p>
            </p:txBody>
          </p:sp>
          <p:sp>
            <p:nvSpPr>
              <p:cNvPr id="38992" name="Freeform 88"/>
              <p:cNvSpPr>
                <a:spLocks noChangeArrowheads="1"/>
              </p:cNvSpPr>
              <p:nvPr/>
            </p:nvSpPr>
            <p:spPr bwMode="auto">
              <a:xfrm>
                <a:off x="0" y="0"/>
                <a:ext cx="115" cy="129"/>
              </a:xfrm>
              <a:custGeom>
                <a:avLst/>
                <a:gdLst>
                  <a:gd name="T0" fmla="*/ 115 w 115"/>
                  <a:gd name="T1" fmla="*/ 0 h 129"/>
                  <a:gd name="T2" fmla="*/ 0 w 115"/>
                  <a:gd name="T3" fmla="*/ 58 h 129"/>
                  <a:gd name="T4" fmla="*/ 115 w 115"/>
                  <a:gd name="T5" fmla="*/ 129 h 129"/>
                  <a:gd name="T6" fmla="*/ 115 w 115"/>
                  <a:gd name="T7" fmla="*/ 0 h 129"/>
                  <a:gd name="T8" fmla="*/ 0 60000 65536"/>
                  <a:gd name="T9" fmla="*/ 0 60000 65536"/>
                  <a:gd name="T10" fmla="*/ 0 60000 65536"/>
                  <a:gd name="T11" fmla="*/ 0 60000 65536"/>
                  <a:gd name="T12" fmla="*/ 0 w 115"/>
                  <a:gd name="T13" fmla="*/ 0 h 129"/>
                  <a:gd name="T14" fmla="*/ 115 w 115"/>
                  <a:gd name="T15" fmla="*/ 129 h 129"/>
                </a:gdLst>
                <a:ahLst/>
                <a:cxnLst>
                  <a:cxn ang="T8">
                    <a:pos x="T0" y="T1"/>
                  </a:cxn>
                  <a:cxn ang="T9">
                    <a:pos x="T2" y="T3"/>
                  </a:cxn>
                  <a:cxn ang="T10">
                    <a:pos x="T4" y="T5"/>
                  </a:cxn>
                  <a:cxn ang="T11">
                    <a:pos x="T6" y="T7"/>
                  </a:cxn>
                </a:cxnLst>
                <a:rect l="T12" t="T13" r="T14" b="T15"/>
                <a:pathLst>
                  <a:path w="115" h="129">
                    <a:moveTo>
                      <a:pt x="115" y="0"/>
                    </a:moveTo>
                    <a:lnTo>
                      <a:pt x="0" y="58"/>
                    </a:lnTo>
                    <a:lnTo>
                      <a:pt x="115" y="129"/>
                    </a:lnTo>
                    <a:lnTo>
                      <a:pt x="115" y="0"/>
                    </a:lnTo>
                    <a:close/>
                  </a:path>
                </a:pathLst>
              </a:custGeom>
              <a:solidFill>
                <a:srgbClr val="000000"/>
              </a:solidFill>
              <a:ln w="9525">
                <a:noFill/>
                <a:miter lim="800000"/>
                <a:headEnd/>
                <a:tailEnd/>
              </a:ln>
            </p:spPr>
            <p:txBody>
              <a:bodyPr/>
              <a:lstStyle/>
              <a:p>
                <a:endParaRPr lang="zh-CN" altLang="en-US"/>
              </a:p>
            </p:txBody>
          </p:sp>
        </p:grpSp>
        <p:grpSp>
          <p:nvGrpSpPr>
            <p:cNvPr id="9" name="Group 90"/>
            <p:cNvGrpSpPr>
              <a:grpSpLocks/>
            </p:cNvGrpSpPr>
            <p:nvPr/>
          </p:nvGrpSpPr>
          <p:grpSpPr bwMode="auto">
            <a:xfrm>
              <a:off x="3743" y="1455"/>
              <a:ext cx="125" cy="117"/>
              <a:chOff x="0" y="0"/>
              <a:chExt cx="125" cy="117"/>
            </a:xfrm>
          </p:grpSpPr>
          <p:sp>
            <p:nvSpPr>
              <p:cNvPr id="38989" name="Line 90"/>
              <p:cNvSpPr>
                <a:spLocks noChangeShapeType="1"/>
              </p:cNvSpPr>
              <p:nvPr/>
            </p:nvSpPr>
            <p:spPr bwMode="auto">
              <a:xfrm>
                <a:off x="0" y="0"/>
                <a:ext cx="62" cy="70"/>
              </a:xfrm>
              <a:prstGeom prst="line">
                <a:avLst/>
              </a:prstGeom>
              <a:noFill/>
              <a:ln w="15875">
                <a:solidFill>
                  <a:srgbClr val="000000"/>
                </a:solidFill>
                <a:round/>
                <a:headEnd/>
                <a:tailEnd/>
              </a:ln>
            </p:spPr>
            <p:txBody>
              <a:bodyPr/>
              <a:lstStyle/>
              <a:p>
                <a:endParaRPr lang="zh-CN" altLang="en-US"/>
              </a:p>
            </p:txBody>
          </p:sp>
          <p:sp>
            <p:nvSpPr>
              <p:cNvPr id="38990" name="Freeform 91"/>
              <p:cNvSpPr>
                <a:spLocks noChangeArrowheads="1"/>
              </p:cNvSpPr>
              <p:nvPr/>
            </p:nvSpPr>
            <p:spPr bwMode="auto">
              <a:xfrm>
                <a:off x="10" y="0"/>
                <a:ext cx="115" cy="117"/>
              </a:xfrm>
              <a:custGeom>
                <a:avLst/>
                <a:gdLst>
                  <a:gd name="T0" fmla="*/ 0 w 115"/>
                  <a:gd name="T1" fmla="*/ 94 h 117"/>
                  <a:gd name="T2" fmla="*/ 115 w 115"/>
                  <a:gd name="T3" fmla="*/ 117 h 117"/>
                  <a:gd name="T4" fmla="*/ 63 w 115"/>
                  <a:gd name="T5" fmla="*/ 0 h 117"/>
                  <a:gd name="T6" fmla="*/ 0 w 115"/>
                  <a:gd name="T7" fmla="*/ 94 h 117"/>
                  <a:gd name="T8" fmla="*/ 0 60000 65536"/>
                  <a:gd name="T9" fmla="*/ 0 60000 65536"/>
                  <a:gd name="T10" fmla="*/ 0 60000 65536"/>
                  <a:gd name="T11" fmla="*/ 0 60000 65536"/>
                  <a:gd name="T12" fmla="*/ 0 w 115"/>
                  <a:gd name="T13" fmla="*/ 0 h 117"/>
                  <a:gd name="T14" fmla="*/ 115 w 115"/>
                  <a:gd name="T15" fmla="*/ 117 h 117"/>
                </a:gdLst>
                <a:ahLst/>
                <a:cxnLst>
                  <a:cxn ang="T8">
                    <a:pos x="T0" y="T1"/>
                  </a:cxn>
                  <a:cxn ang="T9">
                    <a:pos x="T2" y="T3"/>
                  </a:cxn>
                  <a:cxn ang="T10">
                    <a:pos x="T4" y="T5"/>
                  </a:cxn>
                  <a:cxn ang="T11">
                    <a:pos x="T6" y="T7"/>
                  </a:cxn>
                </a:cxnLst>
                <a:rect l="T12" t="T13" r="T14" b="T15"/>
                <a:pathLst>
                  <a:path w="115" h="117">
                    <a:moveTo>
                      <a:pt x="0" y="94"/>
                    </a:moveTo>
                    <a:lnTo>
                      <a:pt x="115" y="117"/>
                    </a:lnTo>
                    <a:lnTo>
                      <a:pt x="63" y="0"/>
                    </a:lnTo>
                    <a:lnTo>
                      <a:pt x="0" y="94"/>
                    </a:lnTo>
                    <a:close/>
                  </a:path>
                </a:pathLst>
              </a:custGeom>
              <a:solidFill>
                <a:srgbClr val="000000"/>
              </a:solidFill>
              <a:ln w="9525">
                <a:noFill/>
                <a:miter lim="800000"/>
                <a:headEnd/>
                <a:tailEnd/>
              </a:ln>
            </p:spPr>
            <p:txBody>
              <a:bodyPr/>
              <a:lstStyle/>
              <a:p>
                <a:endParaRPr lang="zh-CN" altLang="en-US"/>
              </a:p>
            </p:txBody>
          </p:sp>
        </p:grpSp>
      </p:grpSp>
      <p:sp>
        <p:nvSpPr>
          <p:cNvPr id="91"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strips(downRight)">
                                      <p:cBhvr>
                                        <p:cTn id="7" dur="500"/>
                                        <p:tgtEl>
                                          <p:spTgt spid="41989"/>
                                        </p:tgtEl>
                                      </p:cBhvr>
                                    </p:animEffect>
                                  </p:childTnLst>
                                </p:cTn>
                              </p:par>
                            </p:childTnLst>
                          </p:cTn>
                        </p:par>
                        <p:par>
                          <p:cTn id="8" fill="hold" nodeType="afterGroup">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4"/>
          <p:cNvSpPr>
            <a:spLocks noGrp="1" noChangeArrowheads="1"/>
          </p:cNvSpPr>
          <p:nvPr>
            <p:ph idx="4294967295"/>
          </p:nvPr>
        </p:nvSpPr>
        <p:spPr>
          <a:xfrm>
            <a:off x="323528" y="1077918"/>
            <a:ext cx="8229600" cy="590551"/>
          </a:xfrm>
        </p:spPr>
        <p:txBody>
          <a:bodyPr/>
          <a:lstStyle/>
          <a:p>
            <a:pPr marL="812800" indent="-812800">
              <a:buFont typeface="Wingdings" pitchFamily="2" charset="2"/>
              <a:buAutoNum type="ea1JpnChsDbPeriod" startAt="2"/>
            </a:pPr>
            <a:r>
              <a:rPr lang="en-US" altLang="zh-CN" smtClean="0">
                <a:latin typeface="Times New Roman" pitchFamily="18" charset="0"/>
                <a:ea typeface="黑体" pitchFamily="49" charset="-122"/>
              </a:rPr>
              <a:t>“</a:t>
            </a:r>
            <a:r>
              <a:rPr lang="zh-CN" altLang="en-US" smtClean="0">
                <a:latin typeface="楷体_GB2312" pitchFamily="1" charset="-122"/>
                <a:ea typeface="黑体" pitchFamily="49" charset="-122"/>
              </a:rPr>
              <a:t>直接信息交流</a:t>
            </a:r>
            <a:r>
              <a:rPr lang="zh-CN" altLang="en-US" smtClean="0">
                <a:latin typeface="Times New Roman" pitchFamily="18" charset="0"/>
                <a:ea typeface="黑体" pitchFamily="49" charset="-122"/>
              </a:rPr>
              <a:t>”</a:t>
            </a:r>
            <a:r>
              <a:rPr lang="zh-CN" altLang="en-US" smtClean="0">
                <a:latin typeface="楷体_GB2312" pitchFamily="1" charset="-122"/>
                <a:ea typeface="黑体" pitchFamily="49" charset="-122"/>
              </a:rPr>
              <a:t>与</a:t>
            </a:r>
            <a:r>
              <a:rPr lang="zh-CN" altLang="en-US" smtClean="0">
                <a:latin typeface="Times New Roman" pitchFamily="18" charset="0"/>
                <a:ea typeface="黑体" pitchFamily="49" charset="-122"/>
              </a:rPr>
              <a:t>“</a:t>
            </a:r>
            <a:r>
              <a:rPr lang="zh-CN" altLang="en-US" smtClean="0">
                <a:latin typeface="楷体_GB2312" pitchFamily="1" charset="-122"/>
                <a:ea typeface="黑体" pitchFamily="49" charset="-122"/>
              </a:rPr>
              <a:t>间接信息交流</a:t>
            </a:r>
            <a:r>
              <a:rPr lang="zh-CN" altLang="en-US" smtClean="0">
                <a:latin typeface="Times New Roman" pitchFamily="18" charset="0"/>
                <a:ea typeface="黑体" pitchFamily="49" charset="-122"/>
              </a:rPr>
              <a:t>”</a:t>
            </a:r>
            <a:endParaRPr lang="zh-CN" altLang="en-US" smtClean="0">
              <a:latin typeface="楷体_GB2312" pitchFamily="1" charset="-122"/>
              <a:ea typeface="黑体" pitchFamily="49" charset="-122"/>
            </a:endParaRPr>
          </a:p>
        </p:txBody>
      </p:sp>
      <p:sp>
        <p:nvSpPr>
          <p:cNvPr id="39939"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E817B490-29AA-4F2D-92CA-76940F379021}" type="slidenum">
              <a:rPr lang="en-US" altLang="zh-CN" sz="1600"/>
              <a:pPr algn="r" eaLnBrk="1" hangingPunct="1">
                <a:buFont typeface="Arial" pitchFamily="34" charset="0"/>
                <a:buNone/>
              </a:pPr>
              <a:t>26</a:t>
            </a:fld>
            <a:endParaRPr lang="en-US" altLang="zh-CN" sz="1600"/>
          </a:p>
        </p:txBody>
      </p:sp>
      <p:sp>
        <p:nvSpPr>
          <p:cNvPr id="43013" name="Rectangle 2"/>
          <p:cNvSpPr>
            <a:spLocks noChangeArrowheads="1"/>
          </p:cNvSpPr>
          <p:nvPr/>
        </p:nvSpPr>
        <p:spPr bwMode="auto">
          <a:xfrm>
            <a:off x="250825" y="1831975"/>
            <a:ext cx="8820150" cy="387351"/>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400" b="1" dirty="0"/>
              <a:t>直接信息交流：发送者和接收者</a:t>
            </a:r>
            <a:r>
              <a:rPr lang="zh-CN" altLang="en-US" sz="2400" b="1" dirty="0">
                <a:solidFill>
                  <a:srgbClr val="7030A0"/>
                </a:solidFill>
              </a:rPr>
              <a:t>直接发生联系</a:t>
            </a:r>
            <a:r>
              <a:rPr lang="zh-CN" altLang="en-US" sz="2400" b="1" dirty="0"/>
              <a:t>；</a:t>
            </a:r>
          </a:p>
        </p:txBody>
      </p:sp>
      <p:sp>
        <p:nvSpPr>
          <p:cNvPr id="43014" name="Rectangle 5"/>
          <p:cNvSpPr>
            <a:spLocks noChangeArrowheads="1"/>
          </p:cNvSpPr>
          <p:nvPr/>
        </p:nvSpPr>
        <p:spPr bwMode="auto">
          <a:xfrm>
            <a:off x="-384175" y="2219325"/>
            <a:ext cx="9348788" cy="577851"/>
          </a:xfrm>
          <a:prstGeom prst="rect">
            <a:avLst/>
          </a:prstGeom>
          <a:noFill/>
          <a:ln w="9525">
            <a:noFill/>
            <a:miter lim="800000"/>
            <a:headEnd/>
            <a:tailEnd/>
          </a:ln>
        </p:spPr>
        <p:txBody>
          <a:bodyPr/>
          <a:lstStyle/>
          <a:p>
            <a:pPr marL="1752600" lvl="3" indent="-381000">
              <a:lnSpc>
                <a:spcPct val="90000"/>
              </a:lnSpc>
              <a:spcBef>
                <a:spcPct val="20000"/>
              </a:spcBef>
              <a:buClr>
                <a:schemeClr val="tx1"/>
              </a:buClr>
              <a:buSzPct val="75000"/>
              <a:buFont typeface="Wingdings" pitchFamily="2" charset="2"/>
              <a:buChar char="n"/>
            </a:pPr>
            <a:r>
              <a:rPr lang="zh-CN" altLang="en-US" sz="2000" b="1" dirty="0"/>
              <a:t>方式：个人接触、交谈、面授、书信往来、参观访问、出席会议、演讲报告等；</a:t>
            </a:r>
          </a:p>
        </p:txBody>
      </p:sp>
      <p:sp>
        <p:nvSpPr>
          <p:cNvPr id="43015" name="Rectangle 6"/>
          <p:cNvSpPr>
            <a:spLocks noChangeArrowheads="1"/>
          </p:cNvSpPr>
          <p:nvPr/>
        </p:nvSpPr>
        <p:spPr bwMode="auto">
          <a:xfrm>
            <a:off x="-384175" y="2870201"/>
            <a:ext cx="9348788" cy="2374900"/>
          </a:xfrm>
          <a:prstGeom prst="rect">
            <a:avLst/>
          </a:prstGeom>
          <a:noFill/>
          <a:ln w="9525">
            <a:noFill/>
            <a:miter lim="800000"/>
            <a:headEnd/>
            <a:tailEnd/>
          </a:ln>
        </p:spPr>
        <p:txBody>
          <a:bodyPr/>
          <a:lstStyle/>
          <a:p>
            <a:pPr marL="1752600" lvl="3" indent="-381000">
              <a:spcBef>
                <a:spcPct val="20000"/>
              </a:spcBef>
              <a:buClr>
                <a:schemeClr val="tx1"/>
              </a:buClr>
              <a:buSzPct val="75000"/>
              <a:buFont typeface="Wingdings" pitchFamily="2" charset="2"/>
              <a:buChar char="n"/>
            </a:pPr>
            <a:r>
              <a:rPr lang="zh-CN" altLang="en-US" sz="2000" b="1" dirty="0"/>
              <a:t>类型：</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单线式</a:t>
            </a:r>
            <a:r>
              <a:rPr lang="zh-CN" altLang="en-US" b="1" dirty="0"/>
              <a:t>：通过一系列的信息接收者，信息依次由信息发送者传向最后一个信息接收者；</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流言式：</a:t>
            </a:r>
            <a:r>
              <a:rPr lang="zh-CN" altLang="en-US" b="1" dirty="0"/>
              <a:t>信息发送者不加选择地迅速地、主动地向可能的信息接收者传输信息；</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偶然式：</a:t>
            </a:r>
            <a:r>
              <a:rPr lang="zh-CN" altLang="en-US" b="1" dirty="0"/>
              <a:t>信息发送者和信息接收者在偶然条件下传输和交换信息；</a:t>
            </a:r>
          </a:p>
          <a:p>
            <a:pPr marL="2209800" lvl="4" indent="-381000">
              <a:spcBef>
                <a:spcPct val="20000"/>
              </a:spcBef>
              <a:buClr>
                <a:schemeClr val="accent1"/>
              </a:buClr>
              <a:buSzPct val="60000"/>
              <a:buFont typeface="Wingdings" pitchFamily="2" charset="2"/>
              <a:buAutoNum type="circleNumDbPlain"/>
            </a:pPr>
            <a:r>
              <a:rPr lang="zh-CN" altLang="en-US" b="1" dirty="0">
                <a:solidFill>
                  <a:srgbClr val="7030A0"/>
                </a:solidFill>
              </a:rPr>
              <a:t>集束式：</a:t>
            </a:r>
            <a:r>
              <a:rPr lang="zh-CN" altLang="en-US" b="1" dirty="0"/>
              <a:t>信息发送者有选择地向特定信息接收者传递信息，后者同样有选择地向其它信息接收者传递信息。</a:t>
            </a:r>
          </a:p>
        </p:txBody>
      </p:sp>
      <p:sp>
        <p:nvSpPr>
          <p:cNvPr id="43016" name="Rectangle 7"/>
          <p:cNvSpPr>
            <a:spLocks noChangeArrowheads="1"/>
          </p:cNvSpPr>
          <p:nvPr/>
        </p:nvSpPr>
        <p:spPr bwMode="auto">
          <a:xfrm>
            <a:off x="-384175" y="5360545"/>
            <a:ext cx="9348788" cy="1452833"/>
          </a:xfrm>
          <a:prstGeom prst="rect">
            <a:avLst/>
          </a:prstGeom>
          <a:noFill/>
          <a:ln w="9525">
            <a:noFill/>
            <a:miter lim="800000"/>
            <a:headEnd/>
            <a:tailEnd/>
          </a:ln>
        </p:spPr>
        <p:txBody>
          <a:bodyPr/>
          <a:lstStyle/>
          <a:p>
            <a:pPr marL="1752600" lvl="3" indent="-381000">
              <a:spcBef>
                <a:spcPct val="20000"/>
              </a:spcBef>
              <a:buClr>
                <a:schemeClr val="tx1"/>
              </a:buClr>
              <a:buSzPct val="75000"/>
              <a:buFont typeface="Wingdings" pitchFamily="2" charset="2"/>
              <a:buChar char="n"/>
            </a:pPr>
            <a:r>
              <a:rPr lang="zh-CN" altLang="en-US" sz="2000" b="1" dirty="0"/>
              <a:t>特点：时间间隔断、交流者选择性强、信息反馈迅速、感情色彩浓郁等；</a:t>
            </a:r>
            <a:br>
              <a:rPr lang="zh-CN" altLang="en-US" sz="2000" b="1" dirty="0"/>
            </a:br>
            <a:r>
              <a:rPr lang="zh-CN" altLang="en-US" sz="2000" b="1" dirty="0"/>
              <a:t>不足：适用范围有限、缺乏评价机制、信息准确性差、交流随意性强等。</a:t>
            </a:r>
          </a:p>
        </p:txBody>
      </p:sp>
      <p:grpSp>
        <p:nvGrpSpPr>
          <p:cNvPr id="2" name="Group 9"/>
          <p:cNvGrpSpPr>
            <a:grpSpLocks/>
          </p:cNvGrpSpPr>
          <p:nvPr/>
        </p:nvGrpSpPr>
        <p:grpSpPr bwMode="auto">
          <a:xfrm>
            <a:off x="7667627" y="1713485"/>
            <a:ext cx="1476375" cy="574675"/>
            <a:chOff x="0" y="0"/>
            <a:chExt cx="930" cy="362"/>
          </a:xfrm>
        </p:grpSpPr>
        <p:sp>
          <p:nvSpPr>
            <p:cNvPr id="39945" name="AutoShape 9"/>
            <p:cNvSpPr>
              <a:spLocks noChangeArrowheads="1"/>
            </p:cNvSpPr>
            <p:nvPr/>
          </p:nvSpPr>
          <p:spPr bwMode="auto">
            <a:xfrm>
              <a:off x="0" y="0"/>
              <a:ext cx="930" cy="362"/>
            </a:xfrm>
            <a:prstGeom prst="leftArrow">
              <a:avLst>
                <a:gd name="adj1" fmla="val 43380"/>
                <a:gd name="adj2" fmla="val 27831"/>
              </a:avLst>
            </a:prstGeom>
            <a:solidFill>
              <a:srgbClr val="0069D2">
                <a:alpha val="50195"/>
              </a:srgbClr>
            </a:solidFill>
            <a:ln w="9525">
              <a:solidFill>
                <a:schemeClr val="tx1"/>
              </a:solidFill>
              <a:miter lim="800000"/>
              <a:headEnd/>
              <a:tailEnd/>
            </a:ln>
          </p:spPr>
          <p:txBody>
            <a:bodyPr wrap="none" anchor="ctr"/>
            <a:lstStyle/>
            <a:p>
              <a:pPr eaLnBrk="1" hangingPunct="1">
                <a:buFont typeface="Arial" pitchFamily="34" charset="0"/>
                <a:buNone/>
              </a:pPr>
              <a:endParaRPr lang="zh-CN" altLang="en-US"/>
            </a:p>
          </p:txBody>
        </p:sp>
        <p:sp>
          <p:nvSpPr>
            <p:cNvPr id="39946" name="Rectangle 10"/>
            <p:cNvSpPr>
              <a:spLocks noChangeArrowheads="1"/>
            </p:cNvSpPr>
            <p:nvPr/>
          </p:nvSpPr>
          <p:spPr bwMode="auto">
            <a:xfrm>
              <a:off x="40" y="45"/>
              <a:ext cx="890" cy="181"/>
            </a:xfrm>
            <a:prstGeom prst="rect">
              <a:avLst/>
            </a:prstGeom>
            <a:noFill/>
            <a:ln w="9525">
              <a:noFill/>
              <a:miter lim="800000"/>
              <a:headEnd/>
              <a:tailEnd/>
            </a:ln>
          </p:spPr>
          <p:txBody>
            <a:bodyPr/>
            <a:lstStyle/>
            <a:p>
              <a:pPr marL="469900" indent="-469900">
                <a:spcBef>
                  <a:spcPct val="20000"/>
                </a:spcBef>
                <a:buClr>
                  <a:schemeClr val="bg2"/>
                </a:buClr>
                <a:buSzPct val="90000"/>
              </a:pPr>
              <a:r>
                <a:rPr lang="zh-CN" altLang="en-US" b="1" dirty="0">
                  <a:solidFill>
                    <a:srgbClr val="FF0000"/>
                  </a:solidFill>
                  <a:ea typeface="隶书" pitchFamily="49" charset="-122"/>
                </a:rPr>
                <a:t>非正式交流</a:t>
              </a:r>
            </a:p>
          </p:txBody>
        </p:sp>
      </p:grpSp>
      <p:sp>
        <p:nvSpPr>
          <p:cNvPr id="11"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3013"/>
                                        </p:tgtEl>
                                        <p:attrNameLst>
                                          <p:attrName>style.visibility</p:attrName>
                                        </p:attrNameLst>
                                      </p:cBhvr>
                                      <p:to>
                                        <p:strVal val="visible"/>
                                      </p:to>
                                    </p:set>
                                    <p:animEffect transition="in" filter="strips(downRight)">
                                      <p:cBhvr>
                                        <p:cTn id="13" dur="500"/>
                                        <p:tgtEl>
                                          <p:spTgt spid="43013"/>
                                        </p:tgtEl>
                                      </p:cBhvr>
                                    </p:animEffect>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3014"/>
                                        </p:tgtEl>
                                        <p:attrNameLst>
                                          <p:attrName>style.visibility</p:attrName>
                                        </p:attrNameLst>
                                      </p:cBhvr>
                                      <p:to>
                                        <p:strVal val="visible"/>
                                      </p:to>
                                    </p:set>
                                    <p:anim calcmode="lin" valueType="num">
                                      <p:cBhvr additive="base">
                                        <p:cTn id="17" dur="500" fill="hold"/>
                                        <p:tgtEl>
                                          <p:spTgt spid="43014"/>
                                        </p:tgtEl>
                                        <p:attrNameLst>
                                          <p:attrName>ppt_x</p:attrName>
                                        </p:attrNameLst>
                                      </p:cBhvr>
                                      <p:tavLst>
                                        <p:tav tm="0">
                                          <p:val>
                                            <p:strVal val="#ppt_x"/>
                                          </p:val>
                                        </p:tav>
                                        <p:tav tm="100000">
                                          <p:val>
                                            <p:strVal val="#ppt_x"/>
                                          </p:val>
                                        </p:tav>
                                      </p:tavLst>
                                    </p:anim>
                                    <p:anim calcmode="lin" valueType="num">
                                      <p:cBhvr additive="base">
                                        <p:cTn id="18" dur="500" fill="hold"/>
                                        <p:tgtEl>
                                          <p:spTgt spid="4301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15"/>
                                        </p:tgtEl>
                                        <p:attrNameLst>
                                          <p:attrName>style.visibility</p:attrName>
                                        </p:attrNameLst>
                                      </p:cBhvr>
                                      <p:to>
                                        <p:strVal val="visible"/>
                                      </p:to>
                                    </p:set>
                                    <p:anim calcmode="lin" valueType="num">
                                      <p:cBhvr additive="base">
                                        <p:cTn id="29" dur="500" fill="hold"/>
                                        <p:tgtEl>
                                          <p:spTgt spid="43015"/>
                                        </p:tgtEl>
                                        <p:attrNameLst>
                                          <p:attrName>ppt_x</p:attrName>
                                        </p:attrNameLst>
                                      </p:cBhvr>
                                      <p:tavLst>
                                        <p:tav tm="0">
                                          <p:val>
                                            <p:strVal val="#ppt_x"/>
                                          </p:val>
                                        </p:tav>
                                        <p:tav tm="100000">
                                          <p:val>
                                            <p:strVal val="#ppt_x"/>
                                          </p:val>
                                        </p:tav>
                                      </p:tavLst>
                                    </p:anim>
                                    <p:anim calcmode="lin" valueType="num">
                                      <p:cBhvr additive="base">
                                        <p:cTn id="30"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016"/>
                                        </p:tgtEl>
                                        <p:attrNameLst>
                                          <p:attrName>style.visibility</p:attrName>
                                        </p:attrNameLst>
                                      </p:cBhvr>
                                      <p:to>
                                        <p:strVal val="visible"/>
                                      </p:to>
                                    </p:set>
                                    <p:anim calcmode="lin" valueType="num">
                                      <p:cBhvr additive="base">
                                        <p:cTn id="35" dur="500" fill="hold"/>
                                        <p:tgtEl>
                                          <p:spTgt spid="43016"/>
                                        </p:tgtEl>
                                        <p:attrNameLst>
                                          <p:attrName>ppt_x</p:attrName>
                                        </p:attrNameLst>
                                      </p:cBhvr>
                                      <p:tavLst>
                                        <p:tav tm="0">
                                          <p:val>
                                            <p:strVal val="#ppt_x"/>
                                          </p:val>
                                        </p:tav>
                                        <p:tav tm="100000">
                                          <p:val>
                                            <p:strVal val="#ppt_x"/>
                                          </p:val>
                                        </p:tav>
                                      </p:tavLst>
                                    </p:anim>
                                    <p:anim calcmode="lin" valueType="num">
                                      <p:cBhvr additive="base">
                                        <p:cTn id="36"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P spid="43013" grpId="0" autoUpdateAnimBg="0"/>
      <p:bldP spid="43014" grpId="0" autoUpdateAnimBg="0"/>
      <p:bldP spid="43015" grpId="0" autoUpdateAnimBg="0"/>
      <p:bldP spid="4301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7524750" y="5868988"/>
            <a:ext cx="933450" cy="457200"/>
          </a:xfrm>
          <a:prstGeom prst="rect">
            <a:avLst/>
          </a:prstGeom>
          <a:noFill/>
          <a:ln w="9525">
            <a:noFill/>
            <a:miter lim="800000"/>
            <a:headEnd/>
            <a:tailEnd/>
          </a:ln>
        </p:spPr>
        <p:txBody>
          <a:bodyPr/>
          <a:lstStyle/>
          <a:p>
            <a:pPr algn="r" eaLnBrk="1" hangingPunct="1">
              <a:buFont typeface="Arial" pitchFamily="34" charset="0"/>
              <a:buNone/>
            </a:pPr>
            <a:fld id="{A1A8B4EA-614E-4FEC-8573-D9DB94BCC7D6}" type="slidenum">
              <a:rPr lang="en-US" altLang="zh-CN" sz="1600"/>
              <a:pPr algn="r" eaLnBrk="1" hangingPunct="1">
                <a:buFont typeface="Arial" pitchFamily="34" charset="0"/>
                <a:buNone/>
              </a:pPr>
              <a:t>27</a:t>
            </a:fld>
            <a:endParaRPr lang="en-US" altLang="zh-CN" sz="1600"/>
          </a:p>
        </p:txBody>
      </p:sp>
      <p:sp>
        <p:nvSpPr>
          <p:cNvPr id="44038" name="Rectangle 5"/>
          <p:cNvSpPr>
            <a:spLocks noChangeArrowheads="1"/>
          </p:cNvSpPr>
          <p:nvPr/>
        </p:nvSpPr>
        <p:spPr bwMode="auto">
          <a:xfrm>
            <a:off x="-900609" y="1196754"/>
            <a:ext cx="9828709" cy="3240087"/>
          </a:xfrm>
          <a:prstGeom prst="rect">
            <a:avLst/>
          </a:prstGeom>
          <a:noFill/>
          <a:ln w="9525">
            <a:noFill/>
            <a:miter lim="800000"/>
            <a:headEnd/>
            <a:tailEnd/>
          </a:ln>
        </p:spPr>
        <p:txBody>
          <a:bodyPr/>
          <a:lstStyle/>
          <a:p>
            <a:pPr marL="1752600" lvl="3" indent="-381000">
              <a:lnSpc>
                <a:spcPct val="150000"/>
              </a:lnSpc>
              <a:spcBef>
                <a:spcPct val="20000"/>
              </a:spcBef>
              <a:buClr>
                <a:schemeClr val="tx1"/>
              </a:buClr>
              <a:buSzPct val="75000"/>
              <a:buFont typeface="Wingdings" pitchFamily="2" charset="2"/>
              <a:buChar char="n"/>
            </a:pPr>
            <a:r>
              <a:rPr lang="zh-CN" altLang="en-US" sz="2400" b="1" dirty="0"/>
              <a:t>实例：</a:t>
            </a:r>
            <a:r>
              <a:rPr lang="zh-CN" altLang="en-US" sz="2400" b="1" dirty="0">
                <a:solidFill>
                  <a:srgbClr val="7030A0"/>
                </a:solidFill>
                <a:latin typeface="宋体" pitchFamily="2" charset="-122"/>
              </a:rPr>
              <a:t>看不见的学院</a:t>
            </a:r>
            <a:r>
              <a:rPr lang="en-US" altLang="zh-CN" sz="2400" b="1" dirty="0">
                <a:solidFill>
                  <a:srgbClr val="7030A0"/>
                </a:solidFill>
                <a:latin typeface="宋体" pitchFamily="2" charset="-122"/>
              </a:rPr>
              <a:t>(Invisible </a:t>
            </a:r>
            <a:r>
              <a:rPr lang="en-US" altLang="zh-CN" sz="2400" b="1" dirty="0" smtClean="0">
                <a:solidFill>
                  <a:srgbClr val="7030A0"/>
                </a:solidFill>
                <a:latin typeface="宋体" pitchFamily="2" charset="-122"/>
              </a:rPr>
              <a:t>College)</a:t>
            </a:r>
            <a:endParaRPr lang="en-US" altLang="zh-CN" sz="2400" b="1" dirty="0">
              <a:solidFill>
                <a:srgbClr val="7030A0"/>
              </a:solidFill>
              <a:latin typeface="宋体" pitchFamily="2" charset="-122"/>
            </a:endParaRP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由英国科学家波义耳在</a:t>
            </a:r>
            <a:r>
              <a:rPr lang="en-US" altLang="zh-CN" sz="2000" dirty="0">
                <a:ea typeface="楷体_GB2312" pitchFamily="1" charset="-122"/>
              </a:rPr>
              <a:t>1646</a:t>
            </a:r>
            <a:r>
              <a:rPr lang="zh-CN" altLang="en-US" sz="2000" dirty="0">
                <a:ea typeface="楷体_GB2312" pitchFamily="1" charset="-122"/>
              </a:rPr>
              <a:t>年首先提出的一种自发形成、自发解体的不稳定的非正式科学交流形式；</a:t>
            </a: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通常由某些学科或专业领域的知名人物为核心的、对某些学科或专业领域感兴趣的人们采用聚会方式进行，在聚会中人们进行科学实验，讨论得到的成果，就科学和哲学论题进行争辩。这些实验和讨论的结果常常被记录下来，其副本以书信形式分发给其它有意者；</a:t>
            </a: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由于参加这种活动的人起初并不是宫庭或大学的教授，而是大地主、商人、医生、律师和牧师等人，因此被称为</a:t>
            </a:r>
            <a:r>
              <a:rPr lang="zh-CN" altLang="en-US" sz="2000" dirty="0">
                <a:latin typeface="Arial" pitchFamily="34" charset="0"/>
                <a:ea typeface="楷体_GB2312" pitchFamily="1" charset="-122"/>
              </a:rPr>
              <a:t>“</a:t>
            </a:r>
            <a:r>
              <a:rPr lang="zh-CN" altLang="en-US" sz="2000" dirty="0">
                <a:ea typeface="楷体_GB2312" pitchFamily="1" charset="-122"/>
              </a:rPr>
              <a:t>看不见的学院</a:t>
            </a:r>
            <a:r>
              <a:rPr lang="zh-CN" altLang="en-US" sz="2000" dirty="0">
                <a:latin typeface="Arial" pitchFamily="34" charset="0"/>
                <a:ea typeface="楷体_GB2312" pitchFamily="1" charset="-122"/>
              </a:rPr>
              <a:t>”</a:t>
            </a:r>
            <a:r>
              <a:rPr lang="zh-CN" altLang="en-US" sz="2000" dirty="0">
                <a:ea typeface="楷体_GB2312" pitchFamily="1" charset="-122"/>
              </a:rPr>
              <a:t>，以示与正规学院的区别。</a:t>
            </a:r>
            <a:endParaRPr lang="en-US" altLang="zh-CN" sz="2000" dirty="0">
              <a:ea typeface="楷体_GB2312" pitchFamily="1" charset="-122"/>
            </a:endParaRPr>
          </a:p>
          <a:p>
            <a:pPr marL="2209800" lvl="4" indent="-381000">
              <a:lnSpc>
                <a:spcPct val="150000"/>
              </a:lnSpc>
              <a:spcBef>
                <a:spcPct val="20000"/>
              </a:spcBef>
              <a:buClr>
                <a:schemeClr val="accent1"/>
              </a:buClr>
              <a:buSzPct val="50000"/>
              <a:buFont typeface="Wingdings" pitchFamily="2" charset="2"/>
              <a:buChar char="o"/>
            </a:pPr>
            <a:r>
              <a:rPr lang="zh-CN" altLang="en-US" sz="2000" dirty="0">
                <a:ea typeface="楷体_GB2312" pitchFamily="1" charset="-122"/>
              </a:rPr>
              <a:t>网络时代的 </a:t>
            </a:r>
            <a:r>
              <a:rPr lang="zh-CN" altLang="en-US" sz="2000" dirty="0">
                <a:latin typeface="Arial" pitchFamily="34" charset="0"/>
                <a:ea typeface="楷体_GB2312" pitchFamily="1" charset="-122"/>
              </a:rPr>
              <a:t>“</a:t>
            </a:r>
            <a:r>
              <a:rPr lang="en-US" altLang="zh-CN" sz="2000" dirty="0">
                <a:ea typeface="楷体_GB2312" pitchFamily="1" charset="-122"/>
              </a:rPr>
              <a:t>Invisible College</a:t>
            </a:r>
            <a:r>
              <a:rPr lang="en-US" altLang="zh-CN" sz="2000" dirty="0">
                <a:latin typeface="Arial" pitchFamily="34" charset="0"/>
                <a:ea typeface="楷体_GB2312" pitchFamily="1" charset="-122"/>
              </a:rPr>
              <a:t>”</a:t>
            </a:r>
            <a:r>
              <a:rPr lang="zh-CN" altLang="en-US" sz="2000" dirty="0">
                <a:ea typeface="楷体_GB2312" pitchFamily="1" charset="-122"/>
              </a:rPr>
              <a:t>：</a:t>
            </a:r>
            <a:r>
              <a:rPr lang="en-US" altLang="zh-CN" sz="2000" dirty="0">
                <a:ea typeface="楷体_GB2312" pitchFamily="1" charset="-122"/>
              </a:rPr>
              <a:t>QQ</a:t>
            </a:r>
            <a:r>
              <a:rPr lang="zh-CN" altLang="en-US" sz="2000" dirty="0">
                <a:ea typeface="楷体_GB2312" pitchFamily="1" charset="-122"/>
              </a:rPr>
              <a:t>、</a:t>
            </a:r>
            <a:r>
              <a:rPr lang="en-US" altLang="zh-CN" sz="2000" dirty="0">
                <a:ea typeface="楷体_GB2312" pitchFamily="1" charset="-122"/>
              </a:rPr>
              <a:t>BBS</a:t>
            </a:r>
            <a:r>
              <a:rPr lang="zh-CN" altLang="en-US" sz="2000" dirty="0">
                <a:ea typeface="楷体_GB2312" pitchFamily="1" charset="-122"/>
              </a:rPr>
              <a:t>、</a:t>
            </a:r>
            <a:r>
              <a:rPr lang="en-US" altLang="zh-CN" sz="2000" dirty="0">
                <a:ea typeface="楷体_GB2312" pitchFamily="1" charset="-122"/>
              </a:rPr>
              <a:t>Blog </a:t>
            </a:r>
            <a:r>
              <a:rPr lang="en-US" altLang="zh-CN" sz="2000" dirty="0">
                <a:latin typeface="Arial" pitchFamily="34" charset="0"/>
                <a:ea typeface="楷体_GB2312" pitchFamily="1" charset="-122"/>
              </a:rPr>
              <a:t>…</a:t>
            </a:r>
            <a:r>
              <a:rPr lang="en-US" altLang="zh-CN" sz="2000" dirty="0">
                <a:ea typeface="楷体_GB2312" pitchFamily="1" charset="-122"/>
              </a:rPr>
              <a:t> </a:t>
            </a:r>
            <a:r>
              <a:rPr lang="en-US" altLang="zh-CN" sz="2000" dirty="0">
                <a:latin typeface="Arial" pitchFamily="34" charset="0"/>
                <a:ea typeface="楷体_GB2312" pitchFamily="1" charset="-122"/>
              </a:rPr>
              <a:t>…</a:t>
            </a:r>
            <a:r>
              <a:rPr lang="en-US" altLang="zh-CN" sz="2000" dirty="0">
                <a:ea typeface="楷体_GB2312" pitchFamily="1" charset="-122"/>
              </a:rPr>
              <a:t> </a:t>
            </a:r>
          </a:p>
          <a:p>
            <a:pPr marL="2209800" lvl="4" indent="-381000">
              <a:lnSpc>
                <a:spcPct val="150000"/>
              </a:lnSpc>
              <a:spcBef>
                <a:spcPct val="20000"/>
              </a:spcBef>
              <a:buClr>
                <a:schemeClr val="accent1"/>
              </a:buClr>
              <a:buSzPct val="50000"/>
              <a:buFont typeface="Wingdings" pitchFamily="2" charset="2"/>
              <a:buChar char="o"/>
            </a:pPr>
            <a:endParaRPr lang="zh-CN" altLang="en-US" sz="2000" dirty="0">
              <a:ea typeface="楷体_GB2312" pitchFamily="1" charset="-122"/>
            </a:endParaRPr>
          </a:p>
        </p:txBody>
      </p:sp>
      <p:sp>
        <p:nvSpPr>
          <p:cNvPr id="44039" name="Rectangle 6"/>
          <p:cNvSpPr>
            <a:spLocks noChangeArrowheads="1"/>
          </p:cNvSpPr>
          <p:nvPr/>
        </p:nvSpPr>
        <p:spPr bwMode="auto">
          <a:xfrm>
            <a:off x="-600074" y="5892800"/>
            <a:ext cx="9528175" cy="431800"/>
          </a:xfrm>
          <a:prstGeom prst="rect">
            <a:avLst/>
          </a:prstGeom>
          <a:noFill/>
          <a:ln w="9525">
            <a:noFill/>
            <a:miter lim="800000"/>
            <a:headEnd/>
            <a:tailEnd/>
          </a:ln>
        </p:spPr>
        <p:txBody>
          <a:bodyPr/>
          <a:lstStyle/>
          <a:p>
            <a:pPr marL="2209800" lvl="4" indent="-381000">
              <a:lnSpc>
                <a:spcPct val="90000"/>
              </a:lnSpc>
              <a:spcBef>
                <a:spcPct val="20000"/>
              </a:spcBef>
              <a:buClr>
                <a:schemeClr val="accent1"/>
              </a:buClr>
              <a:buSzPct val="50000"/>
              <a:buFont typeface="Wingdings" pitchFamily="2" charset="2"/>
              <a:buChar char="o"/>
            </a:pPr>
            <a:endParaRPr lang="en-US" altLang="zh-CN" sz="2000" b="1">
              <a:solidFill>
                <a:srgbClr val="0069D2"/>
              </a:solidFill>
              <a:ea typeface="楷体_GB2312" pitchFamily="1" charset="-122"/>
            </a:endParaRPr>
          </a:p>
        </p:txBody>
      </p:sp>
      <p:sp>
        <p:nvSpPr>
          <p:cNvPr id="5"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additive="base">
                                        <p:cTn id="7" dur="500" fill="hold"/>
                                        <p:tgtEl>
                                          <p:spTgt spid="44038"/>
                                        </p:tgtEl>
                                        <p:attrNameLst>
                                          <p:attrName>ppt_x</p:attrName>
                                        </p:attrNameLst>
                                      </p:cBhvr>
                                      <p:tavLst>
                                        <p:tav tm="0">
                                          <p:val>
                                            <p:strVal val="#ppt_x"/>
                                          </p:val>
                                        </p:tav>
                                        <p:tav tm="100000">
                                          <p:val>
                                            <p:strVal val="#ppt_x"/>
                                          </p:val>
                                        </p:tav>
                                      </p:tavLst>
                                    </p:anim>
                                    <p:anim calcmode="lin" valueType="num">
                                      <p:cBhvr additive="base">
                                        <p:cTn id="8"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44039"/>
                                        </p:tgtEl>
                                        <p:attrNameLst>
                                          <p:attrName>style.visibility</p:attrName>
                                        </p:attrNameLst>
                                      </p:cBhvr>
                                      <p:to>
                                        <p:strVal val="visible"/>
                                      </p:to>
                                    </p:set>
                                    <p:anim calcmode="lin" valueType="num">
                                      <p:cBhvr additive="base">
                                        <p:cTn id="13" dur="500" fill="hold"/>
                                        <p:tgtEl>
                                          <p:spTgt spid="44039"/>
                                        </p:tgtEl>
                                        <p:attrNameLst>
                                          <p:attrName>ppt_x</p:attrName>
                                        </p:attrNameLst>
                                      </p:cBhvr>
                                      <p:tavLst>
                                        <p:tav tm="0">
                                          <p:val>
                                            <p:strVal val="#ppt_x"/>
                                          </p:val>
                                        </p:tav>
                                        <p:tav tm="100000">
                                          <p:val>
                                            <p:strVal val="#ppt_x"/>
                                          </p:val>
                                        </p:tav>
                                      </p:tavLst>
                                    </p:anim>
                                    <p:anim calcmode="lin" valueType="num">
                                      <p:cBhvr additive="base">
                                        <p:cTn id="14"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utoUpdateAnimBg="0"/>
      <p:bldP spid="4403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D34E86B-3604-4EE2-8590-05C79634F734}" type="slidenum">
              <a:rPr lang="en-US" altLang="zh-CN" sz="1600"/>
              <a:pPr algn="r" eaLnBrk="1" hangingPunct="1">
                <a:buFont typeface="Arial" pitchFamily="34" charset="0"/>
                <a:buNone/>
              </a:pPr>
              <a:t>28</a:t>
            </a:fld>
            <a:endParaRPr lang="en-US" altLang="zh-CN" sz="1600"/>
          </a:p>
        </p:txBody>
      </p:sp>
      <p:sp>
        <p:nvSpPr>
          <p:cNvPr id="45061" name="Rectangle 2"/>
          <p:cNvSpPr>
            <a:spLocks noChangeArrowheads="1"/>
          </p:cNvSpPr>
          <p:nvPr/>
        </p:nvSpPr>
        <p:spPr bwMode="auto">
          <a:xfrm>
            <a:off x="67221" y="1438275"/>
            <a:ext cx="8820150" cy="431800"/>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2"/>
            </a:pPr>
            <a:r>
              <a:rPr lang="zh-CN" altLang="en-US" sz="2400" b="1" dirty="0"/>
              <a:t>间接信息交流：发送者和接收者</a:t>
            </a:r>
            <a:r>
              <a:rPr lang="zh-CN" altLang="en-US" sz="2400" b="1" dirty="0">
                <a:solidFill>
                  <a:srgbClr val="7030A0"/>
                </a:solidFill>
              </a:rPr>
              <a:t>不直接发生联系</a:t>
            </a:r>
            <a:r>
              <a:rPr lang="zh-CN" altLang="en-US" sz="2400" b="1" dirty="0"/>
              <a:t>；</a:t>
            </a:r>
            <a:r>
              <a:rPr lang="zh-CN" altLang="en-US" sz="2400" b="1" u="sng" dirty="0">
                <a:solidFill>
                  <a:srgbClr val="990033"/>
                </a:solidFill>
              </a:rPr>
              <a:t> </a:t>
            </a:r>
            <a:endParaRPr lang="zh-CN" altLang="en-US" sz="2400" b="1" dirty="0"/>
          </a:p>
        </p:txBody>
      </p:sp>
      <p:sp>
        <p:nvSpPr>
          <p:cNvPr id="45062" name="Rectangle 5"/>
          <p:cNvSpPr>
            <a:spLocks noChangeArrowheads="1"/>
          </p:cNvSpPr>
          <p:nvPr/>
        </p:nvSpPr>
        <p:spPr bwMode="auto">
          <a:xfrm>
            <a:off x="-318702" y="2032843"/>
            <a:ext cx="8843963" cy="1584325"/>
          </a:xfrm>
          <a:prstGeom prst="rect">
            <a:avLst/>
          </a:prstGeom>
          <a:noFill/>
          <a:ln w="9525">
            <a:noFill/>
            <a:miter lim="800000"/>
            <a:headEnd/>
            <a:tailEnd/>
          </a:ln>
        </p:spPr>
        <p:txBody>
          <a:bodyPr/>
          <a:lstStyle/>
          <a:p>
            <a:pPr marL="1752600" lvl="3" indent="-381000">
              <a:lnSpc>
                <a:spcPct val="90000"/>
              </a:lnSpc>
              <a:spcBef>
                <a:spcPct val="20000"/>
              </a:spcBef>
              <a:buClr>
                <a:schemeClr val="tx1"/>
              </a:buClr>
              <a:buSzPct val="75000"/>
              <a:buFont typeface="Wingdings" pitchFamily="2" charset="2"/>
              <a:buChar char="n"/>
            </a:pPr>
            <a:r>
              <a:rPr lang="zh-CN" altLang="en-US" sz="2200" b="1" dirty="0"/>
              <a:t>方式：信息中介</a:t>
            </a:r>
          </a:p>
          <a:p>
            <a:pPr marL="2209800" lvl="4" indent="-381000">
              <a:lnSpc>
                <a:spcPct val="90000"/>
              </a:lnSpc>
              <a:spcBef>
                <a:spcPct val="20000"/>
              </a:spcBef>
              <a:buClr>
                <a:schemeClr val="accent1"/>
              </a:buClr>
              <a:buSzPct val="50000"/>
              <a:buFont typeface="Wingdings" pitchFamily="2" charset="2"/>
              <a:buChar char="o"/>
            </a:pPr>
            <a:r>
              <a:rPr lang="zh-CN" altLang="en-US" sz="2200" b="1" dirty="0"/>
              <a:t>信息传输型，如：出版发行机构等；</a:t>
            </a:r>
          </a:p>
          <a:p>
            <a:pPr marL="2209800" lvl="4" indent="-381000">
              <a:lnSpc>
                <a:spcPct val="120000"/>
              </a:lnSpc>
              <a:spcBef>
                <a:spcPct val="20000"/>
              </a:spcBef>
              <a:buClr>
                <a:schemeClr val="accent1"/>
              </a:buClr>
              <a:buSzPct val="60000"/>
              <a:buFont typeface="Wingdings" pitchFamily="2" charset="2"/>
              <a:buChar char="o"/>
            </a:pPr>
            <a:r>
              <a:rPr lang="zh-CN" altLang="en-US" sz="2200" b="1" dirty="0"/>
              <a:t>信息利用型，如：文献信息机构等；</a:t>
            </a:r>
          </a:p>
          <a:p>
            <a:pPr marL="2209800" lvl="4" indent="-381000">
              <a:lnSpc>
                <a:spcPct val="90000"/>
              </a:lnSpc>
              <a:spcBef>
                <a:spcPct val="20000"/>
              </a:spcBef>
              <a:buClr>
                <a:schemeClr val="accent1"/>
              </a:buClr>
              <a:buSzPct val="60000"/>
              <a:buFont typeface="Wingdings" pitchFamily="2" charset="2"/>
              <a:buChar char="o"/>
            </a:pPr>
            <a:r>
              <a:rPr lang="zh-CN" altLang="en-US" sz="2200" b="1" dirty="0"/>
              <a:t>信息综合型，如：信息中心、专题网站等； </a:t>
            </a:r>
          </a:p>
        </p:txBody>
      </p:sp>
      <p:grpSp>
        <p:nvGrpSpPr>
          <p:cNvPr id="2" name="Group 7"/>
          <p:cNvGrpSpPr>
            <a:grpSpLocks/>
          </p:cNvGrpSpPr>
          <p:nvPr/>
        </p:nvGrpSpPr>
        <p:grpSpPr bwMode="auto">
          <a:xfrm>
            <a:off x="7720019" y="1150943"/>
            <a:ext cx="1476375" cy="574675"/>
            <a:chOff x="0" y="0"/>
            <a:chExt cx="930" cy="362"/>
          </a:xfrm>
        </p:grpSpPr>
        <p:sp>
          <p:nvSpPr>
            <p:cNvPr id="41994" name="AutoShape 10"/>
            <p:cNvSpPr>
              <a:spLocks noChangeArrowheads="1"/>
            </p:cNvSpPr>
            <p:nvPr/>
          </p:nvSpPr>
          <p:spPr bwMode="auto">
            <a:xfrm>
              <a:off x="0" y="0"/>
              <a:ext cx="930" cy="362"/>
            </a:xfrm>
            <a:prstGeom prst="leftArrow">
              <a:avLst>
                <a:gd name="adj1" fmla="val 43380"/>
                <a:gd name="adj2" fmla="val 27831"/>
              </a:avLst>
            </a:prstGeom>
            <a:solidFill>
              <a:srgbClr val="0069D2">
                <a:alpha val="50195"/>
              </a:srgbClr>
            </a:solidFill>
            <a:ln w="9525">
              <a:solidFill>
                <a:schemeClr val="tx1"/>
              </a:solidFill>
              <a:miter lim="800000"/>
              <a:headEnd/>
              <a:tailEnd/>
            </a:ln>
          </p:spPr>
          <p:txBody>
            <a:bodyPr wrap="none" anchor="ctr"/>
            <a:lstStyle/>
            <a:p>
              <a:pPr eaLnBrk="1" hangingPunct="1">
                <a:buFont typeface="Arial" pitchFamily="34" charset="0"/>
                <a:buNone/>
              </a:pPr>
              <a:endParaRPr lang="zh-CN" altLang="en-US"/>
            </a:p>
          </p:txBody>
        </p:sp>
        <p:sp>
          <p:nvSpPr>
            <p:cNvPr id="41995" name="Rectangle 11"/>
            <p:cNvSpPr>
              <a:spLocks noChangeArrowheads="1"/>
            </p:cNvSpPr>
            <p:nvPr/>
          </p:nvSpPr>
          <p:spPr bwMode="auto">
            <a:xfrm>
              <a:off x="40" y="46"/>
              <a:ext cx="890" cy="181"/>
            </a:xfrm>
            <a:prstGeom prst="rect">
              <a:avLst/>
            </a:prstGeom>
            <a:noFill/>
            <a:ln w="9525">
              <a:noFill/>
              <a:miter lim="800000"/>
              <a:headEnd/>
              <a:tailEnd/>
            </a:ln>
          </p:spPr>
          <p:txBody>
            <a:bodyPr/>
            <a:lstStyle/>
            <a:p>
              <a:pPr marL="469900" indent="-469900">
                <a:spcBef>
                  <a:spcPct val="20000"/>
                </a:spcBef>
                <a:buClr>
                  <a:schemeClr val="bg2"/>
                </a:buClr>
                <a:buSzPct val="90000"/>
              </a:pPr>
              <a:r>
                <a:rPr lang="en-US" altLang="zh-CN" b="1" dirty="0">
                  <a:solidFill>
                    <a:srgbClr val="FF0000"/>
                  </a:solidFill>
                  <a:ea typeface="隶书" pitchFamily="49" charset="-122"/>
                </a:rPr>
                <a:t>   </a:t>
              </a:r>
              <a:r>
                <a:rPr lang="zh-CN" altLang="en-US" b="1" dirty="0">
                  <a:solidFill>
                    <a:srgbClr val="FF0000"/>
                  </a:solidFill>
                  <a:ea typeface="隶书" pitchFamily="49" charset="-122"/>
                </a:rPr>
                <a:t>正式交流</a:t>
              </a:r>
            </a:p>
          </p:txBody>
        </p:sp>
      </p:grpSp>
      <p:sp>
        <p:nvSpPr>
          <p:cNvPr id="10" name="Rectangle 2"/>
          <p:cNvSpPr>
            <a:spLocks noChangeArrowheads="1"/>
          </p:cNvSpPr>
          <p:nvPr/>
        </p:nvSpPr>
        <p:spPr bwMode="auto">
          <a:xfrm>
            <a:off x="179388" y="3819594"/>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startAt="3"/>
            </a:pPr>
            <a:r>
              <a:rPr lang="zh-CN" altLang="en-US" sz="2400" b="1" dirty="0"/>
              <a:t>相互关系</a:t>
            </a:r>
            <a:r>
              <a:rPr lang="zh-CN" altLang="en-US" sz="2400" b="1" u="sng" dirty="0">
                <a:solidFill>
                  <a:srgbClr val="990033"/>
                </a:solidFill>
              </a:rPr>
              <a:t> </a:t>
            </a:r>
            <a:endParaRPr lang="zh-CN" altLang="en-US" sz="2400" b="1" dirty="0"/>
          </a:p>
        </p:txBody>
      </p:sp>
      <p:sp>
        <p:nvSpPr>
          <p:cNvPr id="11" name="Rectangle 5"/>
          <p:cNvSpPr>
            <a:spLocks noChangeArrowheads="1"/>
          </p:cNvSpPr>
          <p:nvPr/>
        </p:nvSpPr>
        <p:spPr bwMode="auto">
          <a:xfrm>
            <a:off x="1403648" y="4439759"/>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两者各具优势和不足；</a:t>
            </a:r>
          </a:p>
        </p:txBody>
      </p:sp>
      <p:sp>
        <p:nvSpPr>
          <p:cNvPr id="12" name="Rectangle 6"/>
          <p:cNvSpPr>
            <a:spLocks noChangeArrowheads="1"/>
          </p:cNvSpPr>
          <p:nvPr/>
        </p:nvSpPr>
        <p:spPr bwMode="auto">
          <a:xfrm>
            <a:off x="1403648" y="4871559"/>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两者具有互补性；</a:t>
            </a:r>
          </a:p>
        </p:txBody>
      </p:sp>
      <p:sp>
        <p:nvSpPr>
          <p:cNvPr id="13" name="Rectangle 7"/>
          <p:cNvSpPr>
            <a:spLocks noChangeArrowheads="1"/>
          </p:cNvSpPr>
          <p:nvPr/>
        </p:nvSpPr>
        <p:spPr bwMode="auto">
          <a:xfrm>
            <a:off x="1403648" y="5303359"/>
            <a:ext cx="7488238" cy="358775"/>
          </a:xfrm>
          <a:prstGeom prst="rect">
            <a:avLst/>
          </a:prstGeom>
          <a:noFill/>
          <a:ln w="9525">
            <a:noFill/>
            <a:miter lim="800000"/>
            <a:headEnd/>
            <a:tailEnd/>
          </a:ln>
        </p:spPr>
        <p:txBody>
          <a:bodyPr anchor="ctr"/>
          <a:lstStyle/>
          <a:p>
            <a:pPr marL="609600" indent="-609600">
              <a:buClr>
                <a:schemeClr val="bg2"/>
              </a:buClr>
              <a:buSzPct val="90000"/>
              <a:buFont typeface="Wingdings" pitchFamily="2" charset="2"/>
              <a:buChar char="o"/>
            </a:pPr>
            <a:r>
              <a:rPr lang="zh-CN" altLang="en-US" sz="2200" b="1" dirty="0"/>
              <a:t>两者的界限日益模糊。</a:t>
            </a:r>
          </a:p>
        </p:txBody>
      </p:sp>
      <p:sp>
        <p:nvSpPr>
          <p:cNvPr id="14"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strips(downRight)">
                                      <p:cBhvr>
                                        <p:cTn id="7" dur="500"/>
                                        <p:tgtEl>
                                          <p:spTgt spid="45061"/>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 calcmode="lin" valueType="num">
                                      <p:cBhvr additive="base">
                                        <p:cTn id="11" dur="500" fill="hold"/>
                                        <p:tgtEl>
                                          <p:spTgt spid="45062"/>
                                        </p:tgtEl>
                                        <p:attrNameLst>
                                          <p:attrName>ppt_x</p:attrName>
                                        </p:attrNameLst>
                                      </p:cBhvr>
                                      <p:tavLst>
                                        <p:tav tm="0">
                                          <p:val>
                                            <p:strVal val="#ppt_x"/>
                                          </p:val>
                                        </p:tav>
                                        <p:tav tm="100000">
                                          <p:val>
                                            <p:strVal val="#ppt_x"/>
                                          </p:val>
                                        </p:tav>
                                      </p:tavLst>
                                    </p:anim>
                                    <p:anim calcmode="lin" valueType="num">
                                      <p:cBhvr additive="base">
                                        <p:cTn id="12" dur="500" fill="hold"/>
                                        <p:tgtEl>
                                          <p:spTgt spid="4506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18" presetClass="entr" presetSubtype="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P spid="45062" grpId="0" autoUpdateAnimBg="0"/>
      <p:bldP spid="10" grpId="0" autoUpdateAnimBg="0"/>
      <p:bldP spid="11" grpId="0" autoUpdateAnimBg="0"/>
      <p:bldP spid="12" grpId="0" autoUpdateAnimBg="0"/>
      <p:bldP spid="1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4"/>
          <p:cNvSpPr>
            <a:spLocks noGrp="1" noChangeArrowheads="1"/>
          </p:cNvSpPr>
          <p:nvPr>
            <p:ph idx="4294967295"/>
          </p:nvPr>
        </p:nvSpPr>
        <p:spPr>
          <a:xfrm>
            <a:off x="428596" y="1142987"/>
            <a:ext cx="8229600" cy="588963"/>
          </a:xfrm>
        </p:spPr>
        <p:txBody>
          <a:bodyPr/>
          <a:lstStyle/>
          <a:p>
            <a:pPr marL="812800" indent="-812800">
              <a:buFont typeface="Wingdings" pitchFamily="2" charset="2"/>
              <a:buAutoNum type="ea1JpnChsDbPeriod" startAt="3"/>
            </a:pPr>
            <a:r>
              <a:rPr lang="en-US" altLang="zh-CN"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个体信息交流</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与</a:t>
            </a:r>
            <a:r>
              <a:rPr lang="zh-CN" altLang="en-US" dirty="0" smtClean="0">
                <a:latin typeface="Times New Roman" pitchFamily="18" charset="0"/>
                <a:ea typeface="黑体" pitchFamily="49" charset="-122"/>
              </a:rPr>
              <a:t>“</a:t>
            </a:r>
            <a:r>
              <a:rPr lang="zh-CN" altLang="en-US" dirty="0" smtClean="0">
                <a:latin typeface="楷体_GB2312" pitchFamily="1" charset="-122"/>
                <a:ea typeface="黑体" pitchFamily="49" charset="-122"/>
              </a:rPr>
              <a:t>组织信息交流</a:t>
            </a:r>
            <a:r>
              <a:rPr lang="zh-CN" altLang="en-US" dirty="0" smtClean="0">
                <a:latin typeface="Times New Roman" pitchFamily="18" charset="0"/>
                <a:ea typeface="黑体" pitchFamily="49" charset="-122"/>
              </a:rPr>
              <a:t>”</a:t>
            </a:r>
            <a:endParaRPr lang="zh-CN" altLang="en-US" dirty="0" smtClean="0">
              <a:latin typeface="楷体_GB2312" pitchFamily="1" charset="-122"/>
              <a:ea typeface="黑体" pitchFamily="49" charset="-122"/>
            </a:endParaRPr>
          </a:p>
        </p:txBody>
      </p:sp>
      <p:sp>
        <p:nvSpPr>
          <p:cNvPr id="43011"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2BBEFF5E-AFF4-48FA-A166-A0AAB4CEC675}" type="slidenum">
              <a:rPr lang="en-US" altLang="zh-CN" sz="1600"/>
              <a:pPr algn="r" eaLnBrk="1" hangingPunct="1">
                <a:buFont typeface="Arial" pitchFamily="34" charset="0"/>
                <a:buNone/>
              </a:pPr>
              <a:t>29</a:t>
            </a:fld>
            <a:endParaRPr lang="en-US" altLang="zh-CN" sz="1600"/>
          </a:p>
        </p:txBody>
      </p:sp>
      <p:sp>
        <p:nvSpPr>
          <p:cNvPr id="47109" name="Rectangle 2"/>
          <p:cNvSpPr>
            <a:spLocks noChangeArrowheads="1"/>
          </p:cNvSpPr>
          <p:nvPr/>
        </p:nvSpPr>
        <p:spPr bwMode="auto">
          <a:xfrm>
            <a:off x="133321" y="2059721"/>
            <a:ext cx="8820150" cy="460375"/>
          </a:xfrm>
          <a:prstGeom prst="rect">
            <a:avLst/>
          </a:prstGeom>
          <a:noFill/>
          <a:ln w="9525">
            <a:noFill/>
            <a:miter lim="800000"/>
            <a:headEnd/>
            <a:tailEnd/>
          </a:ln>
        </p:spPr>
        <p:txBody>
          <a:bodyPr/>
          <a:lstStyle/>
          <a:p>
            <a:pPr marL="990600" lvl="1" indent="-533400">
              <a:lnSpc>
                <a:spcPct val="90000"/>
              </a:lnSpc>
              <a:spcBef>
                <a:spcPct val="20000"/>
              </a:spcBef>
              <a:buClr>
                <a:schemeClr val="tx1"/>
              </a:buClr>
              <a:buSzPct val="75000"/>
              <a:buFont typeface="Wingdings" pitchFamily="2" charset="2"/>
              <a:buAutoNum type="arabicPeriod"/>
            </a:pPr>
            <a:r>
              <a:rPr lang="zh-CN" altLang="en-US" sz="2600" b="1" dirty="0"/>
              <a:t>个体信息交流：</a:t>
            </a:r>
            <a:r>
              <a:rPr lang="zh-CN" altLang="en-US" sz="2600" b="1" dirty="0">
                <a:latin typeface="Arial" pitchFamily="34" charset="0"/>
              </a:rPr>
              <a:t>“</a:t>
            </a:r>
            <a:r>
              <a:rPr lang="zh-CN" altLang="en-US" sz="2600" b="1" dirty="0">
                <a:solidFill>
                  <a:srgbClr val="7030A0"/>
                </a:solidFill>
              </a:rPr>
              <a:t>个体与个体</a:t>
            </a:r>
            <a:r>
              <a:rPr lang="zh-CN" altLang="en-US" sz="2600" b="1" dirty="0">
                <a:latin typeface="Arial" pitchFamily="34" charset="0"/>
              </a:rPr>
              <a:t>”</a:t>
            </a:r>
            <a:r>
              <a:rPr lang="zh-CN" altLang="en-US" sz="2600" b="1" dirty="0"/>
              <a:t>之间进行的信息交流；</a:t>
            </a:r>
          </a:p>
        </p:txBody>
      </p:sp>
      <p:sp>
        <p:nvSpPr>
          <p:cNvPr id="47110" name="Rectangle 5"/>
          <p:cNvSpPr>
            <a:spLocks noChangeArrowheads="1"/>
          </p:cNvSpPr>
          <p:nvPr/>
        </p:nvSpPr>
        <p:spPr bwMode="auto">
          <a:xfrm>
            <a:off x="100181" y="4080571"/>
            <a:ext cx="8640763" cy="2230439"/>
          </a:xfrm>
          <a:prstGeom prst="rect">
            <a:avLst/>
          </a:prstGeom>
          <a:noFill/>
          <a:ln w="9525">
            <a:noFill/>
            <a:miter lim="800000"/>
            <a:headEnd/>
            <a:tailEnd/>
          </a:ln>
        </p:spPr>
        <p:txBody>
          <a:bodyPr/>
          <a:lstStyle/>
          <a:p>
            <a:pPr marL="1371600" lvl="2" indent="-457200">
              <a:lnSpc>
                <a:spcPct val="90000"/>
              </a:lnSpc>
              <a:spcBef>
                <a:spcPct val="20000"/>
              </a:spcBef>
              <a:buClr>
                <a:schemeClr val="bg2"/>
              </a:buClr>
              <a:buSzPct val="65000"/>
              <a:buFont typeface="Wingdings" pitchFamily="2" charset="2"/>
              <a:buChar char="o"/>
            </a:pPr>
            <a:r>
              <a:rPr lang="zh-CN" altLang="en-US" sz="2400" b="1" dirty="0"/>
              <a:t>特征：</a:t>
            </a:r>
          </a:p>
          <a:p>
            <a:pPr marL="1752600" lvl="3" indent="-381000">
              <a:lnSpc>
                <a:spcPct val="90000"/>
              </a:lnSpc>
              <a:spcBef>
                <a:spcPct val="20000"/>
              </a:spcBef>
              <a:buClr>
                <a:schemeClr val="tx1"/>
              </a:buClr>
              <a:buSzPct val="75000"/>
              <a:buFont typeface="Wingdings" pitchFamily="2" charset="2"/>
              <a:buChar char="n"/>
            </a:pPr>
            <a:r>
              <a:rPr lang="zh-CN" altLang="en-US" sz="2200" b="1" dirty="0"/>
              <a:t>以个人为中心，参加交流的人数较少，个体的联系非常紧密；</a:t>
            </a:r>
          </a:p>
          <a:p>
            <a:pPr marL="1752600" lvl="3" indent="-381000">
              <a:lnSpc>
                <a:spcPct val="90000"/>
              </a:lnSpc>
              <a:spcBef>
                <a:spcPct val="20000"/>
              </a:spcBef>
              <a:buClr>
                <a:schemeClr val="tx1"/>
              </a:buClr>
              <a:buSzPct val="75000"/>
              <a:buFont typeface="Wingdings" pitchFamily="2" charset="2"/>
              <a:buChar char="n"/>
            </a:pPr>
            <a:r>
              <a:rPr lang="zh-CN" altLang="en-US" sz="2200" b="1" dirty="0"/>
              <a:t>实现条件：时空的接近、共同的认知；</a:t>
            </a:r>
          </a:p>
          <a:p>
            <a:pPr marL="1752600" lvl="3" indent="-381000">
              <a:lnSpc>
                <a:spcPct val="90000"/>
              </a:lnSpc>
              <a:spcBef>
                <a:spcPct val="20000"/>
              </a:spcBef>
              <a:buClr>
                <a:schemeClr val="tx1"/>
              </a:buClr>
              <a:buSzPct val="75000"/>
              <a:buFont typeface="Wingdings" pitchFamily="2" charset="2"/>
              <a:buChar char="n"/>
            </a:pPr>
            <a:r>
              <a:rPr lang="zh-CN" altLang="en-US" sz="2200" b="1" dirty="0"/>
              <a:t>随意性较大，偶发因素比较多；</a:t>
            </a:r>
          </a:p>
          <a:p>
            <a:pPr marL="1752600" lvl="3" indent="-381000">
              <a:lnSpc>
                <a:spcPct val="90000"/>
              </a:lnSpc>
              <a:spcBef>
                <a:spcPct val="20000"/>
              </a:spcBef>
              <a:buClr>
                <a:schemeClr val="tx1"/>
              </a:buClr>
              <a:buSzPct val="75000"/>
              <a:buFont typeface="Wingdings" pitchFamily="2" charset="2"/>
              <a:buChar char="n"/>
            </a:pPr>
            <a:r>
              <a:rPr lang="zh-CN" altLang="en-US" sz="2200" b="1" dirty="0"/>
              <a:t>角色互换明显；</a:t>
            </a:r>
          </a:p>
        </p:txBody>
      </p:sp>
      <p:sp>
        <p:nvSpPr>
          <p:cNvPr id="47111" name="Rectangle 6"/>
          <p:cNvSpPr>
            <a:spLocks noChangeArrowheads="1"/>
          </p:cNvSpPr>
          <p:nvPr/>
        </p:nvSpPr>
        <p:spPr bwMode="auto">
          <a:xfrm>
            <a:off x="10486" y="2679701"/>
            <a:ext cx="8820150" cy="747713"/>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400" b="1" dirty="0"/>
              <a:t>方式：既有直接信息交流，又有间接信息交流，但最有效的方式是</a:t>
            </a:r>
            <a:r>
              <a:rPr lang="zh-CN" altLang="en-US" sz="2400" b="1" dirty="0">
                <a:solidFill>
                  <a:srgbClr val="7030A0"/>
                </a:solidFill>
              </a:rPr>
              <a:t>直接信息交流</a:t>
            </a:r>
            <a:r>
              <a:rPr lang="zh-CN" altLang="en-US" sz="2400" b="1" dirty="0"/>
              <a:t>；</a:t>
            </a:r>
          </a:p>
        </p:txBody>
      </p:sp>
      <p:sp>
        <p:nvSpPr>
          <p:cNvPr id="47112" name="Rectangle 7"/>
          <p:cNvSpPr>
            <a:spLocks noChangeArrowheads="1"/>
          </p:cNvSpPr>
          <p:nvPr/>
        </p:nvSpPr>
        <p:spPr bwMode="auto">
          <a:xfrm>
            <a:off x="159540" y="3575929"/>
            <a:ext cx="8820150" cy="360363"/>
          </a:xfrm>
          <a:prstGeom prst="rect">
            <a:avLst/>
          </a:prstGeom>
          <a:noFill/>
          <a:ln w="9525">
            <a:noFill/>
            <a:miter lim="800000"/>
            <a:headEnd/>
            <a:tailEnd/>
          </a:ln>
        </p:spPr>
        <p:txBody>
          <a:bodyPr/>
          <a:lstStyle/>
          <a:p>
            <a:pPr marL="1752600" lvl="3" indent="-381000">
              <a:lnSpc>
                <a:spcPct val="90000"/>
              </a:lnSpc>
              <a:spcBef>
                <a:spcPct val="20000"/>
              </a:spcBef>
              <a:buSzPct val="75000"/>
              <a:buFont typeface="Arial" pitchFamily="34" charset="0"/>
              <a:buChar char="•"/>
            </a:pPr>
            <a:r>
              <a:rPr lang="zh-CN" altLang="en-US" sz="2200" b="1" dirty="0">
                <a:solidFill>
                  <a:srgbClr val="7030A0"/>
                </a:solidFill>
                <a:latin typeface="楷体_GB2312" pitchFamily="1" charset="-122"/>
                <a:ea typeface="楷体_GB2312" pitchFamily="1" charset="-122"/>
              </a:rPr>
              <a:t>例：语言 </a:t>
            </a:r>
            <a:r>
              <a:rPr lang="en-US" altLang="zh-CN" sz="2200" b="1" dirty="0">
                <a:solidFill>
                  <a:srgbClr val="7030A0"/>
                </a:solidFill>
                <a:latin typeface="楷体_GB2312" pitchFamily="1" charset="-122"/>
                <a:ea typeface="楷体_GB2312" pitchFamily="1" charset="-122"/>
              </a:rPr>
              <a:t>7</a:t>
            </a:r>
            <a:r>
              <a:rPr lang="zh-CN" altLang="en-US" sz="2200" b="1" dirty="0">
                <a:solidFill>
                  <a:srgbClr val="7030A0"/>
                </a:solidFill>
                <a:latin typeface="楷体_GB2312" pitchFamily="1" charset="-122"/>
                <a:ea typeface="楷体_GB2312" pitchFamily="1" charset="-122"/>
              </a:rPr>
              <a:t>％、面部表情 </a:t>
            </a:r>
            <a:r>
              <a:rPr lang="en-US" altLang="zh-CN" sz="2200" b="1" dirty="0">
                <a:solidFill>
                  <a:srgbClr val="7030A0"/>
                </a:solidFill>
                <a:latin typeface="楷体_GB2312" pitchFamily="1" charset="-122"/>
                <a:ea typeface="楷体_GB2312" pitchFamily="1" charset="-122"/>
              </a:rPr>
              <a:t>38</a:t>
            </a:r>
            <a:r>
              <a:rPr lang="zh-CN" altLang="en-US" sz="2200" b="1" dirty="0">
                <a:solidFill>
                  <a:srgbClr val="7030A0"/>
                </a:solidFill>
                <a:latin typeface="楷体_GB2312" pitchFamily="1" charset="-122"/>
                <a:ea typeface="楷体_GB2312" pitchFamily="1" charset="-122"/>
              </a:rPr>
              <a:t>％、行为举止 </a:t>
            </a:r>
            <a:r>
              <a:rPr lang="en-US" altLang="zh-CN" sz="2200" b="1" dirty="0">
                <a:solidFill>
                  <a:srgbClr val="7030A0"/>
                </a:solidFill>
                <a:latin typeface="楷体_GB2312" pitchFamily="1" charset="-122"/>
                <a:ea typeface="楷体_GB2312" pitchFamily="1" charset="-122"/>
              </a:rPr>
              <a:t>55</a:t>
            </a:r>
            <a:r>
              <a:rPr lang="zh-CN" altLang="en-US" sz="2200" b="1" dirty="0">
                <a:solidFill>
                  <a:srgbClr val="7030A0"/>
                </a:solidFill>
                <a:latin typeface="楷体_GB2312" pitchFamily="1" charset="-122"/>
                <a:ea typeface="楷体_GB2312" pitchFamily="1" charset="-122"/>
              </a:rPr>
              <a:t>％；</a:t>
            </a:r>
          </a:p>
        </p:txBody>
      </p:sp>
      <p:sp>
        <p:nvSpPr>
          <p:cNvPr id="8"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7109"/>
                                        </p:tgtEl>
                                        <p:attrNameLst>
                                          <p:attrName>style.visibility</p:attrName>
                                        </p:attrNameLst>
                                      </p:cBhvr>
                                      <p:to>
                                        <p:strVal val="visible"/>
                                      </p:to>
                                    </p:set>
                                    <p:animEffect transition="in" filter="strips(downRight)">
                                      <p:cBhvr>
                                        <p:cTn id="13" dur="500"/>
                                        <p:tgtEl>
                                          <p:spTgt spid="47109"/>
                                        </p:tgtEl>
                                      </p:cBhvr>
                                    </p:animEffect>
                                  </p:childTnLst>
                                </p:cTn>
                              </p:par>
                            </p:childTnLst>
                          </p:cTn>
                        </p:par>
                        <p:par>
                          <p:cTn id="14" fill="hold" nodeType="afterGroup">
                            <p:stCondLst>
                              <p:cond delay="500"/>
                            </p:stCondLst>
                            <p:childTnLst>
                              <p:par>
                                <p:cTn id="15" presetID="18" presetClass="entr" presetSubtype="6" fill="hold" grpId="0" nodeType="afterEffect">
                                  <p:stCondLst>
                                    <p:cond delay="0"/>
                                  </p:stCondLst>
                                  <p:childTnLst>
                                    <p:set>
                                      <p:cBhvr>
                                        <p:cTn id="16" dur="1" fill="hold">
                                          <p:stCondLst>
                                            <p:cond delay="0"/>
                                          </p:stCondLst>
                                        </p:cTn>
                                        <p:tgtEl>
                                          <p:spTgt spid="47111"/>
                                        </p:tgtEl>
                                        <p:attrNameLst>
                                          <p:attrName>style.visibility</p:attrName>
                                        </p:attrNameLst>
                                      </p:cBhvr>
                                      <p:to>
                                        <p:strVal val="visible"/>
                                      </p:to>
                                    </p:set>
                                    <p:animEffect transition="in" filter="strips(downRight)">
                                      <p:cBhvr>
                                        <p:cTn id="17" dur="500"/>
                                        <p:tgtEl>
                                          <p:spTgt spid="471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7112"/>
                                        </p:tgtEl>
                                        <p:attrNameLst>
                                          <p:attrName>style.visibility</p:attrName>
                                        </p:attrNameLst>
                                      </p:cBhvr>
                                      <p:to>
                                        <p:strVal val="visible"/>
                                      </p:to>
                                    </p:set>
                                    <p:animEffect transition="in" filter="strips(downRight)">
                                      <p:cBhvr>
                                        <p:cTn id="22" dur="500"/>
                                        <p:tgtEl>
                                          <p:spTgt spid="471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strips(downRight)">
                                      <p:cBhvr>
                                        <p:cTn id="27" dur="5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P spid="47109" grpId="0" autoUpdateAnimBg="0"/>
      <p:bldP spid="47110" grpId="0" autoUpdateAnimBg="0"/>
      <p:bldP spid="47111" grpId="0" autoUpdateAnimBg="0"/>
      <p:bldP spid="4711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794B313A-ABBC-478F-BC9E-607FBD03A6A0}"/>
              </a:ext>
            </a:extLst>
          </p:cNvPr>
          <p:cNvSpPr txBox="1"/>
          <p:nvPr/>
        </p:nvSpPr>
        <p:spPr>
          <a:xfrm>
            <a:off x="571472" y="3429006"/>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6.1 </a:t>
            </a:r>
            <a:r>
              <a:rPr lang="zh-CN" altLang="en-US" sz="3600" b="1" dirty="0">
                <a:solidFill>
                  <a:srgbClr val="660066"/>
                </a:solidFill>
                <a:latin typeface="微软雅黑" panose="020B0503020204020204" pitchFamily="34" charset="-122"/>
                <a:ea typeface="微软雅黑" panose="020B0503020204020204" pitchFamily="34" charset="-122"/>
              </a:rPr>
              <a:t>信息交流的基本概念</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2" name="Group 4"/>
          <p:cNvGraphicFramePr>
            <a:graphicFrameLocks noGrp="1"/>
          </p:cNvGraphicFramePr>
          <p:nvPr>
            <p:ph sz="half" idx="4294967295"/>
            <p:extLst>
              <p:ext uri="{D42A27DB-BD31-4B8C-83A1-F6EECF244321}">
                <p14:modId xmlns:p14="http://schemas.microsoft.com/office/powerpoint/2010/main" val="1120189830"/>
              </p:ext>
            </p:extLst>
          </p:nvPr>
        </p:nvGraphicFramePr>
        <p:xfrm>
          <a:off x="573092" y="3267589"/>
          <a:ext cx="8280400" cy="3000693"/>
        </p:xfrm>
        <a:graphic>
          <a:graphicData uri="http://schemas.openxmlformats.org/drawingml/2006/table">
            <a:tbl>
              <a:tblPr/>
              <a:tblGrid>
                <a:gridCol w="1704975">
                  <a:extLst>
                    <a:ext uri="{9D8B030D-6E8A-4147-A177-3AD203B41FA5}">
                      <a16:colId xmlns:a16="http://schemas.microsoft.com/office/drawing/2014/main" xmlns="" val="1109771946"/>
                    </a:ext>
                  </a:extLst>
                </a:gridCol>
                <a:gridCol w="3190875">
                  <a:extLst>
                    <a:ext uri="{9D8B030D-6E8A-4147-A177-3AD203B41FA5}">
                      <a16:colId xmlns:a16="http://schemas.microsoft.com/office/drawing/2014/main" xmlns="" val="3467392048"/>
                    </a:ext>
                  </a:extLst>
                </a:gridCol>
                <a:gridCol w="3384550">
                  <a:extLst>
                    <a:ext uri="{9D8B030D-6E8A-4147-A177-3AD203B41FA5}">
                      <a16:colId xmlns:a16="http://schemas.microsoft.com/office/drawing/2014/main" xmlns="" val="1213279980"/>
                    </a:ext>
                  </a:extLst>
                </a:gridCol>
              </a:tblGrid>
              <a:tr h="646113">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内部</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外部</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50829423"/>
                  </a:ext>
                </a:extLst>
              </a:tr>
              <a:tr h="137160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间接</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正式</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endParaRPr kumimoji="0" lang="en-US" altLang="zh-CN"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管理层次线路、管理参谋线路、会议制度、委员会制度、职能部门、</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Intranet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职能部门、公共关系部门、各种传播媒介、社会信息管理机构、</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Extranet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92226524"/>
                  </a:ext>
                </a:extLst>
              </a:tr>
              <a:tr h="944880">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直接</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非正式</a:t>
                      </a:r>
                      <a:r>
                        <a:rPr kumimoji="0" lang="en-US" altLang="zh-CN"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a:t>
                      </a:r>
                      <a:endParaRPr kumimoji="0" lang="en-US" altLang="zh-CN"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smtClean="0">
                          <a:ln>
                            <a:noFill/>
                          </a:ln>
                          <a:solidFill>
                            <a:schemeClr val="tx1"/>
                          </a:solidFill>
                          <a:effectLst/>
                          <a:latin typeface="Times New Roman" panose="02020603050405020304" pitchFamily="18" charset="0"/>
                          <a:ea typeface="楷体_GB2312" pitchFamily="1" charset="-122"/>
                        </a:rPr>
                        <a:t>组织内部个人接触、非正式组织交流等</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93688"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marL="1143000" indent="-252413" eaLnBrk="0" hangingPunct="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3pPr>
                      <a:lvl4pPr marL="1600200" indent="-304800" eaLnBrk="0" hangingPunct="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374650" eaLnBrk="0" hangingPunct="0">
                        <a:spcBef>
                          <a:spcPct val="20000"/>
                        </a:spcBef>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5pPr>
                      <a:lvl6pPr marL="25146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marL="29718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marL="34290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marL="3886200" indent="-374650" eaLnBrk="0" fontAlgn="base" hangingPunct="0">
                        <a:spcBef>
                          <a:spcPct val="20000"/>
                        </a:spcBef>
                        <a:spcAft>
                          <a:spcPct val="0"/>
                        </a:spcAft>
                        <a:buClr>
                          <a:schemeClr val="accent1"/>
                        </a:buClr>
                        <a:buSzPct val="70000"/>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
                          <a:schemeClr val="bg2"/>
                        </a:buClr>
                        <a:buSzPct val="90000"/>
                        <a:buFont typeface="Wingdings" panose="05000000000000000000" pitchFamily="2" charset="2"/>
                        <a:buNone/>
                        <a:tabLst/>
                      </a:pPr>
                      <a:r>
                        <a:rPr kumimoji="0" lang="zh-CN" altLang="en-US" sz="1900" b="1" i="0" u="none" strike="noStrike" cap="none" normalizeH="0" baseline="0" dirty="0" smtClean="0">
                          <a:ln>
                            <a:noFill/>
                          </a:ln>
                          <a:solidFill>
                            <a:schemeClr val="tx1"/>
                          </a:solidFill>
                          <a:effectLst/>
                          <a:latin typeface="Times New Roman" panose="02020603050405020304" pitchFamily="18" charset="0"/>
                          <a:ea typeface="楷体_GB2312" pitchFamily="1" charset="-122"/>
                        </a:rPr>
                        <a:t>各种人际信息交流、社区文化传播等</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37928056"/>
                  </a:ext>
                </a:extLst>
              </a:tr>
            </a:tbl>
          </a:graphicData>
        </a:graphic>
      </p:graphicFrame>
      <p:sp>
        <p:nvSpPr>
          <p:cNvPr id="44053" name="灯片编号占位符 6"/>
          <p:cNvSpPr txBox="1">
            <a:spLocks noGrp="1" noChangeArrowheads="1"/>
          </p:cNvSpPr>
          <p:nvPr/>
        </p:nvSpPr>
        <p:spPr bwMode="auto">
          <a:xfrm>
            <a:off x="7092950" y="6453189"/>
            <a:ext cx="1943100" cy="404812"/>
          </a:xfrm>
          <a:prstGeom prst="rect">
            <a:avLst/>
          </a:prstGeom>
          <a:noFill/>
          <a:ln w="9525">
            <a:noFill/>
            <a:miter lim="800000"/>
            <a:headEnd/>
            <a:tailEnd/>
          </a:ln>
        </p:spPr>
        <p:txBody>
          <a:bodyPr/>
          <a:lstStyle/>
          <a:p>
            <a:pPr algn="r" eaLnBrk="1" hangingPunct="1">
              <a:buFont typeface="Arial" pitchFamily="34" charset="0"/>
              <a:buNone/>
            </a:pPr>
            <a:fld id="{25A8FB16-72C1-4409-A19C-824665FEDB05}" type="slidenum">
              <a:rPr lang="en-US" altLang="zh-CN" sz="1600"/>
              <a:pPr algn="r" eaLnBrk="1" hangingPunct="1">
                <a:buFont typeface="Arial" pitchFamily="34" charset="0"/>
                <a:buNone/>
              </a:pPr>
              <a:t>30</a:t>
            </a:fld>
            <a:endParaRPr lang="en-US" altLang="zh-CN" sz="1600"/>
          </a:p>
        </p:txBody>
      </p:sp>
      <p:sp>
        <p:nvSpPr>
          <p:cNvPr id="48152" name="Rectangle 2"/>
          <p:cNvSpPr>
            <a:spLocks noChangeArrowheads="1"/>
          </p:cNvSpPr>
          <p:nvPr/>
        </p:nvSpPr>
        <p:spPr bwMode="auto">
          <a:xfrm>
            <a:off x="33344" y="1210260"/>
            <a:ext cx="8640763" cy="820737"/>
          </a:xfrm>
          <a:prstGeom prst="rect">
            <a:avLst/>
          </a:prstGeom>
          <a:noFill/>
          <a:ln w="9525">
            <a:noFill/>
            <a:miter lim="800000"/>
            <a:headEnd/>
            <a:tailEnd/>
          </a:ln>
        </p:spPr>
        <p:txBody>
          <a:bodyPr/>
          <a:lstStyle/>
          <a:p>
            <a:pPr marL="990600" lvl="1" indent="-533400">
              <a:spcBef>
                <a:spcPct val="20000"/>
              </a:spcBef>
              <a:buClr>
                <a:schemeClr val="tx1"/>
              </a:buClr>
              <a:buSzPct val="75000"/>
              <a:buFont typeface="Wingdings" pitchFamily="2" charset="2"/>
              <a:buAutoNum type="arabicPeriod" startAt="2"/>
            </a:pPr>
            <a:r>
              <a:rPr lang="zh-CN" altLang="en-US" sz="2400" b="1" dirty="0"/>
              <a:t>组织信息交流：</a:t>
            </a:r>
            <a:r>
              <a:rPr lang="zh-CN" altLang="en-US" sz="2400" b="1" dirty="0">
                <a:latin typeface="Arial" pitchFamily="34" charset="0"/>
              </a:rPr>
              <a:t>“</a:t>
            </a:r>
            <a:r>
              <a:rPr lang="zh-CN" altLang="en-US" sz="2400" b="1" dirty="0">
                <a:solidFill>
                  <a:srgbClr val="7030A0"/>
                </a:solidFill>
              </a:rPr>
              <a:t>组织与组织</a:t>
            </a:r>
            <a:r>
              <a:rPr lang="zh-CN" altLang="en-US" sz="2400" b="1" dirty="0">
                <a:latin typeface="Arial" pitchFamily="34" charset="0"/>
              </a:rPr>
              <a:t>”</a:t>
            </a:r>
            <a:r>
              <a:rPr lang="zh-CN" altLang="en-US" sz="2400" b="1" dirty="0"/>
              <a:t>或者</a:t>
            </a:r>
            <a:r>
              <a:rPr lang="zh-CN" altLang="en-US" sz="2400" b="1" dirty="0">
                <a:latin typeface="Arial" pitchFamily="34" charset="0"/>
              </a:rPr>
              <a:t>“</a:t>
            </a:r>
            <a:r>
              <a:rPr lang="zh-CN" altLang="en-US" sz="2400" b="1" dirty="0">
                <a:solidFill>
                  <a:srgbClr val="7030A0"/>
                </a:solidFill>
              </a:rPr>
              <a:t>组织与个体</a:t>
            </a:r>
            <a:r>
              <a:rPr lang="zh-CN" altLang="en-US" sz="2400" b="1" dirty="0">
                <a:latin typeface="Arial" pitchFamily="34" charset="0"/>
              </a:rPr>
              <a:t>”</a:t>
            </a:r>
            <a:r>
              <a:rPr lang="zh-CN" altLang="en-US" sz="2400" b="1" dirty="0"/>
              <a:t>之间进行的信息交流；</a:t>
            </a:r>
          </a:p>
        </p:txBody>
      </p:sp>
      <p:sp>
        <p:nvSpPr>
          <p:cNvPr id="48153" name="Rectangle 5"/>
          <p:cNvSpPr>
            <a:spLocks noChangeArrowheads="1"/>
          </p:cNvSpPr>
          <p:nvPr/>
        </p:nvSpPr>
        <p:spPr bwMode="auto">
          <a:xfrm>
            <a:off x="33342" y="2266950"/>
            <a:ext cx="8820150" cy="876047"/>
          </a:xfrm>
          <a:prstGeom prst="rect">
            <a:avLst/>
          </a:prstGeom>
          <a:noFill/>
          <a:ln w="9525">
            <a:noFill/>
            <a:miter lim="800000"/>
            <a:headEnd/>
            <a:tailEnd/>
          </a:ln>
        </p:spPr>
        <p:txBody>
          <a:bodyPr/>
          <a:lstStyle/>
          <a:p>
            <a:pPr marL="1371600" lvl="2" indent="-457200">
              <a:spcBef>
                <a:spcPct val="20000"/>
              </a:spcBef>
              <a:buClr>
                <a:schemeClr val="bg2"/>
              </a:buClr>
              <a:buSzPct val="65000"/>
              <a:buFont typeface="Wingdings" pitchFamily="2" charset="2"/>
              <a:buChar char="o"/>
            </a:pPr>
            <a:r>
              <a:rPr lang="zh-CN" altLang="en-US" sz="2200" b="1" dirty="0"/>
              <a:t>方式：既有直接信息交流，又有间接信息交流，但最有效的方式是</a:t>
            </a:r>
            <a:r>
              <a:rPr lang="zh-CN" altLang="en-US" sz="2200" b="1" dirty="0">
                <a:solidFill>
                  <a:srgbClr val="7030A0"/>
                </a:solidFill>
              </a:rPr>
              <a:t>间接信息交流</a:t>
            </a:r>
            <a:r>
              <a:rPr lang="zh-CN" altLang="en-US" sz="2200" b="1" dirty="0"/>
              <a:t>；</a:t>
            </a:r>
          </a:p>
        </p:txBody>
      </p:sp>
      <p:sp>
        <p:nvSpPr>
          <p:cNvPr id="48154" name="Rectangle 27"/>
          <p:cNvSpPr>
            <a:spLocks noChangeArrowheads="1"/>
          </p:cNvSpPr>
          <p:nvPr/>
        </p:nvSpPr>
        <p:spPr bwMode="auto">
          <a:xfrm>
            <a:off x="1547666" y="3267589"/>
            <a:ext cx="695325" cy="400110"/>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b="1" dirty="0">
                <a:solidFill>
                  <a:srgbClr val="7030A0"/>
                </a:solidFill>
                <a:latin typeface="Arial" pitchFamily="34" charset="0"/>
                <a:ea typeface="楷体_GB2312" pitchFamily="1" charset="-122"/>
              </a:rPr>
              <a:t>范围</a:t>
            </a:r>
          </a:p>
        </p:txBody>
      </p:sp>
      <p:sp>
        <p:nvSpPr>
          <p:cNvPr id="48155" name="Rectangle 28"/>
          <p:cNvSpPr>
            <a:spLocks noChangeArrowheads="1"/>
          </p:cNvSpPr>
          <p:nvPr/>
        </p:nvSpPr>
        <p:spPr bwMode="auto">
          <a:xfrm>
            <a:off x="575693" y="3466025"/>
            <a:ext cx="695325" cy="400110"/>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b="1" dirty="0">
                <a:solidFill>
                  <a:srgbClr val="7030A0"/>
                </a:solidFill>
                <a:latin typeface="Arial" pitchFamily="34" charset="0"/>
                <a:ea typeface="楷体_GB2312" pitchFamily="1" charset="-122"/>
              </a:rPr>
              <a:t>途径</a:t>
            </a:r>
          </a:p>
        </p:txBody>
      </p:sp>
      <p:sp>
        <p:nvSpPr>
          <p:cNvPr id="8"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8152"/>
                                        </p:tgtEl>
                                        <p:attrNameLst>
                                          <p:attrName>style.visibility</p:attrName>
                                        </p:attrNameLst>
                                      </p:cBhvr>
                                      <p:to>
                                        <p:strVal val="visible"/>
                                      </p:to>
                                    </p:set>
                                    <p:animEffect transition="in" filter="strips(downRight)">
                                      <p:cBhvr>
                                        <p:cTn id="7" dur="500"/>
                                        <p:tgtEl>
                                          <p:spTgt spid="481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8153"/>
                                        </p:tgtEl>
                                        <p:attrNameLst>
                                          <p:attrName>style.visibility</p:attrName>
                                        </p:attrNameLst>
                                      </p:cBhvr>
                                      <p:to>
                                        <p:strVal val="visible"/>
                                      </p:to>
                                    </p:set>
                                    <p:animEffect transition="in" filter="strips(downRight)">
                                      <p:cBhvr>
                                        <p:cTn id="12" dur="500"/>
                                        <p:tgtEl>
                                          <p:spTgt spid="48153"/>
                                        </p:tgtEl>
                                      </p:cBhvr>
                                    </p:animEffect>
                                  </p:childTnLst>
                                </p:cTn>
                              </p:par>
                            </p:childTnLst>
                          </p:cTn>
                        </p:par>
                        <p:par>
                          <p:cTn id="13" fill="hold" nodeType="afterGroup">
                            <p:stCondLst>
                              <p:cond delay="500"/>
                            </p:stCondLst>
                            <p:childTnLst>
                              <p:par>
                                <p:cTn id="14" presetID="2" presetClass="entr" presetSubtype="4" fill="hold" nodeType="afterEffect">
                                  <p:stCondLst>
                                    <p:cond delay="0"/>
                                  </p:stCondLst>
                                  <p:childTnLst>
                                    <p:set>
                                      <p:cBhvr>
                                        <p:cTn id="15" dur="1" fill="hold">
                                          <p:stCondLst>
                                            <p:cond delay="0"/>
                                          </p:stCondLst>
                                        </p:cTn>
                                        <p:tgtEl>
                                          <p:spTgt spid="48132"/>
                                        </p:tgtEl>
                                        <p:attrNameLst>
                                          <p:attrName>style.visibility</p:attrName>
                                        </p:attrNameLst>
                                      </p:cBhvr>
                                      <p:to>
                                        <p:strVal val="visible"/>
                                      </p:to>
                                    </p:set>
                                    <p:anim calcmode="lin" valueType="num">
                                      <p:cBhvr additive="base">
                                        <p:cTn id="16" dur="500" fill="hold"/>
                                        <p:tgtEl>
                                          <p:spTgt spid="48132"/>
                                        </p:tgtEl>
                                        <p:attrNameLst>
                                          <p:attrName>ppt_x</p:attrName>
                                        </p:attrNameLst>
                                      </p:cBhvr>
                                      <p:tavLst>
                                        <p:tav tm="0">
                                          <p:val>
                                            <p:strVal val="#ppt_x"/>
                                          </p:val>
                                        </p:tav>
                                        <p:tav tm="100000">
                                          <p:val>
                                            <p:strVal val="#ppt_x"/>
                                          </p:val>
                                        </p:tav>
                                      </p:tavLst>
                                    </p:anim>
                                    <p:anim calcmode="lin" valueType="num">
                                      <p:cBhvr additive="base">
                                        <p:cTn id="17" dur="500" fill="hold"/>
                                        <p:tgtEl>
                                          <p:spTgt spid="48132"/>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8154"/>
                                        </p:tgtEl>
                                        <p:attrNameLst>
                                          <p:attrName>style.visibility</p:attrName>
                                        </p:attrNameLst>
                                      </p:cBhvr>
                                      <p:to>
                                        <p:strVal val="visible"/>
                                      </p:to>
                                    </p:set>
                                    <p:anim calcmode="lin" valueType="num">
                                      <p:cBhvr additive="base">
                                        <p:cTn id="21" dur="500" fill="hold"/>
                                        <p:tgtEl>
                                          <p:spTgt spid="48154"/>
                                        </p:tgtEl>
                                        <p:attrNameLst>
                                          <p:attrName>ppt_x</p:attrName>
                                        </p:attrNameLst>
                                      </p:cBhvr>
                                      <p:tavLst>
                                        <p:tav tm="0">
                                          <p:val>
                                            <p:strVal val="#ppt_x"/>
                                          </p:val>
                                        </p:tav>
                                        <p:tav tm="100000">
                                          <p:val>
                                            <p:strVal val="#ppt_x"/>
                                          </p:val>
                                        </p:tav>
                                      </p:tavLst>
                                    </p:anim>
                                    <p:anim calcmode="lin" valueType="num">
                                      <p:cBhvr additive="base">
                                        <p:cTn id="22" dur="500" fill="hold"/>
                                        <p:tgtEl>
                                          <p:spTgt spid="48154"/>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48155"/>
                                        </p:tgtEl>
                                        <p:attrNameLst>
                                          <p:attrName>style.visibility</p:attrName>
                                        </p:attrNameLst>
                                      </p:cBhvr>
                                      <p:to>
                                        <p:strVal val="visible"/>
                                      </p:to>
                                    </p:set>
                                    <p:anim calcmode="lin" valueType="num">
                                      <p:cBhvr additive="base">
                                        <p:cTn id="26" dur="500" fill="hold"/>
                                        <p:tgtEl>
                                          <p:spTgt spid="48155"/>
                                        </p:tgtEl>
                                        <p:attrNameLst>
                                          <p:attrName>ppt_x</p:attrName>
                                        </p:attrNameLst>
                                      </p:cBhvr>
                                      <p:tavLst>
                                        <p:tav tm="0">
                                          <p:val>
                                            <p:strVal val="#ppt_x"/>
                                          </p:val>
                                        </p:tav>
                                        <p:tav tm="100000">
                                          <p:val>
                                            <p:strVal val="#ppt_x"/>
                                          </p:val>
                                        </p:tav>
                                      </p:tavLst>
                                    </p:anim>
                                    <p:anim calcmode="lin" valueType="num">
                                      <p:cBhvr additive="base">
                                        <p:cTn id="27" dur="500" fill="hold"/>
                                        <p:tgtEl>
                                          <p:spTgt spid="48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2" grpId="0" autoUpdateAnimBg="0"/>
      <p:bldP spid="48153" grpId="0" autoUpdateAnimBg="0"/>
      <p:bldP spid="48154" grpId="0" autoUpdateAnimBg="0"/>
      <p:bldP spid="48155"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noChangeArrowheads="1"/>
          </p:cNvSpPr>
          <p:nvPr/>
        </p:nvSpPr>
        <p:spPr bwMode="auto">
          <a:xfrm>
            <a:off x="7092950" y="6453189"/>
            <a:ext cx="1943100" cy="404812"/>
          </a:xfrm>
          <a:prstGeom prst="rect">
            <a:avLst/>
          </a:prstGeom>
          <a:noFill/>
          <a:ln w="9525">
            <a:noFill/>
            <a:miter lim="800000"/>
            <a:headEnd/>
            <a:tailEnd/>
          </a:ln>
        </p:spPr>
        <p:txBody>
          <a:bodyPr/>
          <a:lstStyle/>
          <a:p>
            <a:pPr algn="r" eaLnBrk="1" hangingPunct="1">
              <a:buFont typeface="Arial" pitchFamily="34" charset="0"/>
              <a:buNone/>
            </a:pPr>
            <a:fld id="{A9608A8C-8984-4D8F-A2C4-7CF5726EB819}" type="slidenum">
              <a:rPr lang="en-US" altLang="zh-CN" sz="1600"/>
              <a:pPr algn="r" eaLnBrk="1" hangingPunct="1">
                <a:buFont typeface="Arial" pitchFamily="34" charset="0"/>
                <a:buNone/>
              </a:pPr>
              <a:t>31</a:t>
            </a:fld>
            <a:endParaRPr lang="en-US" altLang="zh-CN" sz="1600"/>
          </a:p>
        </p:txBody>
      </p:sp>
      <p:sp>
        <p:nvSpPr>
          <p:cNvPr id="49158" name="Rectangle 5"/>
          <p:cNvSpPr>
            <a:spLocks noChangeArrowheads="1"/>
          </p:cNvSpPr>
          <p:nvPr/>
        </p:nvSpPr>
        <p:spPr bwMode="auto">
          <a:xfrm>
            <a:off x="-144463" y="1341440"/>
            <a:ext cx="9107488" cy="1081087"/>
          </a:xfrm>
          <a:prstGeom prst="rect">
            <a:avLst/>
          </a:prstGeom>
          <a:noFill/>
          <a:ln w="9525">
            <a:noFill/>
            <a:miter lim="800000"/>
            <a:headEnd/>
            <a:tailEnd/>
          </a:ln>
        </p:spPr>
        <p:txBody>
          <a:bodyPr/>
          <a:lstStyle/>
          <a:p>
            <a:pPr marL="1371600" lvl="2" indent="-457200">
              <a:lnSpc>
                <a:spcPct val="90000"/>
              </a:lnSpc>
              <a:spcBef>
                <a:spcPct val="20000"/>
              </a:spcBef>
              <a:buClr>
                <a:schemeClr val="bg2"/>
              </a:buClr>
              <a:buSzPct val="65000"/>
              <a:buFont typeface="Wingdings" pitchFamily="2" charset="2"/>
              <a:buChar char="o"/>
            </a:pPr>
            <a:r>
              <a:rPr lang="zh-CN" altLang="en-US" sz="2200" b="1" dirty="0"/>
              <a:t>类型：</a:t>
            </a:r>
          </a:p>
          <a:p>
            <a:pPr marL="1752600" lvl="3" indent="-381000">
              <a:lnSpc>
                <a:spcPct val="90000"/>
              </a:lnSpc>
              <a:spcBef>
                <a:spcPct val="20000"/>
              </a:spcBef>
              <a:buClr>
                <a:schemeClr val="tx1"/>
              </a:buClr>
              <a:buSzPct val="75000"/>
              <a:buFont typeface="Wingdings" pitchFamily="2" charset="2"/>
              <a:buAutoNum type="circleNumDbPlain"/>
            </a:pPr>
            <a:r>
              <a:rPr lang="zh-CN" altLang="en-US" sz="2000" b="1" dirty="0"/>
              <a:t>正规组织信息流：组织为达成其目的而必须进行的信息交流；</a:t>
            </a:r>
          </a:p>
        </p:txBody>
      </p:sp>
      <p:sp>
        <p:nvSpPr>
          <p:cNvPr id="49159" name="Rectangle 7"/>
          <p:cNvSpPr>
            <a:spLocks noChangeArrowheads="1"/>
          </p:cNvSpPr>
          <p:nvPr/>
        </p:nvSpPr>
        <p:spPr bwMode="auto">
          <a:xfrm>
            <a:off x="-149225" y="2133603"/>
            <a:ext cx="8820150" cy="576263"/>
          </a:xfrm>
          <a:prstGeom prst="rect">
            <a:avLst/>
          </a:prstGeom>
          <a:noFill/>
          <a:ln w="9525">
            <a:noFill/>
            <a:miter lim="800000"/>
            <a:headEnd/>
            <a:tailEnd/>
          </a:ln>
        </p:spPr>
        <p:txBody>
          <a:bodyPr/>
          <a:lstStyle/>
          <a:p>
            <a:pPr marL="2209800" lvl="4" indent="-381000">
              <a:lnSpc>
                <a:spcPct val="90000"/>
              </a:lnSpc>
              <a:spcBef>
                <a:spcPct val="20000"/>
              </a:spcBef>
              <a:buClr>
                <a:schemeClr val="tx1"/>
              </a:buClr>
              <a:buFont typeface="Wingdings" pitchFamily="2" charset="2"/>
              <a:buAutoNum type="alphaLcPeriod"/>
            </a:pPr>
            <a:r>
              <a:rPr lang="zh-CN" altLang="en-US" dirty="0"/>
              <a:t>垂直流：组织内具有不同权力、地位、职能等级的上下级之间纵向的信息交流活动。包括</a:t>
            </a:r>
            <a:r>
              <a:rPr lang="zh-CN" altLang="en-US" dirty="0">
                <a:latin typeface="Arial" pitchFamily="34" charset="0"/>
              </a:rPr>
              <a:t>“</a:t>
            </a:r>
            <a:r>
              <a:rPr lang="zh-CN" altLang="en-US" dirty="0">
                <a:solidFill>
                  <a:srgbClr val="7030A0"/>
                </a:solidFill>
              </a:rPr>
              <a:t>下行流</a:t>
            </a:r>
            <a:r>
              <a:rPr lang="zh-CN" altLang="en-US" dirty="0">
                <a:latin typeface="Arial" pitchFamily="34" charset="0"/>
              </a:rPr>
              <a:t>”</a:t>
            </a:r>
            <a:r>
              <a:rPr lang="zh-CN" altLang="en-US" dirty="0"/>
              <a:t>和</a:t>
            </a:r>
            <a:r>
              <a:rPr lang="zh-CN" altLang="en-US" dirty="0">
                <a:latin typeface="Arial" pitchFamily="34" charset="0"/>
              </a:rPr>
              <a:t>“</a:t>
            </a:r>
            <a:r>
              <a:rPr lang="zh-CN" altLang="en-US" dirty="0">
                <a:solidFill>
                  <a:srgbClr val="7030A0"/>
                </a:solidFill>
              </a:rPr>
              <a:t>上行流</a:t>
            </a:r>
            <a:r>
              <a:rPr lang="zh-CN" altLang="en-US" dirty="0">
                <a:latin typeface="Arial" pitchFamily="34" charset="0"/>
              </a:rPr>
              <a:t>”</a:t>
            </a:r>
            <a:r>
              <a:rPr lang="zh-CN" altLang="en-US" dirty="0"/>
              <a:t>两个方向；</a:t>
            </a:r>
          </a:p>
        </p:txBody>
      </p:sp>
      <p:sp>
        <p:nvSpPr>
          <p:cNvPr id="49160" name="Rectangle 8"/>
          <p:cNvSpPr>
            <a:spLocks noChangeArrowheads="1"/>
          </p:cNvSpPr>
          <p:nvPr/>
        </p:nvSpPr>
        <p:spPr bwMode="auto">
          <a:xfrm>
            <a:off x="-160337" y="2828926"/>
            <a:ext cx="8820151" cy="647700"/>
          </a:xfrm>
          <a:prstGeom prst="rect">
            <a:avLst/>
          </a:prstGeom>
          <a:noFill/>
          <a:ln w="9525">
            <a:noFill/>
            <a:miter lim="800000"/>
            <a:headEnd/>
            <a:tailEnd/>
          </a:ln>
        </p:spPr>
        <p:txBody>
          <a:bodyPr/>
          <a:lstStyle/>
          <a:p>
            <a:pPr marL="2209800" lvl="4" indent="-381000">
              <a:lnSpc>
                <a:spcPct val="90000"/>
              </a:lnSpc>
              <a:spcBef>
                <a:spcPct val="20000"/>
              </a:spcBef>
              <a:buClr>
                <a:schemeClr val="tx1"/>
              </a:buClr>
              <a:buFont typeface="Wingdings" pitchFamily="2" charset="2"/>
              <a:buAutoNum type="alphaLcPeriod" startAt="2"/>
            </a:pPr>
            <a:r>
              <a:rPr lang="zh-CN" altLang="en-US" dirty="0"/>
              <a:t>水平流：组织内具有相同或相近权力、地位、职能等级者之间的横向信息交流活动；是协调组织行为、解决实际问题的重要途径。</a:t>
            </a:r>
          </a:p>
        </p:txBody>
      </p:sp>
      <p:sp>
        <p:nvSpPr>
          <p:cNvPr id="9" name="Rectangle 6"/>
          <p:cNvSpPr>
            <a:spLocks noChangeArrowheads="1"/>
          </p:cNvSpPr>
          <p:nvPr/>
        </p:nvSpPr>
        <p:spPr bwMode="auto">
          <a:xfrm>
            <a:off x="-163513" y="3595691"/>
            <a:ext cx="8834438" cy="3673475"/>
          </a:xfrm>
          <a:prstGeom prst="rect">
            <a:avLst/>
          </a:prstGeom>
          <a:noFill/>
          <a:ln w="9525">
            <a:noFill/>
            <a:miter lim="800000"/>
            <a:headEnd/>
            <a:tailEnd/>
          </a:ln>
          <a:effectLst/>
        </p:spPr>
        <p:txBody>
          <a:bodyPr/>
          <a:lstStyle/>
          <a:p>
            <a:pPr marL="1752600" lvl="3" indent="-381000">
              <a:spcBef>
                <a:spcPct val="20000"/>
              </a:spcBef>
              <a:buClr>
                <a:schemeClr val="tx1"/>
              </a:buClr>
              <a:buSzPct val="75000"/>
              <a:buFont typeface="Wingdings" pitchFamily="2" charset="2"/>
              <a:buAutoNum type="circleNumDbPlain" startAt="2"/>
            </a:pPr>
            <a:r>
              <a:rPr lang="zh-CN" altLang="en-US" sz="2000" b="1" dirty="0"/>
              <a:t>非正规组织信息流：发生于组织内，却并不与组织正规的等级结构和交流网络相对应的信息交流。就是所谓“小道消息”。它有积极一面，也有消极一面。</a:t>
            </a:r>
          </a:p>
          <a:p>
            <a:pPr marL="2209800" lvl="4" indent="-381000">
              <a:spcBef>
                <a:spcPct val="20000"/>
              </a:spcBef>
              <a:buClr>
                <a:srgbClr val="9E9A00"/>
              </a:buClr>
            </a:pPr>
            <a:r>
              <a:rPr lang="zh-CN" altLang="en-US" dirty="0"/>
              <a:t>积极一面，如果小道消息属实或接近事实，有辅助正规组织信息传递的作用；另一方面，小道消息也可能是组织成员对组织或领导的反馈信息，从中了解组织成员的愿望，减少、冲突、缓和矛盾。</a:t>
            </a:r>
          </a:p>
          <a:p>
            <a:pPr marL="2209800" lvl="4" indent="-381000">
              <a:spcBef>
                <a:spcPct val="20000"/>
              </a:spcBef>
              <a:buClr>
                <a:srgbClr val="9E9A00"/>
              </a:buClr>
            </a:pPr>
            <a:r>
              <a:rPr lang="zh-CN" altLang="en-US" dirty="0"/>
              <a:t>消极一面，可能扰乱组织的正常信息交流秩序，掩盖正规组织信息流的可信度，造成成员之间、上下级之间互相猜疑，影响土气和工作效率。</a:t>
            </a:r>
          </a:p>
        </p:txBody>
      </p:sp>
      <p:sp>
        <p:nvSpPr>
          <p:cNvPr id="7"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6"/>
          <p:cNvSpPr txBox="1">
            <a:spLocks noGrp="1" noChangeArrowheads="1"/>
          </p:cNvSpPr>
          <p:nvPr/>
        </p:nvSpPr>
        <p:spPr bwMode="auto">
          <a:xfrm>
            <a:off x="7092950" y="6453189"/>
            <a:ext cx="1943100" cy="404812"/>
          </a:xfrm>
          <a:prstGeom prst="rect">
            <a:avLst/>
          </a:prstGeom>
          <a:noFill/>
          <a:ln w="9525">
            <a:noFill/>
            <a:miter lim="800000"/>
            <a:headEnd/>
            <a:tailEnd/>
          </a:ln>
        </p:spPr>
        <p:txBody>
          <a:bodyPr/>
          <a:lstStyle/>
          <a:p>
            <a:pPr algn="r" eaLnBrk="1" hangingPunct="1">
              <a:buFont typeface="Arial" pitchFamily="34" charset="0"/>
              <a:buNone/>
            </a:pPr>
            <a:fld id="{32EF4E66-34B5-4D45-A41D-1675BEEFD43E}" type="slidenum">
              <a:rPr lang="en-US" altLang="zh-CN" sz="1600"/>
              <a:pPr algn="r" eaLnBrk="1" hangingPunct="1">
                <a:buFont typeface="Arial" pitchFamily="34" charset="0"/>
                <a:buNone/>
              </a:pPr>
              <a:t>32</a:t>
            </a:fld>
            <a:endParaRPr lang="en-US" altLang="zh-CN" sz="1600"/>
          </a:p>
        </p:txBody>
      </p:sp>
      <p:sp>
        <p:nvSpPr>
          <p:cNvPr id="52230" name="Rectangle 5"/>
          <p:cNvSpPr>
            <a:spLocks noChangeArrowheads="1"/>
          </p:cNvSpPr>
          <p:nvPr/>
        </p:nvSpPr>
        <p:spPr bwMode="auto">
          <a:xfrm>
            <a:off x="6" y="1412875"/>
            <a:ext cx="8640763" cy="5328493"/>
          </a:xfrm>
          <a:prstGeom prst="rect">
            <a:avLst/>
          </a:prstGeom>
          <a:noFill/>
          <a:ln w="9525">
            <a:noFill/>
            <a:miter lim="800000"/>
            <a:headEnd/>
            <a:tailEnd/>
          </a:ln>
        </p:spPr>
        <p:txBody>
          <a:bodyPr/>
          <a:lstStyle/>
          <a:p>
            <a:pPr marL="1371600" lvl="2" indent="-457200">
              <a:lnSpc>
                <a:spcPct val="150000"/>
              </a:lnSpc>
              <a:spcBef>
                <a:spcPct val="20000"/>
              </a:spcBef>
              <a:buClr>
                <a:schemeClr val="bg2"/>
              </a:buClr>
              <a:buSzPct val="65000"/>
              <a:buFont typeface="Wingdings" pitchFamily="2" charset="2"/>
              <a:buChar char="o"/>
            </a:pPr>
            <a:r>
              <a:rPr lang="zh-CN" altLang="en-US" sz="2800" b="1" dirty="0"/>
              <a:t>特征：</a:t>
            </a:r>
          </a:p>
          <a:p>
            <a:pPr marL="1752600" lvl="3" indent="-381000">
              <a:lnSpc>
                <a:spcPct val="150000"/>
              </a:lnSpc>
              <a:spcBef>
                <a:spcPct val="20000"/>
              </a:spcBef>
              <a:buClr>
                <a:schemeClr val="tx1"/>
              </a:buClr>
              <a:buSzPct val="75000"/>
              <a:buFont typeface="Wingdings" pitchFamily="2" charset="2"/>
              <a:buChar char="n"/>
            </a:pPr>
            <a:r>
              <a:rPr lang="zh-CN" altLang="en-US" sz="2400" b="1" dirty="0"/>
              <a:t>参加交流的人数较多，范围较广；</a:t>
            </a:r>
          </a:p>
          <a:p>
            <a:pPr marL="1752600" lvl="3" indent="-381000">
              <a:lnSpc>
                <a:spcPct val="150000"/>
              </a:lnSpc>
              <a:spcBef>
                <a:spcPct val="20000"/>
              </a:spcBef>
              <a:buClr>
                <a:schemeClr val="tx1"/>
              </a:buClr>
              <a:buSzPct val="75000"/>
              <a:buFont typeface="Wingdings" pitchFamily="2" charset="2"/>
              <a:buChar char="n"/>
            </a:pPr>
            <a:r>
              <a:rPr lang="zh-CN" altLang="en-US" sz="2400" b="1" dirty="0"/>
              <a:t>交流双方受到组织整体目标和行为规范的约束；</a:t>
            </a:r>
          </a:p>
          <a:p>
            <a:pPr marL="1752600" lvl="3" indent="-381000">
              <a:lnSpc>
                <a:spcPct val="150000"/>
              </a:lnSpc>
              <a:spcBef>
                <a:spcPct val="20000"/>
              </a:spcBef>
              <a:buClr>
                <a:schemeClr val="tx1"/>
              </a:buClr>
              <a:buSzPct val="75000"/>
              <a:buFont typeface="Wingdings" pitchFamily="2" charset="2"/>
              <a:buChar char="n"/>
            </a:pPr>
            <a:r>
              <a:rPr lang="zh-CN" altLang="en-US" sz="2400" b="1" dirty="0"/>
              <a:t>比较规范，偶发因素较少；</a:t>
            </a:r>
          </a:p>
          <a:p>
            <a:pPr marL="1752600" lvl="3" indent="-381000">
              <a:lnSpc>
                <a:spcPct val="150000"/>
              </a:lnSpc>
              <a:spcBef>
                <a:spcPct val="20000"/>
              </a:spcBef>
              <a:buClr>
                <a:schemeClr val="tx1"/>
              </a:buClr>
              <a:buSzPct val="75000"/>
              <a:buFont typeface="Wingdings" pitchFamily="2" charset="2"/>
              <a:buChar char="n"/>
            </a:pPr>
            <a:r>
              <a:rPr lang="zh-CN" altLang="en-US" sz="2400" b="1" dirty="0"/>
              <a:t>角色互换不明显；</a:t>
            </a:r>
          </a:p>
        </p:txBody>
      </p:sp>
      <p:sp>
        <p:nvSpPr>
          <p:cNvPr id="4"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6.1.4 </a:t>
            </a:r>
            <a:r>
              <a:rPr lang="zh-CN" altLang="en-US" sz="3200" dirty="0">
                <a:solidFill>
                  <a:srgbClr val="660066"/>
                </a:solidFill>
                <a:latin typeface="黑体" panose="02010609060101010101" pitchFamily="49" charset="-122"/>
                <a:ea typeface="黑体" panose="02010609060101010101" pitchFamily="49" charset="-122"/>
                <a:cs typeface="+mj-cs"/>
              </a:rPr>
              <a:t>信息交流的类型</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strips(downRight)">
                                      <p:cBhvr>
                                        <p:cTn id="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灯片编号占位符 2"/>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0B34C1A-D349-46A8-86FA-235CD6C59456}" type="slidenum">
              <a:rPr lang="en-US" altLang="zh-CN" sz="1600"/>
              <a:pPr algn="r" eaLnBrk="1" hangingPunct="1">
                <a:buFont typeface="Arial" pitchFamily="34" charset="0"/>
                <a:buNone/>
              </a:pPr>
              <a:t>33</a:t>
            </a:fld>
            <a:endParaRPr lang="en-US" altLang="zh-CN" sz="1600"/>
          </a:p>
        </p:txBody>
      </p:sp>
      <p:sp>
        <p:nvSpPr>
          <p:cNvPr id="49156" name="TextBox 3"/>
          <p:cNvSpPr txBox="1">
            <a:spLocks noChangeArrowheads="1"/>
          </p:cNvSpPr>
          <p:nvPr/>
        </p:nvSpPr>
        <p:spPr bwMode="auto">
          <a:xfrm>
            <a:off x="755656" y="2420944"/>
            <a:ext cx="4608513" cy="4401205"/>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000" b="1" dirty="0"/>
              <a:t>As we know</a:t>
            </a:r>
            <a:br>
              <a:rPr lang="en-US" altLang="zh-CN" sz="2000" b="1" dirty="0"/>
            </a:br>
            <a:r>
              <a:rPr lang="en-US" altLang="zh-CN" sz="2000" b="1" dirty="0"/>
              <a:t>There are known </a:t>
            </a:r>
            <a:r>
              <a:rPr lang="en-US" altLang="zh-CN" sz="2000" b="1" dirty="0" err="1"/>
              <a:t>knowns</a:t>
            </a:r>
            <a:r>
              <a:rPr lang="en-US" altLang="zh-CN" sz="2000" b="1" dirty="0"/>
              <a:t/>
            </a:r>
            <a:br>
              <a:rPr lang="en-US" altLang="zh-CN" sz="2000" b="1" dirty="0"/>
            </a:br>
            <a:r>
              <a:rPr lang="en-US" altLang="zh-CN" sz="2000" b="1" dirty="0"/>
              <a:t>There are things we know we know</a:t>
            </a:r>
          </a:p>
          <a:p>
            <a:pPr eaLnBrk="1" hangingPunct="1">
              <a:buFont typeface="Arial" pitchFamily="34" charset="0"/>
              <a:buNone/>
            </a:pPr>
            <a:endParaRPr lang="en-US" altLang="zh-CN" sz="2000" dirty="0"/>
          </a:p>
          <a:p>
            <a:pPr eaLnBrk="1" hangingPunct="1">
              <a:buFont typeface="Arial" pitchFamily="34" charset="0"/>
              <a:buNone/>
            </a:pPr>
            <a:r>
              <a:rPr lang="en-US" altLang="zh-CN" sz="2000" b="1" dirty="0"/>
              <a:t>We also know</a:t>
            </a:r>
            <a:br>
              <a:rPr lang="en-US" altLang="zh-CN" sz="2000" b="1" dirty="0"/>
            </a:br>
            <a:r>
              <a:rPr lang="en-US" altLang="zh-CN" sz="2000" b="1" dirty="0"/>
              <a:t>There are known unknowns</a:t>
            </a:r>
            <a:br>
              <a:rPr lang="en-US" altLang="zh-CN" sz="2000" b="1" dirty="0"/>
            </a:br>
            <a:r>
              <a:rPr lang="en-US" altLang="zh-CN" sz="2000" b="1" dirty="0"/>
              <a:t>That is to say</a:t>
            </a:r>
            <a:br>
              <a:rPr lang="en-US" altLang="zh-CN" sz="2000" b="1" dirty="0"/>
            </a:br>
            <a:r>
              <a:rPr lang="en-US" altLang="zh-CN" sz="2000" b="1" dirty="0"/>
              <a:t>We know there are some things we don't know</a:t>
            </a:r>
          </a:p>
          <a:p>
            <a:pPr eaLnBrk="1" hangingPunct="1">
              <a:buFont typeface="Arial" pitchFamily="34" charset="0"/>
              <a:buNone/>
            </a:pPr>
            <a:endParaRPr lang="en-US" altLang="zh-CN" sz="2000" dirty="0"/>
          </a:p>
          <a:p>
            <a:pPr eaLnBrk="1" hangingPunct="1">
              <a:buFont typeface="Arial" pitchFamily="34" charset="0"/>
              <a:buNone/>
            </a:pPr>
            <a:r>
              <a:rPr lang="en-US" altLang="zh-CN" sz="2000" b="1" dirty="0"/>
              <a:t>But there are unknown unknowns</a:t>
            </a:r>
            <a:br>
              <a:rPr lang="en-US" altLang="zh-CN" sz="2000" b="1" dirty="0"/>
            </a:br>
            <a:r>
              <a:rPr lang="en-US" altLang="zh-CN" sz="2000" b="1" dirty="0"/>
              <a:t>The ones we don't know</a:t>
            </a:r>
            <a:br>
              <a:rPr lang="en-US" altLang="zh-CN" sz="2000" b="1" dirty="0"/>
            </a:br>
            <a:r>
              <a:rPr lang="en-US" altLang="zh-CN" sz="2000" b="1" dirty="0"/>
              <a:t>We don't know</a:t>
            </a:r>
            <a:endParaRPr lang="en-US" altLang="zh-CN" sz="2000" dirty="0"/>
          </a:p>
          <a:p>
            <a:pPr eaLnBrk="1" hangingPunct="1">
              <a:buFont typeface="Arial" pitchFamily="34" charset="0"/>
              <a:buNone/>
            </a:pPr>
            <a:endParaRPr lang="zh-CN" altLang="en-US" sz="2000" dirty="0"/>
          </a:p>
        </p:txBody>
      </p:sp>
      <p:pic>
        <p:nvPicPr>
          <p:cNvPr id="49157" name="Picture 5"/>
          <p:cNvPicPr>
            <a:picLocks noChangeAspect="1" noChangeArrowheads="1"/>
          </p:cNvPicPr>
          <p:nvPr/>
        </p:nvPicPr>
        <p:blipFill>
          <a:blip r:embed="rId2"/>
          <a:srcRect/>
          <a:stretch>
            <a:fillRect/>
          </a:stretch>
        </p:blipFill>
        <p:spPr bwMode="auto">
          <a:xfrm>
            <a:off x="5364169" y="2636843"/>
            <a:ext cx="3113087" cy="3671887"/>
          </a:xfrm>
          <a:prstGeom prst="rect">
            <a:avLst/>
          </a:prstGeom>
          <a:noFill/>
          <a:ln w="9525">
            <a:noFill/>
            <a:miter lim="800000"/>
            <a:headEnd/>
            <a:tailEnd/>
          </a:ln>
        </p:spPr>
      </p:pic>
      <p:sp>
        <p:nvSpPr>
          <p:cNvPr id="49158" name="TextBox 3"/>
          <p:cNvSpPr txBox="1">
            <a:spLocks noChangeArrowheads="1"/>
          </p:cNvSpPr>
          <p:nvPr/>
        </p:nvSpPr>
        <p:spPr bwMode="auto">
          <a:xfrm>
            <a:off x="685800" y="1198563"/>
            <a:ext cx="7920038" cy="1631216"/>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000" dirty="0"/>
              <a:t>2002</a:t>
            </a:r>
            <a:r>
              <a:rPr lang="zh-CN" altLang="en-US" sz="2000" dirty="0"/>
              <a:t>年</a:t>
            </a:r>
            <a:r>
              <a:rPr lang="en-US" altLang="zh-CN" sz="2000" dirty="0"/>
              <a:t>12</a:t>
            </a:r>
            <a:r>
              <a:rPr lang="zh-CN" altLang="en-US" sz="2000" dirty="0"/>
              <a:t>月</a:t>
            </a:r>
            <a:r>
              <a:rPr lang="en-US" altLang="zh-CN" sz="2000" dirty="0"/>
              <a:t>12</a:t>
            </a:r>
            <a:r>
              <a:rPr lang="zh-CN" altLang="en-US" sz="2000" dirty="0"/>
              <a:t>日，美国防长拉姆斯菲尔德在国防部新闻会上，在回答为什么找不到伊拉克的大规模杀伤性武器时，说了一段有趣而有哲理的话：</a:t>
            </a:r>
          </a:p>
          <a:p>
            <a:pPr eaLnBrk="1" hangingPunct="1">
              <a:buFont typeface="Arial" pitchFamily="34" charset="0"/>
              <a:buNone/>
            </a:pPr>
            <a:endParaRPr lang="en-US" altLang="zh-CN" sz="2000" dirty="0"/>
          </a:p>
          <a:p>
            <a:pPr eaLnBrk="1" hangingPunct="1">
              <a:buFont typeface="Arial" pitchFamily="34" charset="0"/>
              <a:buNone/>
            </a:pPr>
            <a:endParaRPr lang="zh-CN" altLang="en-US" sz="2000" dirty="0"/>
          </a:p>
        </p:txBody>
      </p:sp>
      <p:sp>
        <p:nvSpPr>
          <p:cNvPr id="7" name="Rectangle 2"/>
          <p:cNvSpPr txBox="1">
            <a:spLocks noChangeArrowheads="1"/>
          </p:cNvSpPr>
          <p:nvPr/>
        </p:nvSpPr>
        <p:spPr>
          <a:xfrm>
            <a:off x="0" y="357166"/>
            <a:ext cx="6429388" cy="576263"/>
          </a:xfrm>
          <a:prstGeom prst="rect">
            <a:avLst/>
          </a:prstGeom>
        </p:spPr>
        <p:txBody>
          <a:bodyPr vert="horz" lIns="91440" tIns="45720" rIns="91440" bIns="45720" rtlCol="0" anchor="ctr">
            <a:noAutofit/>
          </a:bodyPr>
          <a:lstStyle/>
          <a:p>
            <a:pPr lvl="0" algn="ctr">
              <a:spcBef>
                <a:spcPct val="0"/>
              </a:spcBef>
            </a:pPr>
            <a:r>
              <a:rPr lang="en-US" altLang="zh-CN" sz="3200" dirty="0">
                <a:solidFill>
                  <a:srgbClr val="660066"/>
                </a:solidFill>
                <a:latin typeface="黑体" panose="02010609060101010101" pitchFamily="49" charset="-122"/>
                <a:ea typeface="黑体" panose="02010609060101010101" pitchFamily="49" charset="-122"/>
                <a:cs typeface="+mj-cs"/>
              </a:rPr>
              <a:t>6.1.5  </a:t>
            </a:r>
            <a:r>
              <a:rPr lang="zh-CN" altLang="en-US" sz="3200" dirty="0">
                <a:solidFill>
                  <a:srgbClr val="660066"/>
                </a:solidFill>
                <a:latin typeface="黑体" panose="02010609060101010101" pitchFamily="49" charset="-122"/>
                <a:ea typeface="黑体" panose="02010609060101010101" pitchFamily="49" charset="-122"/>
                <a:cs typeface="+mj-cs"/>
              </a:rPr>
              <a:t>案</a:t>
            </a:r>
            <a:r>
              <a:rPr lang="zh-CN" altLang="en-US" sz="3200" dirty="0" smtClean="0">
                <a:solidFill>
                  <a:srgbClr val="660066"/>
                </a:solidFill>
                <a:latin typeface="黑体" panose="02010609060101010101" pitchFamily="49" charset="-122"/>
                <a:ea typeface="黑体" panose="02010609060101010101" pitchFamily="49" charset="-122"/>
                <a:cs typeface="+mj-cs"/>
              </a:rPr>
              <a:t>例：</a:t>
            </a:r>
            <a:r>
              <a:rPr lang="zh-CN" altLang="en-US" sz="3200" dirty="0">
                <a:solidFill>
                  <a:srgbClr val="660066"/>
                </a:solidFill>
                <a:latin typeface="黑体" panose="02010609060101010101" pitchFamily="49" charset="-122"/>
                <a:ea typeface="黑体" panose="02010609060101010101" pitchFamily="49" charset="-122"/>
                <a:cs typeface="+mj-cs"/>
              </a:rPr>
              <a:t>约哈里之窗</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2"/>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6336B46E-442F-4AFC-A7E4-43FAEE624124}" type="slidenum">
              <a:rPr lang="en-US" altLang="zh-CN" sz="1600"/>
              <a:pPr algn="r" eaLnBrk="1" hangingPunct="1">
                <a:buFont typeface="Arial" pitchFamily="34" charset="0"/>
                <a:buNone/>
              </a:pPr>
              <a:t>34</a:t>
            </a:fld>
            <a:endParaRPr lang="en-US" altLang="zh-CN" sz="1600"/>
          </a:p>
        </p:txBody>
      </p:sp>
      <p:sp>
        <p:nvSpPr>
          <p:cNvPr id="50179" name="TextBox 3"/>
          <p:cNvSpPr txBox="1">
            <a:spLocks noChangeArrowheads="1"/>
          </p:cNvSpPr>
          <p:nvPr/>
        </p:nvSpPr>
        <p:spPr bwMode="auto">
          <a:xfrm>
            <a:off x="971600" y="1157507"/>
            <a:ext cx="7848600" cy="5632311"/>
          </a:xfrm>
          <a:prstGeom prst="rect">
            <a:avLst/>
          </a:prstGeom>
          <a:noFill/>
          <a:ln w="9525">
            <a:noFill/>
            <a:miter lim="800000"/>
            <a:headEnd/>
            <a:tailEnd/>
          </a:ln>
        </p:spPr>
        <p:txBody>
          <a:bodyPr>
            <a:spAutoFit/>
          </a:bodyPr>
          <a:lstStyle/>
          <a:p>
            <a:pPr eaLnBrk="1" hangingPunct="1">
              <a:lnSpc>
                <a:spcPct val="150000"/>
              </a:lnSpc>
              <a:buFont typeface="Arial" pitchFamily="34" charset="0"/>
              <a:buNone/>
            </a:pPr>
            <a:r>
              <a:rPr lang="zh-CN" altLang="en-US" sz="2000" b="1" dirty="0"/>
              <a:t>我们知道</a:t>
            </a:r>
            <a:br>
              <a:rPr lang="zh-CN" altLang="en-US" sz="2000" b="1" dirty="0"/>
            </a:br>
            <a:r>
              <a:rPr lang="zh-CN" altLang="en-US" sz="2000" b="1" dirty="0"/>
              <a:t>有些事情属于已知的已知，</a:t>
            </a:r>
            <a:br>
              <a:rPr lang="zh-CN" altLang="en-US" sz="2000" b="1" dirty="0"/>
            </a:br>
            <a:r>
              <a:rPr lang="zh-CN" altLang="en-US" sz="2000" b="1" dirty="0"/>
              <a:t>我们知道我们已经理解了它们。</a:t>
            </a:r>
            <a:endParaRPr lang="en-US" altLang="zh-CN" sz="2000" b="1" dirty="0"/>
          </a:p>
          <a:p>
            <a:pPr eaLnBrk="1" hangingPunct="1">
              <a:lnSpc>
                <a:spcPct val="150000"/>
              </a:lnSpc>
              <a:buFont typeface="Arial" pitchFamily="34" charset="0"/>
              <a:buNone/>
            </a:pPr>
            <a:endParaRPr lang="zh-CN" altLang="en-US" sz="2000" dirty="0"/>
          </a:p>
          <a:p>
            <a:pPr eaLnBrk="1" hangingPunct="1">
              <a:lnSpc>
                <a:spcPct val="150000"/>
              </a:lnSpc>
              <a:buFont typeface="Arial" pitchFamily="34" charset="0"/>
              <a:buNone/>
            </a:pPr>
            <a:r>
              <a:rPr lang="zh-CN" altLang="en-US" sz="2000" b="1" dirty="0"/>
              <a:t>我们也知道</a:t>
            </a:r>
            <a:br>
              <a:rPr lang="zh-CN" altLang="en-US" sz="2000" b="1" dirty="0"/>
            </a:br>
            <a:r>
              <a:rPr lang="zh-CN" altLang="en-US" sz="2000" b="1" dirty="0"/>
              <a:t>有些事情属于已知的未知，</a:t>
            </a:r>
            <a:br>
              <a:rPr lang="zh-CN" altLang="en-US" sz="2000" b="1" dirty="0"/>
            </a:br>
            <a:r>
              <a:rPr lang="zh-CN" altLang="en-US" sz="2000" b="1" dirty="0"/>
              <a:t>就是说，我们知道我们还不清楚它们的来龙去脉。</a:t>
            </a:r>
            <a:endParaRPr lang="en-US" altLang="zh-CN" sz="2000" b="1" dirty="0"/>
          </a:p>
          <a:p>
            <a:pPr eaLnBrk="1" hangingPunct="1">
              <a:lnSpc>
                <a:spcPct val="150000"/>
              </a:lnSpc>
              <a:buFont typeface="Arial" pitchFamily="34" charset="0"/>
              <a:buNone/>
            </a:pPr>
            <a:endParaRPr lang="zh-CN" altLang="en-US" sz="2000" dirty="0"/>
          </a:p>
          <a:p>
            <a:pPr eaLnBrk="1" hangingPunct="1">
              <a:lnSpc>
                <a:spcPct val="150000"/>
              </a:lnSpc>
              <a:buFont typeface="Arial" pitchFamily="34" charset="0"/>
              <a:buNone/>
            </a:pPr>
            <a:r>
              <a:rPr lang="zh-CN" altLang="en-US" sz="2000" b="1" dirty="0"/>
              <a:t>但是有些事情属于未知的未知，</a:t>
            </a:r>
            <a:br>
              <a:rPr lang="zh-CN" altLang="en-US" sz="2000" b="1" dirty="0"/>
            </a:br>
            <a:r>
              <a:rPr lang="zh-CN" altLang="en-US" sz="2000" b="1" dirty="0"/>
              <a:t>我们根本就不知道</a:t>
            </a:r>
            <a:br>
              <a:rPr lang="zh-CN" altLang="en-US" sz="2000" b="1" dirty="0"/>
            </a:br>
            <a:r>
              <a:rPr lang="zh-CN" altLang="en-US" sz="2000" b="1" dirty="0"/>
              <a:t>我们对它们一无所知。</a:t>
            </a:r>
            <a:endParaRPr lang="zh-CN" altLang="en-US" sz="2000" dirty="0"/>
          </a:p>
          <a:p>
            <a:pPr eaLnBrk="1" hangingPunct="1">
              <a:lnSpc>
                <a:spcPct val="150000"/>
              </a:lnSpc>
              <a:buFont typeface="Arial" pitchFamily="34" charset="0"/>
              <a:buNone/>
            </a:pPr>
            <a:endParaRPr lang="zh-CN" alt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357301"/>
            <a:ext cx="8229600" cy="5240051"/>
          </a:xfrm>
        </p:spPr>
        <p:txBody>
          <a:bodyPr>
            <a:normAutofit fontScale="92500" lnSpcReduction="10000"/>
          </a:bodyPr>
          <a:lstStyle/>
          <a:p>
            <a:pPr>
              <a:lnSpc>
                <a:spcPct val="150000"/>
              </a:lnSpc>
              <a:defRPr/>
            </a:pPr>
            <a:r>
              <a:rPr lang="zh-CN" altLang="en-US" sz="2400" dirty="0"/>
              <a:t>沟通者之间能否达到真正的沟通，依赖他们对所有沟通的目标或事物有没有</a:t>
            </a:r>
            <a:r>
              <a:rPr lang="zh-CN" altLang="en-US" sz="2400" b="1" dirty="0">
                <a:latin typeface="微软雅黑" panose="020B0503020204020204" pitchFamily="34" charset="-122"/>
                <a:ea typeface="微软雅黑" panose="020B0503020204020204" pitchFamily="34" charset="-122"/>
              </a:rPr>
              <a:t>共同的理解</a:t>
            </a:r>
            <a:r>
              <a:rPr lang="zh-CN" altLang="en-US" sz="2400" dirty="0"/>
              <a:t>或</a:t>
            </a:r>
            <a:r>
              <a:rPr lang="zh-CN" altLang="en-US" sz="2400" b="1" dirty="0">
                <a:latin typeface="微软雅黑" panose="020B0503020204020204" pitchFamily="34" charset="-122"/>
                <a:ea typeface="微软雅黑" panose="020B0503020204020204" pitchFamily="34" charset="-122"/>
              </a:rPr>
              <a:t>共享的知识</a:t>
            </a:r>
            <a:r>
              <a:rPr lang="zh-CN" altLang="en-US" sz="2400" dirty="0"/>
              <a:t>。但在人与人之间的交往中，绝大多数的情况是沟通者一般都不会把心窗完全打开，沟通者接收到的信息只可能是</a:t>
            </a:r>
            <a:r>
              <a:rPr lang="zh-CN" altLang="en-US" sz="2400" b="1" dirty="0">
                <a:latin typeface="微软雅黑" panose="020B0503020204020204" pitchFamily="34" charset="-122"/>
                <a:ea typeface="微软雅黑" panose="020B0503020204020204" pitchFamily="34" charset="-122"/>
              </a:rPr>
              <a:t>片面</a:t>
            </a:r>
            <a:r>
              <a:rPr lang="zh-CN" altLang="en-US" sz="2400" dirty="0"/>
              <a:t>的或是</a:t>
            </a:r>
            <a:r>
              <a:rPr lang="zh-CN" altLang="en-US" sz="2400" b="1" dirty="0">
                <a:latin typeface="微软雅黑" panose="020B0503020204020204" pitchFamily="34" charset="-122"/>
                <a:ea typeface="微软雅黑" panose="020B0503020204020204" pitchFamily="34" charset="-122"/>
              </a:rPr>
              <a:t>不理解</a:t>
            </a:r>
            <a:r>
              <a:rPr lang="zh-CN" altLang="en-US" sz="2400" dirty="0"/>
              <a:t>的信息。误会，争执及至纠纷由此产生了</a:t>
            </a:r>
            <a:r>
              <a:rPr lang="zh-CN" altLang="en-US" sz="2400" dirty="0" smtClean="0"/>
              <a:t>。</a:t>
            </a:r>
            <a:endParaRPr lang="en-US" altLang="zh-CN" sz="2400" dirty="0" smtClean="0"/>
          </a:p>
          <a:p>
            <a:pPr>
              <a:lnSpc>
                <a:spcPct val="150000"/>
              </a:lnSpc>
              <a:defRPr/>
            </a:pPr>
            <a:endParaRPr lang="zh-CN" altLang="en-US" sz="2400" dirty="0"/>
          </a:p>
          <a:p>
            <a:pPr marL="0" indent="0">
              <a:lnSpc>
                <a:spcPct val="150000"/>
              </a:lnSpc>
              <a:buNone/>
              <a:defRPr/>
            </a:pPr>
            <a:r>
              <a:rPr lang="zh-CN" altLang="en-US" sz="2400" dirty="0"/>
              <a:t>    为了解决沟通的问题，一些管理学家及管理心理学家便提出了“</a:t>
            </a:r>
            <a:r>
              <a:rPr lang="zh-CN" altLang="en-US" sz="2400" b="1" dirty="0">
                <a:solidFill>
                  <a:srgbClr val="7030A0"/>
                </a:solidFill>
                <a:latin typeface="微软雅黑" panose="020B0503020204020204" pitchFamily="34" charset="-122"/>
                <a:ea typeface="微软雅黑" panose="020B0503020204020204" pitchFamily="34" charset="-122"/>
              </a:rPr>
              <a:t>约哈里之窗</a:t>
            </a:r>
            <a:r>
              <a:rPr lang="zh-CN" altLang="en-US" sz="2400" dirty="0"/>
              <a:t>”，这个概念来帮助我们分析沟通这个难题，让他们分析和理解沟通是一种什么和怎么样的进程，令他们能掌握沟通的技巧，提高工作效率。</a:t>
            </a:r>
          </a:p>
          <a:p>
            <a:pPr marL="0" indent="0">
              <a:lnSpc>
                <a:spcPct val="150000"/>
              </a:lnSpc>
              <a:buNone/>
              <a:defRPr/>
            </a:pPr>
            <a:endParaRPr lang="zh-CN" altLang="en-US" sz="2400" dirty="0"/>
          </a:p>
        </p:txBody>
      </p:sp>
      <p:sp>
        <p:nvSpPr>
          <p:cNvPr id="2" name="矩形 1"/>
          <p:cNvSpPr/>
          <p:nvPr/>
        </p:nvSpPr>
        <p:spPr>
          <a:xfrm>
            <a:off x="539558" y="251942"/>
            <a:ext cx="1826141" cy="584775"/>
          </a:xfrm>
          <a:prstGeom prst="rect">
            <a:avLst/>
          </a:prstGeom>
        </p:spPr>
        <p:txBody>
          <a:bodyPr wrap="none">
            <a:spAutoFit/>
          </a:bodyPr>
          <a:lstStyle/>
          <a:p>
            <a:pPr>
              <a:defRPr/>
            </a:pPr>
            <a:r>
              <a:rPr lang="zh-CN" altLang="en-US" sz="3200" dirty="0">
                <a:solidFill>
                  <a:srgbClr val="660066"/>
                </a:solidFill>
                <a:latin typeface="黑体" panose="02010609060101010101" pitchFamily="49" charset="-122"/>
                <a:ea typeface="黑体" panose="02010609060101010101" pitchFamily="49" charset="-122"/>
              </a:rPr>
              <a:t>背景资料</a:t>
            </a:r>
            <a:endParaRPr lang="en-US" altLang="zh-CN" sz="3200"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57200" y="274637"/>
            <a:ext cx="8229600" cy="562075"/>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名称由来</a:t>
            </a:r>
            <a:endParaRPr lang="zh-CN" altLang="en-US" sz="3200" dirty="0"/>
          </a:p>
        </p:txBody>
      </p:sp>
      <p:sp>
        <p:nvSpPr>
          <p:cNvPr id="3" name="内容占位符 2"/>
          <p:cNvSpPr>
            <a:spLocks noGrp="1"/>
          </p:cNvSpPr>
          <p:nvPr>
            <p:ph idx="1"/>
          </p:nvPr>
        </p:nvSpPr>
        <p:spPr>
          <a:xfrm>
            <a:off x="500858" y="1052737"/>
            <a:ext cx="8142287" cy="4392612"/>
          </a:xfrm>
        </p:spPr>
        <p:txBody>
          <a:bodyPr/>
          <a:lstStyle/>
          <a:p>
            <a:pPr marL="0" indent="0">
              <a:lnSpc>
                <a:spcPct val="150000"/>
              </a:lnSpc>
              <a:buNone/>
              <a:defRPr/>
            </a:pPr>
            <a:r>
              <a:rPr lang="zh-CN" altLang="en-US" sz="2400" dirty="0">
                <a:solidFill>
                  <a:schemeClr val="tx1">
                    <a:lumMod val="95000"/>
                    <a:lumOff val="5000"/>
                  </a:schemeClr>
                </a:solidFill>
              </a:rPr>
              <a:t>    </a:t>
            </a:r>
            <a:endParaRPr lang="en-US" altLang="zh-CN" sz="2400" dirty="0">
              <a:solidFill>
                <a:schemeClr val="tx1">
                  <a:lumMod val="95000"/>
                  <a:lumOff val="5000"/>
                </a:schemeClr>
              </a:solidFill>
            </a:endParaRPr>
          </a:p>
          <a:p>
            <a:pPr marL="0" indent="457200">
              <a:lnSpc>
                <a:spcPct val="150000"/>
              </a:lnSpc>
              <a:defRPr/>
            </a:pPr>
            <a:r>
              <a:rPr lang="zh-CN" altLang="en-US" sz="2400" dirty="0">
                <a:solidFill>
                  <a:schemeClr val="tx1">
                    <a:lumMod val="95000"/>
                    <a:lumOff val="5000"/>
                  </a:schemeClr>
                </a:solidFill>
              </a:rPr>
              <a:t>这个概念最初是由</a:t>
            </a:r>
            <a:r>
              <a:rPr lang="zh-CN" altLang="en-US" sz="2400" b="1" dirty="0">
                <a:solidFill>
                  <a:schemeClr val="tx1">
                    <a:lumMod val="95000"/>
                    <a:lumOff val="5000"/>
                  </a:schemeClr>
                </a:solidFill>
                <a:latin typeface="微软雅黑" pitchFamily="34" charset="-122"/>
                <a:ea typeface="微软雅黑" pitchFamily="34" charset="-122"/>
              </a:rPr>
              <a:t>约</a:t>
            </a:r>
            <a:r>
              <a:rPr lang="en-US" altLang="zh-CN" sz="2400" b="1" dirty="0" err="1">
                <a:solidFill>
                  <a:schemeClr val="tx1">
                    <a:lumMod val="95000"/>
                    <a:lumOff val="5000"/>
                  </a:schemeClr>
                </a:solidFill>
                <a:latin typeface="微软雅黑" pitchFamily="34" charset="-122"/>
                <a:ea typeface="微软雅黑" pitchFamily="34" charset="-122"/>
              </a:rPr>
              <a:t>瑟夫·勒夫</a:t>
            </a:r>
            <a:r>
              <a:rPr lang="en-US" altLang="zh-CN" sz="2400" dirty="0">
                <a:solidFill>
                  <a:schemeClr val="tx1">
                    <a:lumMod val="95000"/>
                    <a:lumOff val="5000"/>
                  </a:schemeClr>
                </a:solidFill>
              </a:rPr>
              <a:t>(Joseph </a:t>
            </a:r>
            <a:r>
              <a:rPr lang="en-US" altLang="zh-CN" sz="2400" dirty="0" err="1">
                <a:solidFill>
                  <a:schemeClr val="tx1">
                    <a:lumMod val="95000"/>
                    <a:lumOff val="5000"/>
                  </a:schemeClr>
                </a:solidFill>
              </a:rPr>
              <a:t>Luft</a:t>
            </a:r>
            <a:r>
              <a:rPr lang="en-US" altLang="zh-CN" sz="2400" dirty="0">
                <a:solidFill>
                  <a:schemeClr val="tx1">
                    <a:lumMod val="95000"/>
                    <a:lumOff val="5000"/>
                  </a:schemeClr>
                </a:solidFill>
              </a:rPr>
              <a:t>)</a:t>
            </a:r>
            <a:r>
              <a:rPr lang="zh-CN" altLang="en-US" sz="2400" dirty="0">
                <a:solidFill>
                  <a:schemeClr val="tx1">
                    <a:lumMod val="95000"/>
                    <a:lumOff val="5000"/>
                  </a:schemeClr>
                </a:solidFill>
              </a:rPr>
              <a:t>和</a:t>
            </a:r>
            <a:r>
              <a:rPr lang="en-US" altLang="zh-CN" sz="2400" b="1" dirty="0" err="1">
                <a:solidFill>
                  <a:schemeClr val="tx1">
                    <a:lumMod val="95000"/>
                    <a:lumOff val="5000"/>
                  </a:schemeClr>
                </a:solidFill>
                <a:latin typeface="微软雅黑" pitchFamily="34" charset="-122"/>
                <a:ea typeface="微软雅黑" pitchFamily="34" charset="-122"/>
              </a:rPr>
              <a:t>哈里·英格拉姆</a:t>
            </a:r>
            <a:r>
              <a:rPr lang="en-US" altLang="zh-CN" sz="2400" dirty="0">
                <a:solidFill>
                  <a:schemeClr val="tx1">
                    <a:lumMod val="95000"/>
                    <a:lumOff val="5000"/>
                  </a:schemeClr>
                </a:solidFill>
              </a:rPr>
              <a:t>(Harry Ingram)</a:t>
            </a:r>
            <a:r>
              <a:rPr lang="zh-CN" altLang="en-US" sz="2400" dirty="0">
                <a:solidFill>
                  <a:schemeClr val="tx1">
                    <a:lumMod val="95000"/>
                    <a:lumOff val="5000"/>
                  </a:schemeClr>
                </a:solidFill>
              </a:rPr>
              <a:t>在</a:t>
            </a:r>
            <a:r>
              <a:rPr lang="en-US" altLang="zh-CN" sz="2400" dirty="0">
                <a:solidFill>
                  <a:schemeClr val="tx1">
                    <a:lumMod val="95000"/>
                    <a:lumOff val="5000"/>
                  </a:schemeClr>
                </a:solidFill>
              </a:rPr>
              <a:t>20</a:t>
            </a:r>
            <a:r>
              <a:rPr lang="zh-CN" altLang="en-US" sz="2400" dirty="0">
                <a:solidFill>
                  <a:schemeClr val="tx1">
                    <a:lumMod val="95000"/>
                    <a:lumOff val="5000"/>
                  </a:schemeClr>
                </a:solidFill>
              </a:rPr>
              <a:t>世纪</a:t>
            </a:r>
            <a:r>
              <a:rPr lang="en-US" altLang="zh-CN" sz="2400" dirty="0">
                <a:solidFill>
                  <a:schemeClr val="tx1">
                    <a:lumMod val="95000"/>
                    <a:lumOff val="5000"/>
                  </a:schemeClr>
                </a:solidFill>
              </a:rPr>
              <a:t>50</a:t>
            </a:r>
            <a:r>
              <a:rPr lang="zh-CN" altLang="en-US" sz="2400" dirty="0">
                <a:solidFill>
                  <a:schemeClr val="tx1">
                    <a:lumMod val="95000"/>
                    <a:lumOff val="5000"/>
                  </a:schemeClr>
                </a:solidFill>
              </a:rPr>
              <a:t>年代提出的，故就以他俩的名字合并为这个概念的名称。</a:t>
            </a:r>
          </a:p>
          <a:p>
            <a:pPr>
              <a:lnSpc>
                <a:spcPct val="150000"/>
              </a:lnSpc>
              <a:defRPr/>
            </a:pPr>
            <a:endParaRPr lang="zh-CN" altLang="en-US" dirty="0"/>
          </a:p>
        </p:txBody>
      </p:sp>
      <p:sp>
        <p:nvSpPr>
          <p:cNvPr id="4" name="TextBox 3"/>
          <p:cNvSpPr txBox="1"/>
          <p:nvPr/>
        </p:nvSpPr>
        <p:spPr>
          <a:xfrm>
            <a:off x="2411297" y="4293097"/>
            <a:ext cx="3674403"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defRPr/>
            </a:pPr>
            <a:r>
              <a:rPr lang="en-US" altLang="zh-CN" sz="3600" b="1" dirty="0" err="1">
                <a:latin typeface="微软雅黑" pitchFamily="34" charset="-122"/>
                <a:ea typeface="微软雅黑" pitchFamily="34" charset="-122"/>
              </a:rPr>
              <a:t>Johari</a:t>
            </a:r>
            <a:r>
              <a:rPr lang="en-US" altLang="zh-CN" sz="3600" b="1" dirty="0">
                <a:latin typeface="微软雅黑" pitchFamily="34" charset="-122"/>
                <a:ea typeface="微软雅黑" pitchFamily="34" charset="-122"/>
              </a:rPr>
              <a:t> Window</a:t>
            </a:r>
            <a:endParaRPr lang="zh-CN" altLang="en-US" sz="36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txBox="1">
            <a:spLocks noGrp="1" noChangeArrowheads="1"/>
          </p:cNvSpPr>
          <p:nvPr/>
        </p:nvSpPr>
        <p:spPr bwMode="auto">
          <a:xfrm>
            <a:off x="6553200" y="6245225"/>
            <a:ext cx="2133600" cy="476251"/>
          </a:xfrm>
          <a:prstGeom prst="rect">
            <a:avLst/>
          </a:prstGeom>
          <a:noFill/>
          <a:ln w="9525">
            <a:noFill/>
            <a:miter lim="800000"/>
            <a:headEnd/>
            <a:tailEnd/>
          </a:ln>
        </p:spPr>
        <p:txBody>
          <a:bodyPr/>
          <a:lstStyle/>
          <a:p>
            <a:pPr algn="r" eaLnBrk="1" hangingPunct="1"/>
            <a:fld id="{87098794-9E22-49EB-8BE0-B22E3D7E3558}" type="slidenum">
              <a:rPr lang="en-US" altLang="zh-CN" sz="1400">
                <a:latin typeface="Arial" pitchFamily="34" charset="0"/>
              </a:rPr>
              <a:pPr algn="r" eaLnBrk="1" hangingPunct="1"/>
              <a:t>37</a:t>
            </a:fld>
            <a:endParaRPr lang="en-US" altLang="zh-CN" sz="1400">
              <a:latin typeface="Arial" pitchFamily="34" charset="0"/>
            </a:endParaRPr>
          </a:p>
        </p:txBody>
      </p:sp>
      <p:sp>
        <p:nvSpPr>
          <p:cNvPr id="55299" name="Rectangle 3"/>
          <p:cNvSpPr>
            <a:spLocks noGrp="1" noChangeArrowheads="1"/>
          </p:cNvSpPr>
          <p:nvPr>
            <p:ph type="body" idx="4294967295"/>
          </p:nvPr>
        </p:nvSpPr>
        <p:spPr>
          <a:xfrm>
            <a:off x="285720" y="285731"/>
            <a:ext cx="8534400" cy="460375"/>
          </a:xfrm>
        </p:spPr>
        <p:txBody>
          <a:bodyPr>
            <a:noAutofit/>
          </a:bodyPr>
          <a:lstStyle/>
          <a:p>
            <a:pPr marL="0" indent="0">
              <a:buClr>
                <a:schemeClr val="tx1"/>
              </a:buClr>
              <a:buNone/>
            </a:pPr>
            <a:r>
              <a:rPr lang="zh-CN" altLang="en-US" dirty="0" smtClean="0">
                <a:solidFill>
                  <a:srgbClr val="660066"/>
                </a:solidFill>
                <a:latin typeface="黑体" panose="02010609060101010101" pitchFamily="49" charset="-122"/>
                <a:ea typeface="黑体" panose="02010609060101010101" pitchFamily="49" charset="-122"/>
                <a:cs typeface="+mj-cs"/>
              </a:rPr>
              <a:t>约哈里窗的基本理论</a:t>
            </a:r>
            <a:endParaRPr lang="en-US" altLang="zh-CN" dirty="0" smtClean="0">
              <a:solidFill>
                <a:srgbClr val="660066"/>
              </a:solidFill>
              <a:latin typeface="黑体" panose="02010609060101010101" pitchFamily="49" charset="-122"/>
              <a:ea typeface="黑体" panose="02010609060101010101" pitchFamily="49" charset="-122"/>
              <a:cs typeface="+mj-cs"/>
            </a:endParaRPr>
          </a:p>
          <a:p>
            <a:pPr eaLnBrk="1" hangingPunct="1">
              <a:buClr>
                <a:schemeClr val="tx1"/>
              </a:buClr>
              <a:buNone/>
            </a:pPr>
            <a:endParaRPr lang="en-US" altLang="zh-CN" sz="2000" dirty="0">
              <a:solidFill>
                <a:srgbClr val="660066"/>
              </a:solidFill>
              <a:latin typeface="黑体" panose="02010609060101010101" pitchFamily="49" charset="-122"/>
              <a:ea typeface="黑体" panose="02010609060101010101" pitchFamily="49" charset="-122"/>
              <a:cs typeface="+mj-cs"/>
            </a:endParaRPr>
          </a:p>
          <a:p>
            <a:pPr eaLnBrk="1" hangingPunct="1">
              <a:buClr>
                <a:schemeClr val="tx1"/>
              </a:buClr>
              <a:buNone/>
            </a:pPr>
            <a:r>
              <a:rPr lang="zh-CN" altLang="zh-CN" b="1" dirty="0" smtClean="0">
                <a:latin typeface="宋体" pitchFamily="2" charset="-122"/>
                <a:ea typeface="宋体" pitchFamily="2" charset="-122"/>
              </a:rPr>
              <a:t>信</a:t>
            </a:r>
            <a:r>
              <a:rPr lang="zh-CN" altLang="zh-CN" b="1" dirty="0">
                <a:latin typeface="宋体" pitchFamily="2" charset="-122"/>
                <a:ea typeface="宋体" pitchFamily="2" charset="-122"/>
              </a:rPr>
              <a:t>息交流双方对</a:t>
            </a:r>
            <a:r>
              <a:rPr lang="zh-CN" altLang="zh-CN" b="1" dirty="0">
                <a:solidFill>
                  <a:srgbClr val="7030A0"/>
                </a:solidFill>
                <a:ea typeface="宋体" pitchFamily="2" charset="-122"/>
              </a:rPr>
              <a:t>彼此信息</a:t>
            </a:r>
            <a:r>
              <a:rPr lang="zh-CN" altLang="zh-CN" b="1" dirty="0">
                <a:latin typeface="宋体" pitchFamily="2" charset="-122"/>
                <a:ea typeface="宋体" pitchFamily="2" charset="-122"/>
              </a:rPr>
              <a:t>的了解情况：</a:t>
            </a:r>
          </a:p>
        </p:txBody>
      </p:sp>
      <p:grpSp>
        <p:nvGrpSpPr>
          <p:cNvPr id="2" name="Group 5"/>
          <p:cNvGrpSpPr>
            <a:grpSpLocks/>
          </p:cNvGrpSpPr>
          <p:nvPr/>
        </p:nvGrpSpPr>
        <p:grpSpPr bwMode="auto">
          <a:xfrm>
            <a:off x="1363669" y="2027243"/>
            <a:ext cx="5767387" cy="2122487"/>
            <a:chOff x="0" y="0"/>
            <a:chExt cx="3633" cy="1337"/>
          </a:xfrm>
        </p:grpSpPr>
        <p:sp>
          <p:nvSpPr>
            <p:cNvPr id="55302"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55303"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r>
                <a:rPr lang="en-US" altLang="zh-CN" sz="2800" b="1" dirty="0">
                  <a:latin typeface="Arial" pitchFamily="34" charset="0"/>
                </a:rPr>
                <a:t>3.</a:t>
              </a:r>
              <a:r>
                <a:rPr lang="zh-CN" altLang="en-US" sz="2800" b="1" dirty="0">
                  <a:latin typeface="Arial" pitchFamily="34" charset="0"/>
                </a:rPr>
                <a:t>隐蔽区</a:t>
              </a:r>
            </a:p>
          </p:txBody>
        </p:sp>
        <p:sp>
          <p:nvSpPr>
            <p:cNvPr id="55304"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2.</a:t>
              </a:r>
              <a:r>
                <a:rPr lang="zh-CN" altLang="en-US" sz="2800" b="1" dirty="0">
                  <a:solidFill>
                    <a:schemeClr val="bg1"/>
                  </a:solidFill>
                  <a:latin typeface="Arial" pitchFamily="34" charset="0"/>
                </a:rPr>
                <a:t>盲目区</a:t>
              </a:r>
            </a:p>
          </p:txBody>
        </p:sp>
        <p:sp>
          <p:nvSpPr>
            <p:cNvPr id="55305"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rgbClr val="000000"/>
                  </a:solidFill>
                  <a:latin typeface="Arial" pitchFamily="34" charset="0"/>
                </a:rPr>
                <a:t>1.</a:t>
              </a:r>
              <a:r>
                <a:rPr lang="zh-CN" altLang="en-US" sz="2800" b="1" dirty="0">
                  <a:solidFill>
                    <a:srgbClr val="000000"/>
                  </a:solidFill>
                  <a:latin typeface="Arial" pitchFamily="34" charset="0"/>
                </a:rPr>
                <a:t>开放区</a:t>
              </a:r>
            </a:p>
          </p:txBody>
        </p:sp>
        <p:sp>
          <p:nvSpPr>
            <p:cNvPr id="55306" name="Line 9"/>
            <p:cNvSpPr>
              <a:spLocks noChangeShapeType="1"/>
            </p:cNvSpPr>
            <p:nvPr/>
          </p:nvSpPr>
          <p:spPr bwMode="auto">
            <a:xfrm>
              <a:off x="919" y="408"/>
              <a:ext cx="2714" cy="0"/>
            </a:xfrm>
            <a:prstGeom prst="line">
              <a:avLst/>
            </a:prstGeom>
            <a:noFill/>
            <a:ln w="28575" cap="sq">
              <a:solidFill>
                <a:schemeClr val="tx1"/>
              </a:solidFill>
              <a:round/>
              <a:headEnd/>
              <a:tailEnd/>
            </a:ln>
          </p:spPr>
          <p:txBody>
            <a:bodyPr wrap="none" anchor="ctr"/>
            <a:lstStyle/>
            <a:p>
              <a:endParaRPr lang="zh-CN" altLang="en-US"/>
            </a:p>
          </p:txBody>
        </p:sp>
        <p:sp>
          <p:nvSpPr>
            <p:cNvPr id="55307"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55308"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55309"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5310"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55311"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5312" name="Text Box 15"/>
            <p:cNvSpPr txBox="1">
              <a:spLocks noChangeArrowheads="1"/>
            </p:cNvSpPr>
            <p:nvPr/>
          </p:nvSpPr>
          <p:spPr bwMode="auto">
            <a:xfrm>
              <a:off x="252" y="485"/>
              <a:ext cx="562"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他知</a:t>
              </a:r>
            </a:p>
          </p:txBody>
        </p:sp>
        <p:sp>
          <p:nvSpPr>
            <p:cNvPr id="55313" name="Text Box 16"/>
            <p:cNvSpPr txBox="1">
              <a:spLocks noChangeArrowheads="1"/>
            </p:cNvSpPr>
            <p:nvPr/>
          </p:nvSpPr>
          <p:spPr bwMode="auto">
            <a:xfrm>
              <a:off x="0" y="989"/>
              <a:ext cx="796"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他不知</a:t>
              </a:r>
            </a:p>
          </p:txBody>
        </p:sp>
        <p:sp>
          <p:nvSpPr>
            <p:cNvPr id="55314" name="Text Box 17"/>
            <p:cNvSpPr txBox="1">
              <a:spLocks noChangeArrowheads="1"/>
            </p:cNvSpPr>
            <p:nvPr/>
          </p:nvSpPr>
          <p:spPr bwMode="auto">
            <a:xfrm>
              <a:off x="1293" y="0"/>
              <a:ext cx="562"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自知</a:t>
              </a:r>
            </a:p>
          </p:txBody>
        </p:sp>
        <p:sp>
          <p:nvSpPr>
            <p:cNvPr id="55315" name="Text Box 18"/>
            <p:cNvSpPr txBox="1">
              <a:spLocks noChangeArrowheads="1"/>
            </p:cNvSpPr>
            <p:nvPr/>
          </p:nvSpPr>
          <p:spPr bwMode="auto">
            <a:xfrm>
              <a:off x="2510" y="0"/>
              <a:ext cx="795"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自不知</a:t>
              </a:r>
            </a:p>
          </p:txBody>
        </p:sp>
      </p:grpSp>
      <p:sp>
        <p:nvSpPr>
          <p:cNvPr id="56340" name="Rectangle 19"/>
          <p:cNvSpPr>
            <a:spLocks noChangeArrowheads="1"/>
          </p:cNvSpPr>
          <p:nvPr/>
        </p:nvSpPr>
        <p:spPr bwMode="auto">
          <a:xfrm>
            <a:off x="611188" y="4510089"/>
            <a:ext cx="8534400" cy="1511300"/>
          </a:xfrm>
          <a:prstGeom prst="rect">
            <a:avLst/>
          </a:prstGeom>
          <a:noFill/>
          <a:ln w="9525">
            <a:noFill/>
            <a:miter lim="800000"/>
            <a:headEnd/>
            <a:tailEnd/>
          </a:ln>
        </p:spPr>
        <p:txBody>
          <a:bodyPr/>
          <a:lstStyle/>
          <a:p>
            <a:pPr marL="990600" lvl="1" indent="-533400">
              <a:spcBef>
                <a:spcPct val="20000"/>
              </a:spcBef>
              <a:buFont typeface="Wingdings" pitchFamily="2" charset="2"/>
              <a:buAutoNum type="circleNumDbPlain"/>
            </a:pPr>
            <a:r>
              <a:rPr lang="zh-CN" altLang="en-US" sz="2200" b="1" dirty="0">
                <a:latin typeface="Arial" pitchFamily="34" charset="0"/>
              </a:rPr>
              <a:t>开放区</a:t>
            </a:r>
            <a:r>
              <a:rPr lang="en-US" altLang="zh-CN" sz="2200" b="1" dirty="0">
                <a:latin typeface="Arial" pitchFamily="34" charset="0"/>
              </a:rPr>
              <a:t>(open area)/</a:t>
            </a:r>
            <a:r>
              <a:rPr lang="zh-CN" altLang="en-US" sz="2200" b="1" dirty="0">
                <a:latin typeface="Arial" pitchFamily="34" charset="0"/>
              </a:rPr>
              <a:t>公共区：自己和对方都知道的信息； </a:t>
            </a:r>
          </a:p>
          <a:p>
            <a:pPr marL="990600" lvl="1" indent="-533400">
              <a:spcBef>
                <a:spcPct val="20000"/>
              </a:spcBef>
              <a:buFont typeface="Wingdings" pitchFamily="2" charset="2"/>
              <a:buAutoNum type="circleNumDbPlain"/>
            </a:pPr>
            <a:r>
              <a:rPr lang="zh-CN" altLang="en-US" sz="2200" b="1" dirty="0">
                <a:latin typeface="Arial" pitchFamily="34" charset="0"/>
              </a:rPr>
              <a:t>盲目区</a:t>
            </a:r>
            <a:r>
              <a:rPr lang="en-US" altLang="zh-CN" sz="2200" b="1" dirty="0">
                <a:latin typeface="Arial" pitchFamily="34" charset="0"/>
              </a:rPr>
              <a:t>(blind area)</a:t>
            </a:r>
            <a:r>
              <a:rPr lang="zh-CN" altLang="en-US" sz="2200" b="1" dirty="0">
                <a:latin typeface="Arial" pitchFamily="34" charset="0"/>
              </a:rPr>
              <a:t>：对方知道而自己不知道的信息；</a:t>
            </a:r>
          </a:p>
          <a:p>
            <a:pPr marL="990600" lvl="1" indent="-533400">
              <a:spcBef>
                <a:spcPct val="20000"/>
              </a:spcBef>
              <a:buFont typeface="Wingdings" pitchFamily="2" charset="2"/>
              <a:buAutoNum type="circleNumDbPlain"/>
            </a:pPr>
            <a:r>
              <a:rPr lang="zh-CN" altLang="en-US" sz="2200" b="1" dirty="0">
                <a:latin typeface="Arial" pitchFamily="34" charset="0"/>
              </a:rPr>
              <a:t>隐蔽区</a:t>
            </a:r>
            <a:r>
              <a:rPr lang="en-US" altLang="zh-CN" sz="2200" b="1" dirty="0">
                <a:latin typeface="Arial" pitchFamily="34" charset="0"/>
              </a:rPr>
              <a:t>(hidden area)/</a:t>
            </a:r>
            <a:r>
              <a:rPr lang="zh-CN" altLang="en-US" sz="2200" b="1" dirty="0">
                <a:latin typeface="Arial" pitchFamily="34" charset="0"/>
              </a:rPr>
              <a:t>隐私区：自己知道，而对方不知道的信息；</a:t>
            </a:r>
          </a:p>
          <a:p>
            <a:pPr marL="990600" lvl="1" indent="-533400">
              <a:spcBef>
                <a:spcPct val="20000"/>
              </a:spcBef>
              <a:buFont typeface="Wingdings" pitchFamily="2" charset="2"/>
              <a:buAutoNum type="circleNumDbPlain"/>
            </a:pPr>
            <a:r>
              <a:rPr lang="zh-CN" altLang="en-US" sz="2200" b="1" dirty="0">
                <a:latin typeface="Arial" pitchFamily="34" charset="0"/>
              </a:rPr>
              <a:t>未知区</a:t>
            </a:r>
            <a:r>
              <a:rPr lang="en-US" altLang="zh-CN" sz="2200" b="1" dirty="0">
                <a:latin typeface="Arial" pitchFamily="34" charset="0"/>
              </a:rPr>
              <a:t>(unknown area)</a:t>
            </a:r>
            <a:r>
              <a:rPr lang="zh-CN" altLang="en-US" sz="2200" b="1" dirty="0">
                <a:latin typeface="Arial" pitchFamily="34" charset="0"/>
              </a:rPr>
              <a:t>：自己和对方都不知道的信息。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340"/>
                                        </p:tgtEl>
                                        <p:attrNameLst>
                                          <p:attrName>style.visibility</p:attrName>
                                        </p:attrNameLst>
                                      </p:cBhvr>
                                      <p:to>
                                        <p:strVal val="visible"/>
                                      </p:to>
                                    </p:set>
                                    <p:animEffect transition="in" filter="blinds(horizontal)">
                                      <p:cBhvr>
                                        <p:cTn id="10" dur="500"/>
                                        <p:tgtEl>
                                          <p:spTgt spid="5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553200" y="6245225"/>
            <a:ext cx="2133600" cy="476251"/>
          </a:xfrm>
          <a:prstGeom prst="rect">
            <a:avLst/>
          </a:prstGeom>
          <a:noFill/>
          <a:ln w="9525">
            <a:noFill/>
            <a:miter lim="800000"/>
            <a:headEnd/>
            <a:tailEnd/>
          </a:ln>
        </p:spPr>
        <p:txBody>
          <a:bodyPr/>
          <a:lstStyle/>
          <a:p>
            <a:pPr algn="r" eaLnBrk="1" hangingPunct="1"/>
            <a:fld id="{7E6556D7-1701-4DA9-ACAB-237958552089}" type="slidenum">
              <a:rPr lang="en-US" altLang="zh-CN" sz="1400">
                <a:latin typeface="Arial" pitchFamily="34" charset="0"/>
              </a:rPr>
              <a:pPr algn="r" eaLnBrk="1" hangingPunct="1"/>
              <a:t>38</a:t>
            </a:fld>
            <a:endParaRPr lang="en-US" altLang="zh-CN" sz="1400">
              <a:latin typeface="Arial" pitchFamily="34" charset="0"/>
            </a:endParaRPr>
          </a:p>
        </p:txBody>
      </p:sp>
      <p:sp>
        <p:nvSpPr>
          <p:cNvPr id="56323" name="Rectangle 2"/>
          <p:cNvSpPr>
            <a:spLocks noGrp="1" noChangeArrowheads="1"/>
          </p:cNvSpPr>
          <p:nvPr>
            <p:ph type="title" idx="4294967295"/>
          </p:nvPr>
        </p:nvSpPr>
        <p:spPr>
          <a:xfrm>
            <a:off x="224770" y="27464"/>
            <a:ext cx="8085461" cy="914400"/>
          </a:xfrm>
        </p:spPr>
        <p:txBody>
          <a:bodyPr>
            <a:normAutofit/>
          </a:bodyPr>
          <a:lstStyle/>
          <a:p>
            <a:pPr algn="l" eaLnBrk="1" hangingPunct="1"/>
            <a:r>
              <a:rPr lang="zh-CN" altLang="en-US" sz="3200" dirty="0">
                <a:solidFill>
                  <a:srgbClr val="660066"/>
                </a:solidFill>
                <a:latin typeface="黑体" panose="02010609060101010101" pitchFamily="49" charset="-122"/>
                <a:ea typeface="黑体" panose="02010609060101010101" pitchFamily="49" charset="-122"/>
              </a:rPr>
              <a:t>另一种表示方法</a:t>
            </a:r>
            <a:endParaRPr lang="zh-CN" altLang="zh-CN" sz="3200" dirty="0">
              <a:solidFill>
                <a:srgbClr val="660066"/>
              </a:solidFill>
              <a:latin typeface="黑体" panose="02010609060101010101" pitchFamily="49" charset="-122"/>
              <a:ea typeface="黑体" panose="02010609060101010101" pitchFamily="49" charset="-122"/>
            </a:endParaRPr>
          </a:p>
        </p:txBody>
      </p:sp>
      <p:pic>
        <p:nvPicPr>
          <p:cNvPr id="57348" name="Picture 3" descr="da3550fb4a2d1f136c22eb51"/>
          <p:cNvPicPr>
            <a:picLocks noChangeAspect="1" noChangeArrowheads="1"/>
          </p:cNvPicPr>
          <p:nvPr/>
        </p:nvPicPr>
        <p:blipFill>
          <a:blip r:embed="rId2"/>
          <a:srcRect/>
          <a:stretch>
            <a:fillRect/>
          </a:stretch>
        </p:blipFill>
        <p:spPr bwMode="auto">
          <a:xfrm>
            <a:off x="214288" y="2214553"/>
            <a:ext cx="4386201" cy="3357587"/>
          </a:xfrm>
          <a:prstGeom prst="rect">
            <a:avLst/>
          </a:prstGeom>
          <a:noFill/>
          <a:ln w="9525">
            <a:solidFill>
              <a:schemeClr val="tx1"/>
            </a:solidFill>
            <a:miter lim="800000"/>
            <a:headEnd/>
            <a:tailEnd/>
          </a:ln>
        </p:spPr>
      </p:pic>
      <p:pic>
        <p:nvPicPr>
          <p:cNvPr id="57349" name="Picture 4" descr="d716201fef128dcda6866952"/>
          <p:cNvPicPr>
            <a:picLocks noChangeAspect="1" noChangeArrowheads="1"/>
          </p:cNvPicPr>
          <p:nvPr/>
        </p:nvPicPr>
        <p:blipFill>
          <a:blip r:embed="rId3"/>
          <a:srcRect/>
          <a:stretch>
            <a:fillRect/>
          </a:stretch>
        </p:blipFill>
        <p:spPr bwMode="auto">
          <a:xfrm>
            <a:off x="4811637" y="2214553"/>
            <a:ext cx="4332369" cy="3357587"/>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horizontal)">
                                      <p:cBhvr>
                                        <p:cTn id="7" dur="500"/>
                                        <p:tgtEl>
                                          <p:spTgt spid="5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285720" y="357167"/>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约哈里之窗告诉我们</a:t>
            </a:r>
          </a:p>
        </p:txBody>
      </p:sp>
      <p:sp>
        <p:nvSpPr>
          <p:cNvPr id="57347" name="内容占位符 2"/>
          <p:cNvSpPr>
            <a:spLocks noGrp="1"/>
          </p:cNvSpPr>
          <p:nvPr>
            <p:ph idx="1"/>
          </p:nvPr>
        </p:nvSpPr>
        <p:spPr>
          <a:xfrm>
            <a:off x="428602" y="1500173"/>
            <a:ext cx="8258175" cy="4554539"/>
          </a:xfrm>
        </p:spPr>
        <p:txBody>
          <a:bodyPr/>
          <a:lstStyle/>
          <a:p>
            <a:r>
              <a:rPr lang="zh-CN" altLang="en-US" sz="2400" dirty="0">
                <a:ea typeface="宋体" pitchFamily="2" charset="-122"/>
              </a:rPr>
              <a:t>应该扩大开放区，缩小盲目区，努力揭示未知区；</a:t>
            </a:r>
          </a:p>
          <a:p>
            <a:r>
              <a:rPr lang="zh-CN" altLang="en-US" sz="2400" dirty="0">
                <a:ea typeface="宋体" pitchFamily="2" charset="-122"/>
              </a:rPr>
              <a:t>把他人所不知道的信息传递给他人，并通过这种自我暴露，获得关于自我反馈的信息，让别人了解自己，使自己了解别人。同时也加深对自我的了解，增加自知之明，以促进良好的人际关系发展。</a:t>
            </a:r>
            <a:endParaRPr lang="en-US" altLang="zh-CN" sz="2400" dirty="0">
              <a:ea typeface="宋体" pitchFamily="2" charset="-122"/>
            </a:endParaRPr>
          </a:p>
          <a:p>
            <a:endParaRPr lang="zh-CN" altLang="en-US" sz="2400" dirty="0">
              <a:ea typeface="宋体" pitchFamily="2" charset="-122"/>
            </a:endParaRPr>
          </a:p>
          <a:p>
            <a:endParaRPr lang="zh-CN" altLang="en-US" sz="2400" dirty="0">
              <a:ea typeface="宋体" pitchFamily="2" charset="-122"/>
            </a:endParaRPr>
          </a:p>
        </p:txBody>
      </p:sp>
      <p:grpSp>
        <p:nvGrpSpPr>
          <p:cNvPr id="22" name="Group 5"/>
          <p:cNvGrpSpPr>
            <a:grpSpLocks/>
          </p:cNvGrpSpPr>
          <p:nvPr/>
        </p:nvGrpSpPr>
        <p:grpSpPr bwMode="auto">
          <a:xfrm>
            <a:off x="2643180" y="3500443"/>
            <a:ext cx="5767387" cy="2122487"/>
            <a:chOff x="0" y="0"/>
            <a:chExt cx="3633" cy="1337"/>
          </a:xfrm>
        </p:grpSpPr>
        <p:sp>
          <p:nvSpPr>
            <p:cNvPr id="23"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24"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r>
                <a:rPr lang="en-US" altLang="zh-CN" sz="2800" b="1" dirty="0">
                  <a:latin typeface="Arial" pitchFamily="34" charset="0"/>
                </a:rPr>
                <a:t>3.</a:t>
              </a:r>
              <a:r>
                <a:rPr lang="zh-CN" altLang="en-US" sz="2800" b="1" dirty="0">
                  <a:latin typeface="Arial" pitchFamily="34" charset="0"/>
                </a:rPr>
                <a:t>隐蔽区</a:t>
              </a:r>
            </a:p>
          </p:txBody>
        </p:sp>
        <p:sp>
          <p:nvSpPr>
            <p:cNvPr id="25"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chemeClr val="bg1"/>
                  </a:solidFill>
                  <a:latin typeface="Arial" pitchFamily="34" charset="0"/>
                </a:rPr>
                <a:t>2.</a:t>
              </a:r>
              <a:r>
                <a:rPr lang="zh-CN" altLang="en-US" sz="2800" b="1" dirty="0">
                  <a:solidFill>
                    <a:schemeClr val="bg1"/>
                  </a:solidFill>
                  <a:latin typeface="Arial" pitchFamily="34" charset="0"/>
                </a:rPr>
                <a:t>盲目区</a:t>
              </a:r>
            </a:p>
          </p:txBody>
        </p:sp>
        <p:sp>
          <p:nvSpPr>
            <p:cNvPr id="26"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dirty="0">
                  <a:solidFill>
                    <a:srgbClr val="000000"/>
                  </a:solidFill>
                  <a:latin typeface="Arial" pitchFamily="34" charset="0"/>
                </a:rPr>
                <a:t>1.</a:t>
              </a:r>
              <a:r>
                <a:rPr lang="zh-CN" altLang="en-US" sz="2800" b="1" dirty="0">
                  <a:solidFill>
                    <a:srgbClr val="000000"/>
                  </a:solidFill>
                  <a:latin typeface="Arial" pitchFamily="34" charset="0"/>
                </a:rPr>
                <a:t>开放区</a:t>
              </a:r>
            </a:p>
          </p:txBody>
        </p:sp>
        <p:sp>
          <p:nvSpPr>
            <p:cNvPr id="27" name="Line 9"/>
            <p:cNvSpPr>
              <a:spLocks noChangeShapeType="1"/>
            </p:cNvSpPr>
            <p:nvPr/>
          </p:nvSpPr>
          <p:spPr bwMode="auto">
            <a:xfrm>
              <a:off x="919" y="408"/>
              <a:ext cx="2714" cy="0"/>
            </a:xfrm>
            <a:prstGeom prst="line">
              <a:avLst/>
            </a:prstGeom>
            <a:noFill/>
            <a:ln w="28575" cap="sq">
              <a:solidFill>
                <a:schemeClr val="tx1"/>
              </a:solidFill>
              <a:round/>
              <a:headEnd/>
              <a:tailEnd/>
            </a:ln>
          </p:spPr>
          <p:txBody>
            <a:bodyPr wrap="none" anchor="ctr"/>
            <a:lstStyle/>
            <a:p>
              <a:endParaRPr lang="zh-CN" altLang="en-US"/>
            </a:p>
          </p:txBody>
        </p:sp>
        <p:sp>
          <p:nvSpPr>
            <p:cNvPr id="28"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29"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30"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31"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32"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33" name="Text Box 15"/>
            <p:cNvSpPr txBox="1">
              <a:spLocks noChangeArrowheads="1"/>
            </p:cNvSpPr>
            <p:nvPr/>
          </p:nvSpPr>
          <p:spPr bwMode="auto">
            <a:xfrm>
              <a:off x="252" y="485"/>
              <a:ext cx="562"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他知</a:t>
              </a:r>
            </a:p>
          </p:txBody>
        </p:sp>
        <p:sp>
          <p:nvSpPr>
            <p:cNvPr id="34" name="Text Box 16"/>
            <p:cNvSpPr txBox="1">
              <a:spLocks noChangeArrowheads="1"/>
            </p:cNvSpPr>
            <p:nvPr/>
          </p:nvSpPr>
          <p:spPr bwMode="auto">
            <a:xfrm>
              <a:off x="0" y="989"/>
              <a:ext cx="796" cy="291"/>
            </a:xfrm>
            <a:prstGeom prst="rect">
              <a:avLst/>
            </a:prstGeom>
            <a:noFill/>
            <a:ln w="9525">
              <a:noFill/>
              <a:miter lim="800000"/>
              <a:headEnd/>
              <a:tailEnd/>
            </a:ln>
          </p:spPr>
          <p:txBody>
            <a:bodyPr>
              <a:spAutoFit/>
            </a:bodyPr>
            <a:lstStyle/>
            <a:p>
              <a:pPr algn="r" eaLnBrk="1" hangingPunct="1">
                <a:spcBef>
                  <a:spcPct val="50000"/>
                </a:spcBef>
              </a:pPr>
              <a:r>
                <a:rPr lang="zh-CN" altLang="en-US" sz="2400" b="1" dirty="0">
                  <a:ea typeface="楷体_GB2312" pitchFamily="1" charset="-122"/>
                </a:rPr>
                <a:t>他不知</a:t>
              </a:r>
            </a:p>
          </p:txBody>
        </p:sp>
        <p:sp>
          <p:nvSpPr>
            <p:cNvPr id="35" name="Text Box 17"/>
            <p:cNvSpPr txBox="1">
              <a:spLocks noChangeArrowheads="1"/>
            </p:cNvSpPr>
            <p:nvPr/>
          </p:nvSpPr>
          <p:spPr bwMode="auto">
            <a:xfrm>
              <a:off x="1293" y="0"/>
              <a:ext cx="562"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自知</a:t>
              </a:r>
            </a:p>
          </p:txBody>
        </p:sp>
        <p:sp>
          <p:nvSpPr>
            <p:cNvPr id="36" name="Text Box 18"/>
            <p:cNvSpPr txBox="1">
              <a:spLocks noChangeArrowheads="1"/>
            </p:cNvSpPr>
            <p:nvPr/>
          </p:nvSpPr>
          <p:spPr bwMode="auto">
            <a:xfrm>
              <a:off x="2510" y="0"/>
              <a:ext cx="795" cy="291"/>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楷体_GB2312" pitchFamily="1" charset="-122"/>
                </a:rPr>
                <a:t>自不知</a:t>
              </a:r>
            </a:p>
          </p:txBody>
        </p:sp>
      </p:grpSp>
      <p:sp>
        <p:nvSpPr>
          <p:cNvPr id="57349" name="右箭头 21"/>
          <p:cNvSpPr>
            <a:spLocks noChangeArrowheads="1"/>
          </p:cNvSpPr>
          <p:nvPr/>
        </p:nvSpPr>
        <p:spPr bwMode="auto">
          <a:xfrm>
            <a:off x="5929322" y="4357695"/>
            <a:ext cx="576262" cy="215900"/>
          </a:xfrm>
          <a:prstGeom prst="rightArrow">
            <a:avLst>
              <a:gd name="adj1" fmla="val 50000"/>
              <a:gd name="adj2" fmla="val 50046"/>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7350" name="下箭头 23"/>
          <p:cNvSpPr>
            <a:spLocks noChangeArrowheads="1"/>
          </p:cNvSpPr>
          <p:nvPr/>
        </p:nvSpPr>
        <p:spPr bwMode="auto">
          <a:xfrm>
            <a:off x="5214942" y="4572012"/>
            <a:ext cx="215900" cy="401637"/>
          </a:xfrm>
          <a:prstGeom prst="downArrow">
            <a:avLst>
              <a:gd name="adj1" fmla="val 50000"/>
              <a:gd name="adj2" fmla="val 50099"/>
            </a:avLst>
          </a:prstGeom>
          <a:solidFill>
            <a:schemeClr val="accent1"/>
          </a:solidFill>
          <a:ln w="9525" algn="ctr">
            <a:solidFill>
              <a:schemeClr val="tx1"/>
            </a:solidFill>
            <a:round/>
            <a:headEnd/>
            <a:tailEnd/>
          </a:ln>
          <a:effectLst/>
        </p:spPr>
        <p:txBody>
          <a:bodyPr/>
          <a:lstStyle/>
          <a:p>
            <a:pPr eaLnBrk="1" hangingPunct="1"/>
            <a:endParaRPr lang="zh-CN" altLang="en-US"/>
          </a:p>
        </p:txBody>
      </p:sp>
      <p:cxnSp>
        <p:nvCxnSpPr>
          <p:cNvPr id="57351" name="直接箭头连接符 26"/>
          <p:cNvCxnSpPr>
            <a:cxnSpLocks noChangeShapeType="1"/>
          </p:cNvCxnSpPr>
          <p:nvPr/>
        </p:nvCxnSpPr>
        <p:spPr bwMode="auto">
          <a:xfrm rot="10800000">
            <a:off x="5786454" y="4572008"/>
            <a:ext cx="785817" cy="571504"/>
          </a:xfrm>
          <a:prstGeom prst="straightConnector1">
            <a:avLst/>
          </a:prstGeom>
          <a:noFill/>
          <a:ln w="34925" cmpd="dbl" algn="ctr">
            <a:solidFill>
              <a:schemeClr val="tx1"/>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74639"/>
            <a:ext cx="8229600" cy="654032"/>
          </a:xfrm>
        </p:spPr>
        <p:txBody>
          <a:bodyPr>
            <a:normAutofit/>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6.1 </a:t>
            </a:r>
            <a:r>
              <a:rPr lang="zh-CN" altLang="en-US" sz="3600" b="1" dirty="0">
                <a:solidFill>
                  <a:srgbClr val="660066"/>
                </a:solidFill>
                <a:latin typeface="黑体" panose="02010609060101010101" pitchFamily="49" charset="-122"/>
                <a:ea typeface="黑体" panose="02010609060101010101" pitchFamily="49" charset="-122"/>
              </a:rPr>
              <a:t>信息交流的基本概念</a:t>
            </a:r>
          </a:p>
        </p:txBody>
      </p:sp>
      <p:sp>
        <p:nvSpPr>
          <p:cNvPr id="27651" name="Rectangle 3"/>
          <p:cNvSpPr>
            <a:spLocks noGrp="1" noChangeArrowheads="1"/>
          </p:cNvSpPr>
          <p:nvPr>
            <p:ph idx="4294967295"/>
          </p:nvPr>
        </p:nvSpPr>
        <p:spPr>
          <a:xfrm>
            <a:off x="609600" y="1916116"/>
            <a:ext cx="7994650" cy="4465637"/>
          </a:xfrm>
        </p:spPr>
        <p:txBody>
          <a:bodyPr>
            <a:normAutofit/>
          </a:bodyPr>
          <a:lstStyle/>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6.1.1 </a:t>
            </a:r>
            <a:r>
              <a:rPr lang="zh-CN" altLang="en-US" sz="3600" b="1" dirty="0">
                <a:solidFill>
                  <a:srgbClr val="660066"/>
                </a:solidFill>
                <a:latin typeface="黑体" panose="02010609060101010101" pitchFamily="49" charset="-122"/>
                <a:ea typeface="黑体" panose="02010609060101010101" pitchFamily="49" charset="-122"/>
                <a:cs typeface="+mj-cs"/>
              </a:rPr>
              <a:t>信息交流的范畴</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6.1.2 </a:t>
            </a:r>
            <a:r>
              <a:rPr lang="zh-CN" altLang="en-US" sz="3600" b="1" dirty="0">
                <a:solidFill>
                  <a:srgbClr val="660066"/>
                </a:solidFill>
                <a:latin typeface="黑体" panose="02010609060101010101" pitchFamily="49" charset="-122"/>
                <a:ea typeface="黑体" panose="02010609060101010101" pitchFamily="49" charset="-122"/>
                <a:cs typeface="+mj-cs"/>
              </a:rPr>
              <a:t>信息交流的含义</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6.1.3 </a:t>
            </a:r>
            <a:r>
              <a:rPr lang="zh-CN" altLang="en-US" sz="3600" b="1" dirty="0">
                <a:solidFill>
                  <a:srgbClr val="660066"/>
                </a:solidFill>
                <a:latin typeface="黑体" panose="02010609060101010101" pitchFamily="49" charset="-122"/>
                <a:ea typeface="黑体" panose="02010609060101010101" pitchFamily="49" charset="-122"/>
                <a:cs typeface="+mj-cs"/>
              </a:rPr>
              <a:t>信息交流的特征</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6.1.4 </a:t>
            </a:r>
            <a:r>
              <a:rPr lang="zh-CN" altLang="en-US" sz="3600" b="1" dirty="0">
                <a:solidFill>
                  <a:srgbClr val="660066"/>
                </a:solidFill>
                <a:latin typeface="黑体" panose="02010609060101010101" pitchFamily="49" charset="-122"/>
                <a:ea typeface="黑体" panose="02010609060101010101" pitchFamily="49" charset="-122"/>
                <a:cs typeface="+mj-cs"/>
              </a:rPr>
              <a:t>信息交流的</a:t>
            </a:r>
            <a:r>
              <a:rPr lang="zh-CN" altLang="en-US" sz="3600" b="1" dirty="0" smtClean="0">
                <a:solidFill>
                  <a:srgbClr val="660066"/>
                </a:solidFill>
                <a:latin typeface="黑体" panose="02010609060101010101" pitchFamily="49" charset="-122"/>
                <a:ea typeface="黑体" panose="02010609060101010101" pitchFamily="49" charset="-122"/>
                <a:cs typeface="+mj-cs"/>
              </a:rPr>
              <a:t>类型</a:t>
            </a:r>
            <a:endParaRPr lang="zh-CN" altLang="en-US" sz="3600" b="1" dirty="0">
              <a:solidFill>
                <a:srgbClr val="660066"/>
              </a:solidFill>
              <a:latin typeface="黑体" panose="02010609060101010101" pitchFamily="49" charset="-122"/>
              <a:ea typeface="黑体" panose="02010609060101010101" pitchFamily="49" charset="-122"/>
              <a:cs typeface="+mj-cs"/>
            </a:endParaRPr>
          </a:p>
        </p:txBody>
      </p:sp>
      <p:sp>
        <p:nvSpPr>
          <p:cNvPr id="24580"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1F1DF890-352D-4191-A7C0-E6EC8CB543BC}" type="slidenum">
              <a:rPr lang="en-US" altLang="zh-CN" sz="1600"/>
              <a:pPr algn="r" eaLnBrk="1" hangingPunct="1">
                <a:buFont typeface="Arial" pitchFamily="34" charset="0"/>
                <a:buNone/>
              </a:pPr>
              <a:t>4</a:t>
            </a:fld>
            <a:endParaRPr lang="en-US" altLang="zh-CN" sz="16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5"/>
          <p:cNvGrpSpPr>
            <a:grpSpLocks/>
          </p:cNvGrpSpPr>
          <p:nvPr/>
        </p:nvGrpSpPr>
        <p:grpSpPr bwMode="auto">
          <a:xfrm>
            <a:off x="611188" y="681043"/>
            <a:ext cx="7670800" cy="4911725"/>
            <a:chOff x="0" y="277"/>
            <a:chExt cx="3633" cy="1060"/>
          </a:xfrm>
        </p:grpSpPr>
        <p:sp>
          <p:nvSpPr>
            <p:cNvPr id="59411" name="Rectangle 5"/>
            <p:cNvSpPr>
              <a:spLocks noChangeArrowheads="1"/>
            </p:cNvSpPr>
            <p:nvPr/>
          </p:nvSpPr>
          <p:spPr bwMode="auto">
            <a:xfrm>
              <a:off x="2276" y="872"/>
              <a:ext cx="1357" cy="465"/>
            </a:xfrm>
            <a:prstGeom prst="rect">
              <a:avLst/>
            </a:prstGeom>
            <a:solidFill>
              <a:schemeClr val="accent4">
                <a:lumMod val="40000"/>
                <a:lumOff val="60000"/>
              </a:schemeClr>
            </a:solidFill>
            <a:ln w="9525">
              <a:noFill/>
              <a:miter lim="800000"/>
              <a:headEnd/>
              <a:tailEnd/>
            </a:ln>
          </p:spPr>
          <p:txBody>
            <a:bodyPr/>
            <a:lstStyle/>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endParaRPr lang="en-US" altLang="zh-CN" sz="2800" b="1" dirty="0">
                <a:solidFill>
                  <a:schemeClr val="bg1"/>
                </a:solidFill>
                <a:latin typeface="Arial" pitchFamily="34" charset="0"/>
              </a:endParaRPr>
            </a:p>
            <a:p>
              <a:pPr algn="ctr" eaLnBrk="1" hangingPunct="1">
                <a:spcBef>
                  <a:spcPct val="20000"/>
                </a:spcBef>
              </a:pPr>
              <a:r>
                <a:rPr lang="en-US" altLang="zh-CN" sz="2800" b="1" dirty="0">
                  <a:solidFill>
                    <a:schemeClr val="bg1"/>
                  </a:solidFill>
                  <a:latin typeface="Arial" pitchFamily="34" charset="0"/>
                </a:rPr>
                <a:t>4.</a:t>
              </a:r>
              <a:r>
                <a:rPr lang="zh-CN" altLang="en-US" sz="2800" b="1" dirty="0">
                  <a:solidFill>
                    <a:schemeClr val="bg1"/>
                  </a:solidFill>
                  <a:latin typeface="Arial" pitchFamily="34" charset="0"/>
                </a:rPr>
                <a:t>未知区</a:t>
              </a:r>
            </a:p>
          </p:txBody>
        </p:sp>
        <p:sp>
          <p:nvSpPr>
            <p:cNvPr id="59412" name="Rectangle 6"/>
            <p:cNvSpPr>
              <a:spLocks noChangeArrowheads="1"/>
            </p:cNvSpPr>
            <p:nvPr/>
          </p:nvSpPr>
          <p:spPr bwMode="auto">
            <a:xfrm>
              <a:off x="919" y="872"/>
              <a:ext cx="1357" cy="465"/>
            </a:xfrm>
            <a:prstGeom prst="rect">
              <a:avLst/>
            </a:prstGeom>
            <a:solidFill>
              <a:schemeClr val="accent3">
                <a:lumMod val="40000"/>
                <a:lumOff val="60000"/>
              </a:schemeClr>
            </a:solidFill>
            <a:ln w="9525">
              <a:noFill/>
              <a:miter lim="800000"/>
              <a:headEnd/>
              <a:tailEnd/>
            </a:ln>
          </p:spPr>
          <p:txBody>
            <a:bodyPr/>
            <a:lstStyle/>
            <a:p>
              <a:pPr algn="ctr" eaLnBrk="1" hangingPunct="1">
                <a:spcBef>
                  <a:spcPct val="20000"/>
                </a:spcBef>
              </a:pPr>
              <a:endParaRPr lang="en-US" altLang="zh-CN" sz="2800" b="1">
                <a:latin typeface="Arial" pitchFamily="34" charset="0"/>
              </a:endParaRPr>
            </a:p>
            <a:p>
              <a:pPr algn="ctr" eaLnBrk="1" hangingPunct="1">
                <a:spcBef>
                  <a:spcPct val="20000"/>
                </a:spcBef>
              </a:pPr>
              <a:endParaRPr lang="en-US" altLang="zh-CN" sz="2800" b="1">
                <a:latin typeface="Arial" pitchFamily="34" charset="0"/>
              </a:endParaRPr>
            </a:p>
            <a:p>
              <a:pPr algn="ctr" eaLnBrk="1" hangingPunct="1">
                <a:spcBef>
                  <a:spcPct val="20000"/>
                </a:spcBef>
              </a:pPr>
              <a:endParaRPr lang="en-US" altLang="zh-CN" sz="2800" b="1">
                <a:latin typeface="Arial" pitchFamily="34" charset="0"/>
              </a:endParaRPr>
            </a:p>
            <a:p>
              <a:pPr algn="ctr" eaLnBrk="1" hangingPunct="1">
                <a:spcBef>
                  <a:spcPct val="20000"/>
                </a:spcBef>
              </a:pPr>
              <a:r>
                <a:rPr lang="en-US" altLang="zh-CN" sz="2800" b="1">
                  <a:latin typeface="Arial" pitchFamily="34" charset="0"/>
                </a:rPr>
                <a:t>3.</a:t>
              </a:r>
              <a:r>
                <a:rPr lang="zh-CN" altLang="en-US" sz="2800" b="1">
                  <a:latin typeface="Arial" pitchFamily="34" charset="0"/>
                </a:rPr>
                <a:t>隐蔽区</a:t>
              </a:r>
            </a:p>
          </p:txBody>
        </p:sp>
        <p:sp>
          <p:nvSpPr>
            <p:cNvPr id="59413" name="Rectangle 7"/>
            <p:cNvSpPr>
              <a:spLocks noChangeArrowheads="1"/>
            </p:cNvSpPr>
            <p:nvPr/>
          </p:nvSpPr>
          <p:spPr bwMode="auto">
            <a:xfrm>
              <a:off x="2276" y="408"/>
              <a:ext cx="1357" cy="464"/>
            </a:xfrm>
            <a:prstGeom prst="rect">
              <a:avLst/>
            </a:prstGeom>
            <a:solidFill>
              <a:schemeClr val="accent2">
                <a:lumMod val="40000"/>
                <a:lumOff val="60000"/>
              </a:schemeClr>
            </a:solidFill>
            <a:ln w="9525">
              <a:noFill/>
              <a:miter lim="800000"/>
              <a:headEnd/>
              <a:tailEnd/>
            </a:ln>
          </p:spPr>
          <p:txBody>
            <a:bodyPr/>
            <a:lstStyle/>
            <a:p>
              <a:pPr algn="ctr" eaLnBrk="1" hangingPunct="1">
                <a:spcBef>
                  <a:spcPct val="20000"/>
                </a:spcBef>
              </a:pPr>
              <a:r>
                <a:rPr lang="en-US" altLang="zh-CN" sz="2800" b="1">
                  <a:solidFill>
                    <a:schemeClr val="bg1"/>
                  </a:solidFill>
                  <a:latin typeface="Arial" pitchFamily="34" charset="0"/>
                </a:rPr>
                <a:t>2.</a:t>
              </a:r>
              <a:r>
                <a:rPr lang="zh-CN" altLang="en-US" sz="2800" b="1">
                  <a:solidFill>
                    <a:schemeClr val="bg1"/>
                  </a:solidFill>
                  <a:latin typeface="Arial" pitchFamily="34" charset="0"/>
                </a:rPr>
                <a:t>盲目区</a:t>
              </a:r>
            </a:p>
          </p:txBody>
        </p:sp>
        <p:sp>
          <p:nvSpPr>
            <p:cNvPr id="59414" name="Rectangle 8"/>
            <p:cNvSpPr>
              <a:spLocks noChangeArrowheads="1"/>
            </p:cNvSpPr>
            <p:nvPr/>
          </p:nvSpPr>
          <p:spPr bwMode="auto">
            <a:xfrm>
              <a:off x="919" y="408"/>
              <a:ext cx="1357" cy="464"/>
            </a:xfrm>
            <a:prstGeom prst="rect">
              <a:avLst/>
            </a:prstGeom>
            <a:solidFill>
              <a:schemeClr val="accent1">
                <a:lumMod val="40000"/>
                <a:lumOff val="60000"/>
              </a:schemeClr>
            </a:solidFill>
            <a:ln w="9525">
              <a:noFill/>
              <a:miter lim="800000"/>
              <a:headEnd/>
              <a:tailEnd/>
            </a:ln>
          </p:spPr>
          <p:txBody>
            <a:bodyPr/>
            <a:lstStyle/>
            <a:p>
              <a:pPr algn="ctr" eaLnBrk="1" hangingPunct="1">
                <a:spcBef>
                  <a:spcPct val="20000"/>
                </a:spcBef>
              </a:pPr>
              <a:r>
                <a:rPr lang="en-US" altLang="zh-CN" sz="2800" b="1">
                  <a:solidFill>
                    <a:srgbClr val="000000"/>
                  </a:solidFill>
                  <a:latin typeface="Arial" pitchFamily="34" charset="0"/>
                </a:rPr>
                <a:t>1.</a:t>
              </a:r>
              <a:r>
                <a:rPr lang="zh-CN" altLang="en-US" sz="2800" b="1">
                  <a:solidFill>
                    <a:srgbClr val="000000"/>
                  </a:solidFill>
                  <a:latin typeface="Arial" pitchFamily="34" charset="0"/>
                </a:rPr>
                <a:t>开放区</a:t>
              </a:r>
            </a:p>
          </p:txBody>
        </p:sp>
        <p:sp>
          <p:nvSpPr>
            <p:cNvPr id="59415" name="Line 9"/>
            <p:cNvSpPr>
              <a:spLocks noChangeShapeType="1"/>
            </p:cNvSpPr>
            <p:nvPr/>
          </p:nvSpPr>
          <p:spPr bwMode="auto">
            <a:xfrm>
              <a:off x="919" y="408"/>
              <a:ext cx="2714" cy="4"/>
            </a:xfrm>
            <a:prstGeom prst="line">
              <a:avLst/>
            </a:prstGeom>
            <a:noFill/>
            <a:ln w="28575" cap="sq">
              <a:solidFill>
                <a:schemeClr val="tx1"/>
              </a:solidFill>
              <a:round/>
              <a:headEnd/>
              <a:tailEnd/>
            </a:ln>
          </p:spPr>
          <p:txBody>
            <a:bodyPr wrap="none" anchor="ctr"/>
            <a:lstStyle/>
            <a:p>
              <a:endParaRPr lang="zh-CN" altLang="en-US"/>
            </a:p>
          </p:txBody>
        </p:sp>
        <p:sp>
          <p:nvSpPr>
            <p:cNvPr id="59416" name="Line 10"/>
            <p:cNvSpPr>
              <a:spLocks noChangeShapeType="1"/>
            </p:cNvSpPr>
            <p:nvPr/>
          </p:nvSpPr>
          <p:spPr bwMode="auto">
            <a:xfrm>
              <a:off x="919" y="872"/>
              <a:ext cx="2714" cy="0"/>
            </a:xfrm>
            <a:prstGeom prst="line">
              <a:avLst/>
            </a:prstGeom>
            <a:noFill/>
            <a:ln w="12700">
              <a:solidFill>
                <a:schemeClr val="tx1"/>
              </a:solidFill>
              <a:round/>
              <a:headEnd/>
              <a:tailEnd/>
            </a:ln>
          </p:spPr>
          <p:txBody>
            <a:bodyPr wrap="none" anchor="ctr"/>
            <a:lstStyle/>
            <a:p>
              <a:endParaRPr lang="zh-CN" altLang="en-US"/>
            </a:p>
          </p:txBody>
        </p:sp>
        <p:sp>
          <p:nvSpPr>
            <p:cNvPr id="59417" name="Line 11"/>
            <p:cNvSpPr>
              <a:spLocks noChangeShapeType="1"/>
            </p:cNvSpPr>
            <p:nvPr/>
          </p:nvSpPr>
          <p:spPr bwMode="auto">
            <a:xfrm>
              <a:off x="919" y="1337"/>
              <a:ext cx="2714" cy="0"/>
            </a:xfrm>
            <a:prstGeom prst="line">
              <a:avLst/>
            </a:prstGeom>
            <a:noFill/>
            <a:ln w="28575" cap="sq">
              <a:solidFill>
                <a:schemeClr val="tx1"/>
              </a:solidFill>
              <a:round/>
              <a:headEnd/>
              <a:tailEnd/>
            </a:ln>
          </p:spPr>
          <p:txBody>
            <a:bodyPr wrap="none" anchor="ctr"/>
            <a:lstStyle/>
            <a:p>
              <a:endParaRPr lang="zh-CN" altLang="en-US"/>
            </a:p>
          </p:txBody>
        </p:sp>
        <p:sp>
          <p:nvSpPr>
            <p:cNvPr id="59418" name="Line 12"/>
            <p:cNvSpPr>
              <a:spLocks noChangeShapeType="1"/>
            </p:cNvSpPr>
            <p:nvPr/>
          </p:nvSpPr>
          <p:spPr bwMode="auto">
            <a:xfrm>
              <a:off x="919"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9419" name="Line 13"/>
            <p:cNvSpPr>
              <a:spLocks noChangeShapeType="1"/>
            </p:cNvSpPr>
            <p:nvPr/>
          </p:nvSpPr>
          <p:spPr bwMode="auto">
            <a:xfrm>
              <a:off x="2276" y="408"/>
              <a:ext cx="0" cy="929"/>
            </a:xfrm>
            <a:prstGeom prst="line">
              <a:avLst/>
            </a:prstGeom>
            <a:noFill/>
            <a:ln w="12700">
              <a:solidFill>
                <a:schemeClr val="tx1"/>
              </a:solidFill>
              <a:round/>
              <a:headEnd/>
              <a:tailEnd/>
            </a:ln>
          </p:spPr>
          <p:txBody>
            <a:bodyPr wrap="none" anchor="ctr"/>
            <a:lstStyle/>
            <a:p>
              <a:endParaRPr lang="zh-CN" altLang="en-US"/>
            </a:p>
          </p:txBody>
        </p:sp>
        <p:sp>
          <p:nvSpPr>
            <p:cNvPr id="59420" name="Line 14"/>
            <p:cNvSpPr>
              <a:spLocks noChangeShapeType="1"/>
            </p:cNvSpPr>
            <p:nvPr/>
          </p:nvSpPr>
          <p:spPr bwMode="auto">
            <a:xfrm>
              <a:off x="3633" y="408"/>
              <a:ext cx="0" cy="929"/>
            </a:xfrm>
            <a:prstGeom prst="line">
              <a:avLst/>
            </a:prstGeom>
            <a:noFill/>
            <a:ln w="28575" cap="sq">
              <a:solidFill>
                <a:schemeClr val="tx1"/>
              </a:solidFill>
              <a:round/>
              <a:headEnd/>
              <a:tailEnd/>
            </a:ln>
          </p:spPr>
          <p:txBody>
            <a:bodyPr wrap="none" anchor="ctr"/>
            <a:lstStyle/>
            <a:p>
              <a:endParaRPr lang="zh-CN" altLang="en-US"/>
            </a:p>
          </p:txBody>
        </p:sp>
        <p:sp>
          <p:nvSpPr>
            <p:cNvPr id="59421" name="Text Box 15"/>
            <p:cNvSpPr txBox="1">
              <a:spLocks noChangeArrowheads="1"/>
            </p:cNvSpPr>
            <p:nvPr/>
          </p:nvSpPr>
          <p:spPr bwMode="auto">
            <a:xfrm>
              <a:off x="341" y="485"/>
              <a:ext cx="473" cy="100"/>
            </a:xfrm>
            <a:prstGeom prst="rect">
              <a:avLst/>
            </a:prstGeom>
            <a:noFill/>
            <a:ln w="9525">
              <a:noFill/>
              <a:miter lim="800000"/>
              <a:headEnd/>
              <a:tailEnd/>
            </a:ln>
          </p:spPr>
          <p:txBody>
            <a:bodyPr>
              <a:spAutoFit/>
            </a:bodyPr>
            <a:lstStyle/>
            <a:p>
              <a:pPr algn="r" eaLnBrk="1" hangingPunct="1">
                <a:spcBef>
                  <a:spcPct val="50000"/>
                </a:spcBef>
              </a:pPr>
              <a:r>
                <a:rPr lang="zh-CN" altLang="en-US" sz="2400" b="1">
                  <a:solidFill>
                    <a:schemeClr val="hlink"/>
                  </a:solidFill>
                  <a:ea typeface="楷体_GB2312" pitchFamily="1" charset="-122"/>
                </a:rPr>
                <a:t>他知</a:t>
              </a:r>
            </a:p>
          </p:txBody>
        </p:sp>
        <p:sp>
          <p:nvSpPr>
            <p:cNvPr id="59422" name="Text Box 16"/>
            <p:cNvSpPr txBox="1">
              <a:spLocks noChangeArrowheads="1"/>
            </p:cNvSpPr>
            <p:nvPr/>
          </p:nvSpPr>
          <p:spPr bwMode="auto">
            <a:xfrm>
              <a:off x="0" y="989"/>
              <a:ext cx="796" cy="100"/>
            </a:xfrm>
            <a:prstGeom prst="rect">
              <a:avLst/>
            </a:prstGeom>
            <a:noFill/>
            <a:ln w="9525">
              <a:noFill/>
              <a:miter lim="800000"/>
              <a:headEnd/>
              <a:tailEnd/>
            </a:ln>
          </p:spPr>
          <p:txBody>
            <a:bodyPr>
              <a:spAutoFit/>
            </a:bodyPr>
            <a:lstStyle/>
            <a:p>
              <a:pPr algn="r" eaLnBrk="1" hangingPunct="1">
                <a:spcBef>
                  <a:spcPct val="50000"/>
                </a:spcBef>
              </a:pPr>
              <a:r>
                <a:rPr lang="zh-CN" altLang="en-US" sz="2400" b="1">
                  <a:solidFill>
                    <a:schemeClr val="hlink"/>
                  </a:solidFill>
                  <a:ea typeface="楷体_GB2312" pitchFamily="1" charset="-122"/>
                </a:rPr>
                <a:t>他不知</a:t>
              </a:r>
            </a:p>
          </p:txBody>
        </p:sp>
        <p:sp>
          <p:nvSpPr>
            <p:cNvPr id="59423" name="Text Box 17"/>
            <p:cNvSpPr txBox="1">
              <a:spLocks noChangeArrowheads="1"/>
            </p:cNvSpPr>
            <p:nvPr/>
          </p:nvSpPr>
          <p:spPr bwMode="auto">
            <a:xfrm>
              <a:off x="1500" y="279"/>
              <a:ext cx="480" cy="100"/>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solidFill>
                    <a:schemeClr val="hlink"/>
                  </a:solidFill>
                  <a:ea typeface="楷体_GB2312" pitchFamily="1" charset="-122"/>
                </a:rPr>
                <a:t>自知</a:t>
              </a:r>
            </a:p>
          </p:txBody>
        </p:sp>
        <p:sp>
          <p:nvSpPr>
            <p:cNvPr id="59424" name="Text Box 18"/>
            <p:cNvSpPr txBox="1">
              <a:spLocks noChangeArrowheads="1"/>
            </p:cNvSpPr>
            <p:nvPr/>
          </p:nvSpPr>
          <p:spPr bwMode="auto">
            <a:xfrm>
              <a:off x="2481" y="277"/>
              <a:ext cx="559" cy="100"/>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solidFill>
                    <a:schemeClr val="hlink"/>
                  </a:solidFill>
                  <a:ea typeface="楷体_GB2312" pitchFamily="1" charset="-122"/>
                </a:rPr>
                <a:t>自不知</a:t>
              </a:r>
            </a:p>
          </p:txBody>
        </p:sp>
      </p:grpSp>
      <p:sp>
        <p:nvSpPr>
          <p:cNvPr id="59395" name="Text Box 17"/>
          <p:cNvSpPr txBox="1">
            <a:spLocks noChangeArrowheads="1"/>
          </p:cNvSpPr>
          <p:nvPr/>
        </p:nvSpPr>
        <p:spPr bwMode="auto">
          <a:xfrm>
            <a:off x="4875219" y="647701"/>
            <a:ext cx="892175" cy="461665"/>
          </a:xfrm>
          <a:prstGeom prst="rect">
            <a:avLst/>
          </a:prstGeom>
          <a:noFill/>
          <a:ln w="9525">
            <a:noFill/>
            <a:miter lim="800000"/>
            <a:headEnd/>
            <a:tailEnd/>
          </a:ln>
        </p:spPr>
        <p:txBody>
          <a:bodyPr>
            <a:spAutoFit/>
          </a:bodyPr>
          <a:lstStyle/>
          <a:p>
            <a:pPr algn="ctr" eaLnBrk="1" hangingPunct="1">
              <a:spcBef>
                <a:spcPct val="50000"/>
              </a:spcBef>
            </a:pPr>
            <a:r>
              <a:rPr lang="en-US" altLang="zh-CN" sz="2400" b="1" dirty="0">
                <a:solidFill>
                  <a:schemeClr val="hlink"/>
                </a:solidFill>
                <a:ea typeface="楷体_GB2312" pitchFamily="1" charset="-122"/>
              </a:rPr>
              <a:t>ask</a:t>
            </a:r>
            <a:endParaRPr lang="zh-CN" altLang="en-US" sz="2400" b="1" dirty="0">
              <a:solidFill>
                <a:schemeClr val="hlink"/>
              </a:solidFill>
              <a:ea typeface="楷体_GB2312" pitchFamily="1" charset="-122"/>
            </a:endParaRPr>
          </a:p>
        </p:txBody>
      </p:sp>
      <p:cxnSp>
        <p:nvCxnSpPr>
          <p:cNvPr id="59396" name="直接箭头连接符 20"/>
          <p:cNvCxnSpPr>
            <a:cxnSpLocks noChangeShapeType="1"/>
          </p:cNvCxnSpPr>
          <p:nvPr/>
        </p:nvCxnSpPr>
        <p:spPr bwMode="auto">
          <a:xfrm>
            <a:off x="4930781" y="1104900"/>
            <a:ext cx="754063" cy="0"/>
          </a:xfrm>
          <a:prstGeom prst="straightConnector1">
            <a:avLst/>
          </a:prstGeom>
          <a:noFill/>
          <a:ln w="9525" algn="ctr">
            <a:solidFill>
              <a:srgbClr val="FF0000"/>
            </a:solidFill>
            <a:round/>
            <a:headEnd/>
            <a:tailEnd type="triangle" w="med" len="med"/>
          </a:ln>
          <a:effectLst/>
        </p:spPr>
      </p:cxnSp>
      <p:sp>
        <p:nvSpPr>
          <p:cNvPr id="59397" name="Text Box 17"/>
          <p:cNvSpPr txBox="1">
            <a:spLocks noChangeArrowheads="1"/>
          </p:cNvSpPr>
          <p:nvPr/>
        </p:nvSpPr>
        <p:spPr bwMode="auto">
          <a:xfrm>
            <a:off x="1141419" y="2587626"/>
            <a:ext cx="892175" cy="461665"/>
          </a:xfrm>
          <a:prstGeom prst="rect">
            <a:avLst/>
          </a:prstGeom>
          <a:noFill/>
          <a:ln w="9525">
            <a:noFill/>
            <a:miter lim="800000"/>
            <a:headEnd/>
            <a:tailEnd/>
          </a:ln>
        </p:spPr>
        <p:txBody>
          <a:bodyPr>
            <a:spAutoFit/>
          </a:bodyPr>
          <a:lstStyle/>
          <a:p>
            <a:pPr algn="ctr" eaLnBrk="1" hangingPunct="1">
              <a:spcBef>
                <a:spcPct val="50000"/>
              </a:spcBef>
            </a:pPr>
            <a:r>
              <a:rPr lang="en-US" altLang="zh-CN" sz="2400" b="1">
                <a:solidFill>
                  <a:schemeClr val="hlink"/>
                </a:solidFill>
                <a:ea typeface="楷体_GB2312" pitchFamily="1" charset="-122"/>
              </a:rPr>
              <a:t>tell</a:t>
            </a:r>
            <a:endParaRPr lang="zh-CN" altLang="en-US" sz="2400" b="1">
              <a:solidFill>
                <a:schemeClr val="hlink"/>
              </a:solidFill>
              <a:ea typeface="楷体_GB2312" pitchFamily="1" charset="-122"/>
            </a:endParaRPr>
          </a:p>
        </p:txBody>
      </p:sp>
      <p:cxnSp>
        <p:nvCxnSpPr>
          <p:cNvPr id="59398" name="直接箭头连接符 23"/>
          <p:cNvCxnSpPr>
            <a:cxnSpLocks noChangeShapeType="1"/>
          </p:cNvCxnSpPr>
          <p:nvPr/>
        </p:nvCxnSpPr>
        <p:spPr bwMode="auto">
          <a:xfrm flipH="1">
            <a:off x="2065342" y="2211388"/>
            <a:ext cx="14287" cy="1300163"/>
          </a:xfrm>
          <a:prstGeom prst="straightConnector1">
            <a:avLst/>
          </a:prstGeom>
          <a:noFill/>
          <a:ln w="9525" algn="ctr">
            <a:solidFill>
              <a:srgbClr val="FF0000"/>
            </a:solidFill>
            <a:round/>
            <a:headEnd/>
            <a:tailEnd type="triangle" w="med" len="med"/>
          </a:ln>
          <a:effectLst/>
        </p:spPr>
      </p:cxnSp>
      <p:sp>
        <p:nvSpPr>
          <p:cNvPr id="25" name="Text Box 17"/>
          <p:cNvSpPr txBox="1">
            <a:spLocks noChangeArrowheads="1"/>
          </p:cNvSpPr>
          <p:nvPr/>
        </p:nvSpPr>
        <p:spPr bwMode="auto">
          <a:xfrm>
            <a:off x="5561144" y="1350507"/>
            <a:ext cx="430887" cy="2023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vert27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altLang="zh-CN" sz="1600" dirty="0" err="1"/>
              <a:t>FeedBack</a:t>
            </a:r>
            <a:r>
              <a:rPr lang="en-US" altLang="zh-CN" sz="1600" dirty="0"/>
              <a:t> solicitation</a:t>
            </a:r>
          </a:p>
        </p:txBody>
      </p:sp>
      <p:sp>
        <p:nvSpPr>
          <p:cNvPr id="59400" name="Text Box 17"/>
          <p:cNvSpPr txBox="1">
            <a:spLocks noChangeArrowheads="1"/>
          </p:cNvSpPr>
          <p:nvPr/>
        </p:nvSpPr>
        <p:spPr bwMode="auto">
          <a:xfrm>
            <a:off x="2627319" y="3684592"/>
            <a:ext cx="2479675" cy="338554"/>
          </a:xfrm>
          <a:prstGeom prst="rect">
            <a:avLst/>
          </a:prstGeom>
          <a:noFill/>
          <a:ln w="9525">
            <a:solidFill>
              <a:schemeClr val="tx1"/>
            </a:solidFill>
            <a:miter lim="800000"/>
            <a:headEnd/>
            <a:tailEnd/>
          </a:ln>
        </p:spPr>
        <p:txBody>
          <a:bodyPr>
            <a:spAutoFit/>
          </a:bodyPr>
          <a:lstStyle/>
          <a:p>
            <a:pPr>
              <a:spcBef>
                <a:spcPct val="20000"/>
              </a:spcBef>
              <a:buFontTx/>
              <a:buChar char="•"/>
            </a:pPr>
            <a:r>
              <a:rPr lang="en-US" altLang="zh-CN" sz="1600">
                <a:latin typeface="Arial" pitchFamily="34" charset="0"/>
              </a:rPr>
              <a:t>Self-disclosure/exposure</a:t>
            </a:r>
          </a:p>
        </p:txBody>
      </p:sp>
      <p:sp>
        <p:nvSpPr>
          <p:cNvPr id="59401" name="矩形 28"/>
          <p:cNvSpPr>
            <a:spLocks noChangeArrowheads="1"/>
          </p:cNvSpPr>
          <p:nvPr/>
        </p:nvSpPr>
        <p:spPr bwMode="auto">
          <a:xfrm>
            <a:off x="6346831" y="3500438"/>
            <a:ext cx="2040559" cy="369332"/>
          </a:xfrm>
          <a:prstGeom prst="rect">
            <a:avLst/>
          </a:prstGeom>
          <a:noFill/>
          <a:ln w="9525">
            <a:solidFill>
              <a:schemeClr val="tx1"/>
            </a:solidFill>
            <a:miter lim="800000"/>
            <a:headEnd/>
            <a:tailEnd/>
          </a:ln>
        </p:spPr>
        <p:txBody>
          <a:bodyPr wrap="none">
            <a:spAutoFit/>
          </a:bodyPr>
          <a:lstStyle/>
          <a:p>
            <a:r>
              <a:rPr lang="en-US" altLang="zh-CN"/>
              <a:t>Other’s observation</a:t>
            </a:r>
            <a:endParaRPr lang="zh-CN" altLang="en-US"/>
          </a:p>
        </p:txBody>
      </p:sp>
      <p:sp>
        <p:nvSpPr>
          <p:cNvPr id="59402" name="矩形 29"/>
          <p:cNvSpPr>
            <a:spLocks noChangeArrowheads="1"/>
          </p:cNvSpPr>
          <p:nvPr/>
        </p:nvSpPr>
        <p:spPr bwMode="auto">
          <a:xfrm>
            <a:off x="5357819" y="3506789"/>
            <a:ext cx="1106487" cy="646331"/>
          </a:xfrm>
          <a:prstGeom prst="rect">
            <a:avLst/>
          </a:prstGeom>
          <a:noFill/>
          <a:ln w="9525">
            <a:solidFill>
              <a:schemeClr val="tx1"/>
            </a:solidFill>
            <a:miter lim="800000"/>
            <a:headEnd/>
            <a:tailEnd/>
          </a:ln>
        </p:spPr>
        <p:txBody>
          <a:bodyPr>
            <a:spAutoFit/>
          </a:bodyPr>
          <a:lstStyle/>
          <a:p>
            <a:r>
              <a:rPr lang="en-US" altLang="zh-CN"/>
              <a:t>Shared discovery</a:t>
            </a:r>
          </a:p>
        </p:txBody>
      </p:sp>
      <p:sp>
        <p:nvSpPr>
          <p:cNvPr id="31" name="矩形 30"/>
          <p:cNvSpPr/>
          <p:nvPr/>
        </p:nvSpPr>
        <p:spPr>
          <a:xfrm>
            <a:off x="5460353" y="4157239"/>
            <a:ext cx="461665" cy="1391535"/>
          </a:xfrm>
          <a:prstGeom prst="rect">
            <a:avLst/>
          </a:prstGeom>
          <a:ln>
            <a:solidFill>
              <a:schemeClr val="tx1"/>
            </a:solidFill>
          </a:ln>
        </p:spPr>
        <p:txBody>
          <a:bodyPr vert="vert270" wrap="none">
            <a:spAutoFit/>
          </a:bodyPr>
          <a:lstStyle/>
          <a:p>
            <a:pPr>
              <a:defRPr/>
            </a:pPr>
            <a:r>
              <a:rPr lang="en-US" altLang="zh-CN" dirty="0"/>
              <a:t>Self-discovery</a:t>
            </a:r>
            <a:endParaRPr lang="zh-CN" altLang="en-US" dirty="0"/>
          </a:p>
        </p:txBody>
      </p:sp>
      <p:sp>
        <p:nvSpPr>
          <p:cNvPr id="59404" name="右箭头 32"/>
          <p:cNvSpPr>
            <a:spLocks noChangeArrowheads="1"/>
          </p:cNvSpPr>
          <p:nvPr/>
        </p:nvSpPr>
        <p:spPr bwMode="auto">
          <a:xfrm>
            <a:off x="5416556" y="2211392"/>
            <a:ext cx="930275" cy="376237"/>
          </a:xfrm>
          <a:prstGeom prst="rightArrow">
            <a:avLst>
              <a:gd name="adj1" fmla="val 50000"/>
              <a:gd name="adj2" fmla="val 50001"/>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5" name="下箭头 33"/>
          <p:cNvSpPr>
            <a:spLocks noChangeArrowheads="1"/>
          </p:cNvSpPr>
          <p:nvPr/>
        </p:nvSpPr>
        <p:spPr bwMode="auto">
          <a:xfrm>
            <a:off x="3778250" y="3373437"/>
            <a:ext cx="361950" cy="919163"/>
          </a:xfrm>
          <a:prstGeom prst="downArrow">
            <a:avLst>
              <a:gd name="adj1" fmla="val 50000"/>
              <a:gd name="adj2" fmla="val 49908"/>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6" name="下箭头 35"/>
          <p:cNvSpPr>
            <a:spLocks noChangeArrowheads="1"/>
          </p:cNvSpPr>
          <p:nvPr/>
        </p:nvSpPr>
        <p:spPr bwMode="auto">
          <a:xfrm>
            <a:off x="7231069" y="3932243"/>
            <a:ext cx="287337" cy="649287"/>
          </a:xfrm>
          <a:prstGeom prst="downArrow">
            <a:avLst>
              <a:gd name="adj1" fmla="val 50000"/>
              <a:gd name="adj2" fmla="val 50121"/>
            </a:avLst>
          </a:prstGeom>
          <a:solidFill>
            <a:schemeClr val="accent1"/>
          </a:solidFill>
          <a:ln w="9525" algn="ctr">
            <a:solidFill>
              <a:schemeClr val="tx1"/>
            </a:solidFill>
            <a:round/>
            <a:headEnd/>
            <a:tailEnd/>
          </a:ln>
          <a:effectLst/>
        </p:spPr>
        <p:txBody>
          <a:bodyPr/>
          <a:lstStyle/>
          <a:p>
            <a:pPr eaLnBrk="1" hangingPunct="1"/>
            <a:endParaRPr lang="zh-CN" altLang="en-US"/>
          </a:p>
        </p:txBody>
      </p:sp>
      <p:sp>
        <p:nvSpPr>
          <p:cNvPr id="59407" name="右箭头 36"/>
          <p:cNvSpPr>
            <a:spLocks noChangeArrowheads="1"/>
          </p:cNvSpPr>
          <p:nvPr/>
        </p:nvSpPr>
        <p:spPr bwMode="auto">
          <a:xfrm>
            <a:off x="6030913" y="4756155"/>
            <a:ext cx="989012" cy="360363"/>
          </a:xfrm>
          <a:prstGeom prst="rightArrow">
            <a:avLst>
              <a:gd name="adj1" fmla="val 50000"/>
              <a:gd name="adj2" fmla="val 49973"/>
            </a:avLst>
          </a:prstGeom>
          <a:solidFill>
            <a:schemeClr val="accent1"/>
          </a:solidFill>
          <a:ln w="9525" algn="ctr">
            <a:solidFill>
              <a:schemeClr val="tx1"/>
            </a:solidFill>
            <a:round/>
            <a:headEnd/>
            <a:tailEnd/>
          </a:ln>
          <a:effectLst/>
        </p:spPr>
        <p:txBody>
          <a:bodyPr/>
          <a:lstStyle/>
          <a:p>
            <a:pPr eaLnBrk="1" hangingPunct="1"/>
            <a:endParaRPr lang="zh-CN" altLang="en-US"/>
          </a:p>
        </p:txBody>
      </p:sp>
      <p:cxnSp>
        <p:nvCxnSpPr>
          <p:cNvPr id="59408" name="直接连接符 40"/>
          <p:cNvCxnSpPr>
            <a:cxnSpLocks noChangeShapeType="1"/>
          </p:cNvCxnSpPr>
          <p:nvPr/>
        </p:nvCxnSpPr>
        <p:spPr bwMode="auto">
          <a:xfrm>
            <a:off x="2627319" y="4581525"/>
            <a:ext cx="5654675" cy="0"/>
          </a:xfrm>
          <a:prstGeom prst="line">
            <a:avLst/>
          </a:prstGeom>
          <a:noFill/>
          <a:ln w="9525" algn="ctr">
            <a:solidFill>
              <a:schemeClr val="tx1"/>
            </a:solidFill>
            <a:prstDash val="dash"/>
            <a:round/>
            <a:headEnd/>
            <a:tailEnd/>
          </a:ln>
          <a:effectLst/>
        </p:spPr>
      </p:cxnSp>
      <p:cxnSp>
        <p:nvCxnSpPr>
          <p:cNvPr id="59409" name="直接连接符 42"/>
          <p:cNvCxnSpPr>
            <a:cxnSpLocks noChangeShapeType="1"/>
          </p:cNvCxnSpPr>
          <p:nvPr/>
        </p:nvCxnSpPr>
        <p:spPr bwMode="auto">
          <a:xfrm>
            <a:off x="7029450" y="1287463"/>
            <a:ext cx="0" cy="4305300"/>
          </a:xfrm>
          <a:prstGeom prst="line">
            <a:avLst/>
          </a:prstGeom>
          <a:noFill/>
          <a:ln w="9525" algn="ctr">
            <a:solidFill>
              <a:schemeClr val="tx1"/>
            </a:solidFill>
            <a:prstDash val="dash"/>
            <a:round/>
            <a:headEnd/>
            <a:tailEnd/>
          </a:ln>
          <a:effectLst/>
        </p:spPr>
      </p:cxnSp>
      <p:cxnSp>
        <p:nvCxnSpPr>
          <p:cNvPr id="59410" name="直接箭头连接符 47"/>
          <p:cNvCxnSpPr>
            <a:cxnSpLocks noChangeShapeType="1"/>
          </p:cNvCxnSpPr>
          <p:nvPr/>
        </p:nvCxnSpPr>
        <p:spPr bwMode="auto">
          <a:xfrm>
            <a:off x="6505581" y="4156075"/>
            <a:ext cx="442913" cy="280988"/>
          </a:xfrm>
          <a:prstGeom prst="straightConnector1">
            <a:avLst/>
          </a:prstGeom>
          <a:noFill/>
          <a:ln w="60325" cmpd="dbl" algn="ctr">
            <a:solidFill>
              <a:srgbClr val="007DFA"/>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
        <p:nvSpPr>
          <p:cNvPr id="61443" name="内容占位符 2"/>
          <p:cNvSpPr>
            <a:spLocks noGrp="1"/>
          </p:cNvSpPr>
          <p:nvPr>
            <p:ph idx="1"/>
          </p:nvPr>
        </p:nvSpPr>
        <p:spPr>
          <a:xfrm>
            <a:off x="251522" y="1296193"/>
            <a:ext cx="8258175" cy="4554539"/>
          </a:xfrm>
        </p:spPr>
        <p:txBody>
          <a:bodyPr/>
          <a:lstStyle/>
          <a:p>
            <a:pPr>
              <a:lnSpc>
                <a:spcPct val="150000"/>
              </a:lnSpc>
            </a:pP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种典型的人</a:t>
            </a:r>
          </a:p>
          <a:p>
            <a:pPr lvl="1">
              <a:lnSpc>
                <a:spcPct val="150000"/>
              </a:lnSpc>
            </a:pPr>
            <a:r>
              <a:rPr lang="zh-CN" altLang="en-US" sz="2400" dirty="0">
                <a:ea typeface="宋体" pitchFamily="2" charset="-122"/>
              </a:rPr>
              <a:t>每个人的约哈里之窗的模式都是有区别的，心灵之窗随着个体人际关系中表现出的</a:t>
            </a:r>
            <a:r>
              <a:rPr lang="zh-CN" altLang="en-US" sz="2400" dirty="0">
                <a:solidFill>
                  <a:srgbClr val="7030A0"/>
                </a:solidFill>
                <a:ea typeface="宋体" pitchFamily="2" charset="-122"/>
              </a:rPr>
              <a:t>自我公开</a:t>
            </a:r>
            <a:r>
              <a:rPr lang="zh-CN" altLang="en-US" sz="2400" dirty="0">
                <a:ea typeface="宋体" pitchFamily="2" charset="-122"/>
              </a:rPr>
              <a:t>和</a:t>
            </a:r>
            <a:r>
              <a:rPr lang="zh-CN" altLang="en-US" sz="2400" dirty="0">
                <a:solidFill>
                  <a:srgbClr val="7030A0"/>
                </a:solidFill>
                <a:ea typeface="宋体" pitchFamily="2" charset="-122"/>
              </a:rPr>
              <a:t>他人反馈</a:t>
            </a:r>
            <a:r>
              <a:rPr lang="zh-CN" altLang="en-US" sz="2400" dirty="0">
                <a:ea typeface="宋体" pitchFamily="2" charset="-122"/>
              </a:rPr>
              <a:t>的程度有大小不一的四个领域，分为四种类型。如图所示：</a:t>
            </a:r>
          </a:p>
          <a:p>
            <a:pPr>
              <a:lnSpc>
                <a:spcPct val="150000"/>
              </a:lnSpc>
              <a:buFontTx/>
              <a:buNone/>
            </a:pPr>
            <a:endParaRPr lang="zh-CN" altLang="en-US" sz="2800" dirty="0">
              <a:ea typeface="宋体" pitchFamily="2" charset="-122"/>
            </a:endParaRPr>
          </a:p>
        </p:txBody>
      </p:sp>
      <p:pic>
        <p:nvPicPr>
          <p:cNvPr id="61444" name="Picture 2"/>
          <p:cNvPicPr>
            <a:picLocks noChangeAspect="1" noChangeArrowheads="1"/>
          </p:cNvPicPr>
          <p:nvPr/>
        </p:nvPicPr>
        <p:blipFill>
          <a:blip r:embed="rId3"/>
          <a:srcRect l="23917" t="46149" r="22929" b="37711"/>
          <a:stretch>
            <a:fillRect/>
          </a:stretch>
        </p:blipFill>
        <p:spPr bwMode="auto">
          <a:xfrm>
            <a:off x="428596" y="4316375"/>
            <a:ext cx="8386762" cy="151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a:xfrm>
            <a:off x="400023" y="1268760"/>
            <a:ext cx="8258175" cy="4554539"/>
          </a:xfrm>
        </p:spPr>
        <p:txBody>
          <a:bodyPr>
            <a:normAutofit fontScale="92500" lnSpcReduction="20000"/>
          </a:bodyPr>
          <a:lstStyle/>
          <a:p>
            <a:pPr>
              <a:lnSpc>
                <a:spcPct val="150000"/>
              </a:lnSpc>
            </a:pPr>
            <a:r>
              <a:rPr lang="zh-CN" altLang="en-US" sz="2800" dirty="0">
                <a:ea typeface="宋体" pitchFamily="2" charset="-122"/>
              </a:rPr>
              <a:t>开放型</a:t>
            </a:r>
            <a:endParaRPr lang="en-US" altLang="zh-CN" sz="2800" dirty="0">
              <a:ea typeface="宋体" pitchFamily="2" charset="-122"/>
            </a:endParaRPr>
          </a:p>
          <a:p>
            <a:pPr lvl="1">
              <a:lnSpc>
                <a:spcPct val="150000"/>
              </a:lnSpc>
            </a:pPr>
            <a:r>
              <a:rPr lang="zh-CN" altLang="en-US" sz="2400" dirty="0">
                <a:ea typeface="宋体" pitchFamily="2" charset="-122"/>
              </a:rPr>
              <a:t>公开领域很大的人。属人际关系中完美类型的人。做事积极善于自我表达，对别人的话给予倾听，给别人留下好感和亲密感，有人气。不过过于公开自我领域的人话语较多，反映出一定的轻浮性。</a:t>
            </a:r>
            <a:endParaRPr lang="en-US" altLang="zh-CN" sz="2400" dirty="0">
              <a:ea typeface="宋体" pitchFamily="2" charset="-122"/>
            </a:endParaRPr>
          </a:p>
          <a:p>
            <a:pPr>
              <a:lnSpc>
                <a:spcPct val="150000"/>
              </a:lnSpc>
            </a:pPr>
            <a:r>
              <a:rPr lang="zh-CN" altLang="en-US" sz="2800" dirty="0">
                <a:ea typeface="宋体" pitchFamily="2" charset="-122"/>
              </a:rPr>
              <a:t>主张型</a:t>
            </a:r>
            <a:endParaRPr lang="en-US" altLang="zh-CN" sz="2800" dirty="0">
              <a:ea typeface="宋体" pitchFamily="2" charset="-122"/>
            </a:endParaRPr>
          </a:p>
          <a:p>
            <a:pPr lvl="1">
              <a:lnSpc>
                <a:spcPct val="150000"/>
              </a:lnSpc>
            </a:pPr>
            <a:r>
              <a:rPr lang="zh-CN" altLang="en-US" sz="2400" dirty="0">
                <a:ea typeface="宋体" pitchFamily="2" charset="-122"/>
              </a:rPr>
              <a:t>盲目领域很大的人。这样的人善于表达自己的情绪或者意见，是一个很痛快的人。不过对别人的反应不敏感，漠不关心，反映出单独性独特性。在认真倾听他人方面需要做出努力。</a:t>
            </a:r>
          </a:p>
          <a:p>
            <a:pPr>
              <a:lnSpc>
                <a:spcPct val="150000"/>
              </a:lnSpc>
              <a:buFontTx/>
              <a:buNone/>
            </a:pPr>
            <a:endParaRPr lang="zh-CN" altLang="en-US" sz="2800" dirty="0">
              <a:ea typeface="宋体" pitchFamily="2" charset="-122"/>
            </a:endParaRPr>
          </a:p>
          <a:p>
            <a:pPr>
              <a:lnSpc>
                <a:spcPct val="150000"/>
              </a:lnSpc>
            </a:pPr>
            <a:endParaRPr lang="zh-CN" altLang="en-US" sz="2800" dirty="0">
              <a:ea typeface="宋体" pitchFamily="2" charset="-122"/>
            </a:endParaRPr>
          </a:p>
        </p:txBody>
      </p:sp>
      <p:sp>
        <p:nvSpPr>
          <p:cNvPr id="4"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p:cNvSpPr>
            <a:spLocks noGrp="1"/>
          </p:cNvSpPr>
          <p:nvPr>
            <p:ph idx="1"/>
          </p:nvPr>
        </p:nvSpPr>
        <p:spPr>
          <a:xfrm>
            <a:off x="261164" y="1268760"/>
            <a:ext cx="8564467" cy="4554539"/>
          </a:xfrm>
        </p:spPr>
        <p:txBody>
          <a:bodyPr>
            <a:noAutofit/>
          </a:bodyPr>
          <a:lstStyle/>
          <a:p>
            <a:pPr>
              <a:lnSpc>
                <a:spcPct val="160000"/>
              </a:lnSpc>
            </a:pPr>
            <a:r>
              <a:rPr lang="zh-CN" altLang="en-US" sz="2400" dirty="0">
                <a:ea typeface="宋体" pitchFamily="2" charset="-122"/>
              </a:rPr>
              <a:t>慎重型</a:t>
            </a:r>
            <a:endParaRPr lang="en-US" altLang="zh-CN" sz="2400" dirty="0">
              <a:ea typeface="宋体" pitchFamily="2" charset="-122"/>
            </a:endParaRPr>
          </a:p>
          <a:p>
            <a:pPr lvl="1">
              <a:lnSpc>
                <a:spcPct val="160000"/>
              </a:lnSpc>
            </a:pPr>
            <a:r>
              <a:rPr lang="zh-CN" altLang="en-US" sz="1800" dirty="0">
                <a:ea typeface="宋体" pitchFamily="2" charset="-122"/>
              </a:rPr>
              <a:t>逃避或隐藏的领域非常大</a:t>
            </a:r>
            <a:r>
              <a:rPr lang="zh-CN" altLang="en-US" sz="1800" dirty="0" smtClean="0">
                <a:ea typeface="宋体" pitchFamily="2" charset="-122"/>
              </a:rPr>
              <a:t>，包</a:t>
            </a:r>
            <a:r>
              <a:rPr lang="zh-CN" altLang="en-US" sz="1800" dirty="0">
                <a:ea typeface="宋体" pitchFamily="2" charset="-122"/>
              </a:rPr>
              <a:t>容性较深，属慎重的人。善于倾听他人，但不提自己的事情。有的人自私、计较的倾向，这样类型的人尽管适应性很好但是体会孤独感的时候较多。建议通过自我开放与他人进行更广泛的更深入的交流。</a:t>
            </a:r>
          </a:p>
          <a:p>
            <a:pPr>
              <a:lnSpc>
                <a:spcPct val="160000"/>
              </a:lnSpc>
            </a:pPr>
            <a:r>
              <a:rPr lang="zh-CN" altLang="en-US" sz="2400" dirty="0">
                <a:ea typeface="宋体" pitchFamily="2" charset="-122"/>
              </a:rPr>
              <a:t>孤立型</a:t>
            </a:r>
            <a:endParaRPr lang="en-US" altLang="zh-CN" sz="2400" dirty="0">
              <a:ea typeface="宋体" pitchFamily="2" charset="-122"/>
            </a:endParaRPr>
          </a:p>
          <a:p>
            <a:pPr lvl="1">
              <a:lnSpc>
                <a:spcPct val="160000"/>
              </a:lnSpc>
            </a:pPr>
            <a:r>
              <a:rPr lang="zh-CN" altLang="en-US" sz="1800" dirty="0" smtClean="0">
                <a:ea typeface="宋体" pitchFamily="2" charset="-122"/>
              </a:rPr>
              <a:t>在</a:t>
            </a:r>
            <a:r>
              <a:rPr lang="zh-CN" altLang="en-US" sz="1800" dirty="0">
                <a:ea typeface="宋体" pitchFamily="2" charset="-122"/>
              </a:rPr>
              <a:t>人际交往中比较消极，喜欢独自一个人行动做事。和别人接触感到不舒服，对别人漠不关心，过孤独生活的时候很多。这种类型中过于固执、主观的人如果烦恼多的话就回过着离群索居的生活。建议拿出更为积极的人生态度，为了改善自己的人际关系希望减小未知的领域扩展自己公开的领域。</a:t>
            </a:r>
          </a:p>
          <a:p>
            <a:pPr>
              <a:lnSpc>
                <a:spcPct val="160000"/>
              </a:lnSpc>
              <a:buFontTx/>
              <a:buNone/>
            </a:pPr>
            <a:endParaRPr lang="zh-CN" altLang="en-US" sz="2800" dirty="0">
              <a:ea typeface="宋体" pitchFamily="2" charset="-122"/>
            </a:endParaRPr>
          </a:p>
        </p:txBody>
      </p:sp>
      <p:sp>
        <p:nvSpPr>
          <p:cNvPr id="3" name="标题 1"/>
          <p:cNvSpPr>
            <a:spLocks noGrp="1"/>
          </p:cNvSpPr>
          <p:nvPr>
            <p:ph type="title"/>
          </p:nvPr>
        </p:nvSpPr>
        <p:spPr>
          <a:xfrm>
            <a:off x="428596" y="357167"/>
            <a:ext cx="8229600" cy="571500"/>
          </a:xfrm>
        </p:spPr>
        <p:txBody>
          <a:bodyPr>
            <a:noAutofit/>
          </a:bodyPr>
          <a:lstStyle/>
          <a:p>
            <a:pPr algn="l">
              <a:buClr>
                <a:schemeClr val="tx1"/>
              </a:buClr>
            </a:pPr>
            <a:r>
              <a:rPr lang="zh-CN" altLang="en-US" sz="3200" dirty="0">
                <a:solidFill>
                  <a:srgbClr val="660066"/>
                </a:solidFill>
                <a:latin typeface="黑体" panose="02010609060101010101" pitchFamily="49" charset="-122"/>
                <a:ea typeface="黑体" panose="02010609060101010101" pitchFamily="49" charset="-122"/>
              </a:rPr>
              <a:t>约哈里窗的应用</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23528" y="260649"/>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课外练习：如何了解自己</a:t>
            </a:r>
          </a:p>
        </p:txBody>
      </p:sp>
      <p:sp>
        <p:nvSpPr>
          <p:cNvPr id="65539" name="内容占位符 2"/>
          <p:cNvSpPr>
            <a:spLocks noGrp="1"/>
          </p:cNvSpPr>
          <p:nvPr>
            <p:ph idx="1"/>
          </p:nvPr>
        </p:nvSpPr>
        <p:spPr>
          <a:xfrm>
            <a:off x="395536" y="1484784"/>
            <a:ext cx="8464550" cy="4554539"/>
          </a:xfrm>
        </p:spPr>
        <p:txBody>
          <a:bodyPr/>
          <a:lstStyle/>
          <a:p>
            <a:pPr>
              <a:lnSpc>
                <a:spcPct val="150000"/>
              </a:lnSpc>
            </a:pPr>
            <a:r>
              <a:rPr lang="zh-CN" altLang="en-US" sz="2800" dirty="0">
                <a:ea typeface="宋体" pitchFamily="2" charset="-122"/>
              </a:rPr>
              <a:t>你可以请</a:t>
            </a:r>
            <a:r>
              <a:rPr lang="en-US" altLang="zh-CN" sz="2800" dirty="0">
                <a:ea typeface="宋体" pitchFamily="2" charset="-122"/>
              </a:rPr>
              <a:t>10</a:t>
            </a:r>
            <a:r>
              <a:rPr lang="zh-CN" altLang="en-US" sz="2800" dirty="0">
                <a:ea typeface="宋体" pitchFamily="2" charset="-122"/>
              </a:rPr>
              <a:t>个朋友列出你的优点和缺点，以及适合你的工作等。你可以先从好朋友做起，看他们到底怎么看你。如果你愿意的话，再请那些你最不欢迎的人列出你的优缺点。</a:t>
            </a:r>
            <a:endParaRPr lang="en-US" altLang="zh-CN" sz="2800" dirty="0">
              <a:ea typeface="宋体" pitchFamily="2" charset="-122"/>
            </a:endParaRPr>
          </a:p>
          <a:p>
            <a:pPr>
              <a:lnSpc>
                <a:spcPct val="150000"/>
              </a:lnSpc>
            </a:pPr>
            <a:r>
              <a:rPr lang="zh-CN" altLang="en-US" sz="2800" dirty="0">
                <a:ea typeface="宋体" pitchFamily="2" charset="-122"/>
              </a:rPr>
              <a:t>你自己也拿出一张纸来，列出自己的优点和缺点。</a:t>
            </a:r>
          </a:p>
        </p:txBody>
      </p:sp>
    </p:spTree>
    <p:extLst>
      <p:ext uri="{BB962C8B-B14F-4D97-AF65-F5344CB8AC3E}">
        <p14:creationId xmlns:p14="http://schemas.microsoft.com/office/powerpoint/2010/main" val="2601343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323528" y="260649"/>
            <a:ext cx="8229600" cy="571500"/>
          </a:xfrm>
        </p:spPr>
        <p:txBody>
          <a:bodyPr>
            <a:noAutofit/>
          </a:bodyPr>
          <a:lstStyle/>
          <a:p>
            <a:pPr algn="l"/>
            <a:r>
              <a:rPr lang="zh-CN" altLang="en-US" sz="3200" dirty="0">
                <a:solidFill>
                  <a:srgbClr val="660066"/>
                </a:solidFill>
                <a:latin typeface="黑体" panose="02010609060101010101" pitchFamily="49" charset="-122"/>
                <a:ea typeface="黑体" panose="02010609060101010101" pitchFamily="49" charset="-122"/>
              </a:rPr>
              <a:t>用约哈里窗户分析自己</a:t>
            </a:r>
          </a:p>
        </p:txBody>
      </p:sp>
      <p:sp>
        <p:nvSpPr>
          <p:cNvPr id="66563" name="内容占位符 2"/>
          <p:cNvSpPr>
            <a:spLocks noGrp="1"/>
          </p:cNvSpPr>
          <p:nvPr>
            <p:ph idx="1"/>
          </p:nvPr>
        </p:nvSpPr>
        <p:spPr>
          <a:xfrm>
            <a:off x="395542" y="1412776"/>
            <a:ext cx="8258175" cy="4554539"/>
          </a:xfrm>
        </p:spPr>
        <p:txBody>
          <a:bodyPr/>
          <a:lstStyle/>
          <a:p>
            <a:r>
              <a:rPr lang="zh-CN" altLang="en-US" sz="2800" dirty="0">
                <a:ea typeface="宋体" pitchFamily="2" charset="-122"/>
              </a:rPr>
              <a:t>将自己列出的与别人列出的一一比较便可能出现四种情况：</a:t>
            </a:r>
            <a:r>
              <a:rPr lang="en-US" altLang="zh-CN" sz="2800" dirty="0">
                <a:ea typeface="宋体" pitchFamily="2" charset="-122"/>
              </a:rPr>
              <a:t/>
            </a:r>
            <a:br>
              <a:rPr lang="en-US" altLang="zh-CN" sz="2800" dirty="0">
                <a:ea typeface="宋体" pitchFamily="2" charset="-122"/>
              </a:rPr>
            </a:br>
            <a:r>
              <a:rPr lang="en-US" altLang="zh-CN" sz="2400" dirty="0">
                <a:ea typeface="宋体" pitchFamily="2" charset="-122"/>
              </a:rPr>
              <a:t>(1)</a:t>
            </a:r>
            <a:r>
              <a:rPr lang="zh-CN" altLang="en-US" sz="2400" dirty="0">
                <a:ea typeface="宋体" pitchFamily="2" charset="-122"/>
              </a:rPr>
              <a:t>自己知道别人也知道的部分，这叫公众我。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(2)</a:t>
            </a:r>
            <a:r>
              <a:rPr lang="zh-CN" altLang="en-US" sz="2400" dirty="0">
                <a:ea typeface="宋体" pitchFamily="2" charset="-122"/>
              </a:rPr>
              <a:t>自己不知道而别人知道，比如口臭，可称之为背脊我。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(3)</a:t>
            </a:r>
            <a:r>
              <a:rPr lang="zh-CN" altLang="en-US" sz="2400" dirty="0">
                <a:ea typeface="宋体" pitchFamily="2" charset="-122"/>
              </a:rPr>
              <a:t>自己知道而别人不知道，这是隐私我。</a:t>
            </a:r>
            <a:r>
              <a:rPr lang="en-US" altLang="zh-CN" sz="2400" dirty="0">
                <a:ea typeface="宋体" pitchFamily="2" charset="-122"/>
              </a:rPr>
              <a:t/>
            </a:r>
            <a:br>
              <a:rPr lang="en-US" altLang="zh-CN" sz="2400" dirty="0">
                <a:ea typeface="宋体" pitchFamily="2" charset="-122"/>
              </a:rPr>
            </a:br>
            <a:r>
              <a:rPr lang="en-US" altLang="zh-CN" sz="2400" dirty="0">
                <a:ea typeface="宋体" pitchFamily="2" charset="-122"/>
              </a:rPr>
              <a:t>(4)</a:t>
            </a:r>
            <a:r>
              <a:rPr lang="zh-CN" altLang="en-US" sz="2400" dirty="0">
                <a:ea typeface="宋体" pitchFamily="2" charset="-122"/>
              </a:rPr>
              <a:t>自己不知道别人也不知道，这叫潜在我。</a:t>
            </a:r>
            <a:endParaRPr lang="en-US" altLang="zh-CN" sz="2400" dirty="0">
              <a:ea typeface="宋体" pitchFamily="2" charset="-122"/>
            </a:endParaRPr>
          </a:p>
          <a:p>
            <a:pPr>
              <a:buFontTx/>
              <a:buNone/>
            </a:pPr>
            <a:r>
              <a:rPr lang="zh-CN" altLang="en-US" sz="2400" dirty="0">
                <a:ea typeface="宋体" pitchFamily="2" charset="-122"/>
              </a:rPr>
              <a:t>你也许发现自己有许多优点别人并不知道（隐私我），可能别人认为是你的优点你自己反而不觉得（背脊我），而有些优点是你知人知的（公众我）。这样你可进一步了解自己。同样的，你的缺点也可能有类似的情形。用这个方法了解自己的能力及长处、短处，对于自己是很有帮助的。</a:t>
            </a:r>
          </a:p>
          <a:p>
            <a:pPr>
              <a:buFontTx/>
              <a:buNone/>
            </a:pPr>
            <a:endParaRPr lang="zh-CN" altLang="en-US" sz="2400" dirty="0">
              <a:ea typeface="宋体" pitchFamily="2" charset="-122"/>
            </a:endParaRPr>
          </a:p>
        </p:txBody>
      </p:sp>
    </p:spTree>
    <p:extLst>
      <p:ext uri="{BB962C8B-B14F-4D97-AF65-F5344CB8AC3E}">
        <p14:creationId xmlns:p14="http://schemas.microsoft.com/office/powerpoint/2010/main" val="3814691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xmlns="" id="{3A358D0B-B25C-4F98-A6B9-0C96E193DE70}"/>
              </a:ext>
            </a:extLst>
          </p:cNvPr>
          <p:cNvPicPr>
            <a:picLocks noChangeAspect="1" noChangeArrowheads="1"/>
          </p:cNvPicPr>
          <p:nvPr/>
        </p:nvPicPr>
        <p:blipFill>
          <a:blip r:embed="rId3"/>
          <a:srcRect/>
          <a:stretch>
            <a:fillRect/>
          </a:stretch>
        </p:blipFill>
        <p:spPr bwMode="auto">
          <a:xfrm>
            <a:off x="0" y="902925"/>
            <a:ext cx="9144000" cy="236907"/>
          </a:xfrm>
          <a:prstGeom prst="rect">
            <a:avLst/>
          </a:prstGeom>
          <a:noFill/>
        </p:spPr>
      </p:pic>
      <p:sp>
        <p:nvSpPr>
          <p:cNvPr id="3" name="文本框 2">
            <a:extLst>
              <a:ext uri="{FF2B5EF4-FFF2-40B4-BE49-F238E27FC236}">
                <a16:creationId xmlns:a16="http://schemas.microsoft.com/office/drawing/2014/main" xmlns="" id="{794B313A-ABBC-478F-BC9E-607FBD03A6A0}"/>
              </a:ext>
            </a:extLst>
          </p:cNvPr>
          <p:cNvSpPr txBox="1"/>
          <p:nvPr/>
        </p:nvSpPr>
        <p:spPr>
          <a:xfrm>
            <a:off x="571472" y="3429006"/>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6.2 </a:t>
            </a:r>
            <a:r>
              <a:rPr lang="zh-CN" altLang="en-US" sz="3600" b="1" dirty="0">
                <a:solidFill>
                  <a:srgbClr val="660066"/>
                </a:solidFill>
                <a:latin typeface="微软雅黑" panose="020B0503020204020204" pitchFamily="34" charset="-122"/>
                <a:ea typeface="微软雅黑" panose="020B0503020204020204" pitchFamily="34" charset="-122"/>
              </a:rPr>
              <a:t>信息交流模式</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74639"/>
            <a:ext cx="8229600" cy="654032"/>
          </a:xfrm>
        </p:spPr>
        <p:txBody>
          <a:bodyPr>
            <a:normAutofit/>
          </a:bodyPr>
          <a:lstStyle/>
          <a:p>
            <a:pPr algn="l" eaLnBrk="1" hangingPunct="1"/>
            <a:r>
              <a:rPr lang="en-US" altLang="zh-CN" sz="3600" b="1" dirty="0">
                <a:solidFill>
                  <a:srgbClr val="660066"/>
                </a:solidFill>
                <a:latin typeface="黑体" panose="02010609060101010101" pitchFamily="49" charset="-122"/>
                <a:ea typeface="黑体" panose="02010609060101010101" pitchFamily="49" charset="-122"/>
              </a:rPr>
              <a:t>6.2 </a:t>
            </a:r>
            <a:r>
              <a:rPr lang="zh-CN" altLang="en-US" sz="3600" b="1" dirty="0">
                <a:solidFill>
                  <a:srgbClr val="660066"/>
                </a:solidFill>
                <a:latin typeface="黑体" panose="02010609060101010101" pitchFamily="49" charset="-122"/>
                <a:ea typeface="黑体" panose="02010609060101010101" pitchFamily="49" charset="-122"/>
              </a:rPr>
              <a:t>信息交流模式</a:t>
            </a:r>
          </a:p>
        </p:txBody>
      </p:sp>
      <p:sp>
        <p:nvSpPr>
          <p:cNvPr id="27651" name="Rectangle 3"/>
          <p:cNvSpPr>
            <a:spLocks noGrp="1" noChangeArrowheads="1"/>
          </p:cNvSpPr>
          <p:nvPr>
            <p:ph idx="4294967295"/>
          </p:nvPr>
        </p:nvSpPr>
        <p:spPr>
          <a:xfrm>
            <a:off x="642910" y="1785928"/>
            <a:ext cx="7994650" cy="4465637"/>
          </a:xfrm>
        </p:spPr>
        <p:txBody>
          <a:bodyPr>
            <a:normAutofit/>
          </a:bodyPr>
          <a:lstStyle/>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6.2.1 </a:t>
            </a:r>
            <a:r>
              <a:rPr lang="zh-CN" altLang="en-US" sz="3600" b="1" dirty="0">
                <a:solidFill>
                  <a:srgbClr val="660066"/>
                </a:solidFill>
                <a:latin typeface="黑体" panose="02010609060101010101" pitchFamily="49" charset="-122"/>
                <a:ea typeface="黑体" panose="02010609060101010101" pitchFamily="49" charset="-122"/>
                <a:cs typeface="+mj-cs"/>
              </a:rPr>
              <a:t>信息交流模式概述</a:t>
            </a: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6.2.2 </a:t>
            </a:r>
            <a:r>
              <a:rPr lang="zh-CN" altLang="en-US" sz="3600" b="1" dirty="0">
                <a:solidFill>
                  <a:srgbClr val="660066"/>
                </a:solidFill>
                <a:latin typeface="黑体" panose="02010609060101010101" pitchFamily="49" charset="-122"/>
                <a:ea typeface="黑体" panose="02010609060101010101" pitchFamily="49" charset="-122"/>
                <a:cs typeface="+mj-cs"/>
              </a:rPr>
              <a:t>信息交流的“栈”模式</a:t>
            </a:r>
            <a:endParaRPr lang="en-US" altLang="zh-CN" sz="3600" b="1" dirty="0">
              <a:solidFill>
                <a:srgbClr val="660066"/>
              </a:solidFill>
              <a:latin typeface="黑体" panose="02010609060101010101" pitchFamily="49" charset="-122"/>
              <a:ea typeface="黑体" panose="02010609060101010101" pitchFamily="49" charset="-122"/>
              <a:cs typeface="+mj-cs"/>
            </a:endParaRPr>
          </a:p>
          <a:p>
            <a:pPr marL="0" indent="0">
              <a:buNone/>
            </a:pPr>
            <a:r>
              <a:rPr lang="en-US" altLang="zh-CN" sz="3600" b="1" dirty="0">
                <a:solidFill>
                  <a:srgbClr val="660066"/>
                </a:solidFill>
                <a:latin typeface="黑体" panose="02010609060101010101" pitchFamily="49" charset="-122"/>
                <a:ea typeface="黑体" panose="02010609060101010101" pitchFamily="49" charset="-122"/>
                <a:cs typeface="+mj-cs"/>
              </a:rPr>
              <a:t>6.2.3 </a:t>
            </a:r>
            <a:r>
              <a:rPr lang="zh-CN" altLang="en-US" sz="3600" b="1" dirty="0">
                <a:solidFill>
                  <a:srgbClr val="660066"/>
                </a:solidFill>
                <a:latin typeface="黑体" panose="02010609060101010101" pitchFamily="49" charset="-122"/>
                <a:ea typeface="黑体" panose="02010609060101010101" pitchFamily="49" charset="-122"/>
                <a:cs typeface="+mj-cs"/>
              </a:rPr>
              <a:t>信息交流的其他模式</a:t>
            </a:r>
          </a:p>
        </p:txBody>
      </p:sp>
      <p:sp>
        <p:nvSpPr>
          <p:cNvPr id="24580"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1F1DF890-352D-4191-A7C0-E6EC8CB543BC}" type="slidenum">
              <a:rPr lang="en-US" altLang="zh-CN" sz="1600"/>
              <a:pPr algn="r" eaLnBrk="1" hangingPunct="1">
                <a:buFont typeface="Arial" pitchFamily="34" charset="0"/>
                <a:buNone/>
              </a:pPr>
              <a:t>47</a:t>
            </a:fld>
            <a:endParaRPr lang="en-US" altLang="zh-CN" sz="16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28596" y="0"/>
            <a:ext cx="8229600" cy="1143000"/>
          </a:xfrm>
        </p:spPr>
        <p:txBody>
          <a:bodyPr>
            <a:normAutofit/>
          </a:bodyPr>
          <a:lstStyle/>
          <a:p>
            <a:pPr algn="l" eaLnBrk="1" hangingPunct="1"/>
            <a:r>
              <a:rPr lang="en-US" altLang="zh-CN" sz="3200" b="1" dirty="0">
                <a:solidFill>
                  <a:srgbClr val="660066"/>
                </a:solidFill>
                <a:latin typeface="黑体" panose="02010609060101010101" pitchFamily="49" charset="-122"/>
                <a:ea typeface="黑体" panose="02010609060101010101" pitchFamily="49" charset="-122"/>
              </a:rPr>
              <a:t>6.2.1 </a:t>
            </a:r>
            <a:r>
              <a:rPr lang="zh-CN" altLang="en-US" sz="3200" b="1" dirty="0">
                <a:solidFill>
                  <a:srgbClr val="660066"/>
                </a:solidFill>
                <a:latin typeface="黑体" panose="02010609060101010101" pitchFamily="49" charset="-122"/>
                <a:ea typeface="黑体" panose="02010609060101010101" pitchFamily="49" charset="-122"/>
              </a:rPr>
              <a:t>信息交流模式概述</a:t>
            </a:r>
            <a:endParaRPr lang="en-US" altLang="zh-CN" sz="3200" b="1" dirty="0">
              <a:solidFill>
                <a:srgbClr val="660066"/>
              </a:solidFill>
              <a:latin typeface="黑体" panose="02010609060101010101" pitchFamily="49" charset="-122"/>
              <a:ea typeface="黑体" panose="02010609060101010101" pitchFamily="49" charset="-122"/>
            </a:endParaRPr>
          </a:p>
        </p:txBody>
      </p:sp>
      <p:sp>
        <p:nvSpPr>
          <p:cNvPr id="59395" name="Rectangle 3"/>
          <p:cNvSpPr>
            <a:spLocks noGrp="1" noChangeArrowheads="1"/>
          </p:cNvSpPr>
          <p:nvPr>
            <p:ph idx="4294967295"/>
          </p:nvPr>
        </p:nvSpPr>
        <p:spPr>
          <a:xfrm>
            <a:off x="285724" y="1000109"/>
            <a:ext cx="7943876" cy="3500463"/>
          </a:xfrm>
        </p:spPr>
        <p:txBody>
          <a:bodyPr>
            <a:normAutofit fontScale="92500" lnSpcReduction="10000"/>
          </a:bodyPr>
          <a:lstStyle/>
          <a:p>
            <a:pPr eaLnBrk="1" hangingPunct="1">
              <a:lnSpc>
                <a:spcPct val="150000"/>
              </a:lnSpc>
            </a:pPr>
            <a:r>
              <a:rPr lang="zh-CN" altLang="en-US" sz="2800" dirty="0" smtClean="0"/>
              <a:t>模式：</a:t>
            </a:r>
          </a:p>
          <a:p>
            <a:pPr lvl="1" eaLnBrk="1" hangingPunct="1">
              <a:lnSpc>
                <a:spcPct val="150000"/>
              </a:lnSpc>
            </a:pPr>
            <a:r>
              <a:rPr lang="zh-CN" altLang="en-US" sz="2400" dirty="0" smtClean="0"/>
              <a:t>对现实事物的内在机制及事物之间关系的直观和简洁的描述，它是再现现实的一种理论性的简化形式，可以向人们提供某一事物的整体形象和简明信息。</a:t>
            </a:r>
          </a:p>
          <a:p>
            <a:pPr lvl="2" eaLnBrk="1" hangingPunct="1">
              <a:lnSpc>
                <a:spcPct val="150000"/>
              </a:lnSpc>
            </a:pPr>
            <a:r>
              <a:rPr lang="zh-CN" altLang="en-US" sz="2000" dirty="0" smtClean="0"/>
              <a:t>结构型：描述事物的结构；</a:t>
            </a:r>
          </a:p>
          <a:p>
            <a:pPr lvl="2" eaLnBrk="1" hangingPunct="1">
              <a:lnSpc>
                <a:spcPct val="150000"/>
              </a:lnSpc>
            </a:pPr>
            <a:r>
              <a:rPr lang="zh-CN" altLang="en-US" sz="2000" dirty="0" smtClean="0"/>
              <a:t>功能型：从能量、力量及其运动方向的角度来描述事物整体及各部分之间的关系和相互影响。</a:t>
            </a:r>
          </a:p>
        </p:txBody>
      </p:sp>
      <p:sp>
        <p:nvSpPr>
          <p:cNvPr id="69636"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053AA8CE-8362-4161-A49F-4261203DD789}" type="slidenum">
              <a:rPr lang="en-US" altLang="zh-CN" sz="1600"/>
              <a:pPr algn="r" eaLnBrk="1" hangingPunct="1">
                <a:buFont typeface="Arial" pitchFamily="34" charset="0"/>
                <a:buNone/>
              </a:pPr>
              <a:t>48</a:t>
            </a:fld>
            <a:endParaRPr lang="en-US" altLang="zh-CN" sz="1600"/>
          </a:p>
        </p:txBody>
      </p:sp>
      <p:sp>
        <p:nvSpPr>
          <p:cNvPr id="59397" name="Rectangle 3"/>
          <p:cNvSpPr>
            <a:spLocks noGrp="1" noChangeArrowheads="1"/>
          </p:cNvSpPr>
          <p:nvPr/>
        </p:nvSpPr>
        <p:spPr bwMode="auto">
          <a:xfrm>
            <a:off x="285726" y="4476554"/>
            <a:ext cx="8640763" cy="1973263"/>
          </a:xfrm>
          <a:prstGeom prst="rect">
            <a:avLst/>
          </a:prstGeom>
          <a:noFill/>
          <a:ln w="9525">
            <a:noFill/>
            <a:miter lim="800000"/>
            <a:headEnd/>
            <a:tailEnd/>
          </a:ln>
          <a:effectLst/>
        </p:spPr>
        <p:txBody>
          <a:bodyPr/>
          <a:lstStyle/>
          <a:p>
            <a:pPr eaLnBrk="1" hangingPunct="1">
              <a:lnSpc>
                <a:spcPct val="150000"/>
              </a:lnSpc>
              <a:spcBef>
                <a:spcPct val="20000"/>
              </a:spcBef>
              <a:buClr>
                <a:schemeClr val="accent1"/>
              </a:buClr>
              <a:buSzPct val="70000"/>
            </a:pPr>
            <a:r>
              <a:rPr lang="en-US" altLang="zh-CN" sz="2400" dirty="0">
                <a:latin typeface="Arial" pitchFamily="34" charset="0"/>
              </a:rPr>
              <a:t>   </a:t>
            </a:r>
            <a:r>
              <a:rPr lang="zh-CN" altLang="en-US" sz="2400" dirty="0">
                <a:latin typeface="Arial" pitchFamily="34" charset="0"/>
              </a:rPr>
              <a:t>模式研究的意义：</a:t>
            </a:r>
          </a:p>
          <a:p>
            <a:pPr marL="449262" lvl="1">
              <a:lnSpc>
                <a:spcPct val="150000"/>
              </a:lnSpc>
              <a:spcBef>
                <a:spcPct val="20000"/>
              </a:spcBef>
              <a:buClr>
                <a:schemeClr val="hlink"/>
              </a:buClr>
              <a:buSzPct val="65000"/>
            </a:pPr>
            <a:r>
              <a:rPr lang="zh-CN" altLang="en-US" dirty="0">
                <a:latin typeface="Arial" pitchFamily="34" charset="0"/>
              </a:rPr>
              <a:t>用简明、具体、科学、明晰的方式来展示事物及其运动规律，通过对事物发展的次要因素的有意识的忽视，梳理事物发展的主要线索和脉络，具有明确的</a:t>
            </a:r>
            <a:r>
              <a:rPr lang="zh-CN" altLang="en-US" b="1" dirty="0">
                <a:solidFill>
                  <a:srgbClr val="7030A0"/>
                </a:solidFill>
                <a:latin typeface="Arial" pitchFamily="34" charset="0"/>
              </a:rPr>
              <a:t>简化、解释、启发和预测</a:t>
            </a:r>
            <a:r>
              <a:rPr lang="zh-CN" altLang="en-US" dirty="0">
                <a:latin typeface="Arial" pitchFamily="34" charset="0"/>
              </a:rPr>
              <a:t>功能，有助于我们把握其系统结构、要素关系和联结方式。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strips(downRight)">
                                      <p:cBhvr>
                                        <p:cTn id="7" dur="500"/>
                                        <p:tgtEl>
                                          <p:spTgt spid="5939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59395">
                                            <p:txEl>
                                              <p:pRg st="1" end="1"/>
                                            </p:txEl>
                                          </p:spTgt>
                                        </p:tgtEl>
                                        <p:attrNameLst>
                                          <p:attrName>style.visibility</p:attrName>
                                        </p:attrNameLst>
                                      </p:cBhvr>
                                      <p:to>
                                        <p:strVal val="visible"/>
                                      </p:to>
                                    </p:set>
                                    <p:animEffect transition="in" filter="strips(downRight)">
                                      <p:cBhvr>
                                        <p:cTn id="10" dur="500"/>
                                        <p:tgtEl>
                                          <p:spTgt spid="5939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animEffect transition="in" filter="strips(downRight)">
                                      <p:cBhvr>
                                        <p:cTn id="13" dur="500"/>
                                        <p:tgtEl>
                                          <p:spTgt spid="59395">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59395">
                                            <p:txEl>
                                              <p:pRg st="3" end="3"/>
                                            </p:txEl>
                                          </p:spTgt>
                                        </p:tgtEl>
                                        <p:attrNameLst>
                                          <p:attrName>style.visibility</p:attrName>
                                        </p:attrNameLst>
                                      </p:cBhvr>
                                      <p:to>
                                        <p:strVal val="visible"/>
                                      </p:to>
                                    </p:set>
                                    <p:animEffect transition="in" filter="strips(downRight)">
                                      <p:cBhvr>
                                        <p:cTn id="16" dur="500"/>
                                        <p:tgtEl>
                                          <p:spTgt spid="59395">
                                            <p:txEl>
                                              <p:pRg st="3" end="3"/>
                                            </p:txEl>
                                          </p:spTgt>
                                        </p:tgtEl>
                                      </p:cBhvr>
                                    </p:animEffect>
                                  </p:childTnLst>
                                </p:cTn>
                              </p:par>
                            </p:childTnLst>
                          </p:cTn>
                        </p:par>
                        <p:par>
                          <p:cTn id="17" fill="hold" nodeType="afterGroup">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59397">
                                            <p:txEl>
                                              <p:pRg st="0" end="0"/>
                                            </p:txEl>
                                          </p:spTgt>
                                        </p:tgtEl>
                                        <p:attrNameLst>
                                          <p:attrName>style.visibility</p:attrName>
                                        </p:attrNameLst>
                                      </p:cBhvr>
                                      <p:to>
                                        <p:strVal val="visible"/>
                                      </p:to>
                                    </p:set>
                                    <p:animEffect transition="in" filter="strips(downRight)">
                                      <p:cBhvr>
                                        <p:cTn id="20" dur="500"/>
                                        <p:tgtEl>
                                          <p:spTgt spid="59397">
                                            <p:txEl>
                                              <p:pRg st="0" end="0"/>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59397">
                                            <p:txEl>
                                              <p:pRg st="1" end="1"/>
                                            </p:txEl>
                                          </p:spTgt>
                                        </p:tgtEl>
                                        <p:attrNameLst>
                                          <p:attrName>style.visibility</p:attrName>
                                        </p:attrNameLst>
                                      </p:cBhvr>
                                      <p:to>
                                        <p:strVal val="visible"/>
                                      </p:to>
                                    </p:set>
                                    <p:animEffect transition="in" filter="strips(downRight)">
                                      <p:cBhvr>
                                        <p:cTn id="23" dur="500"/>
                                        <p:tgtEl>
                                          <p:spTgt spid="593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P spid="5939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idx="4294967295"/>
          </p:nvPr>
        </p:nvSpPr>
        <p:spPr>
          <a:xfrm>
            <a:off x="500034" y="1285860"/>
            <a:ext cx="7924800" cy="4997451"/>
          </a:xfrm>
        </p:spPr>
        <p:txBody>
          <a:bodyPr>
            <a:normAutofit fontScale="92500" lnSpcReduction="10000"/>
          </a:bodyPr>
          <a:lstStyle/>
          <a:p>
            <a:pPr eaLnBrk="1" hangingPunct="1">
              <a:lnSpc>
                <a:spcPct val="110000"/>
              </a:lnSpc>
            </a:pPr>
            <a:r>
              <a:rPr lang="zh-CN" altLang="en-US" dirty="0" smtClean="0"/>
              <a:t>主要的信息交流模式：</a:t>
            </a:r>
          </a:p>
          <a:p>
            <a:pPr lvl="1" eaLnBrk="1" hangingPunct="1">
              <a:lnSpc>
                <a:spcPct val="110000"/>
              </a:lnSpc>
            </a:pPr>
            <a:r>
              <a:rPr lang="zh-CN" altLang="en-US" dirty="0" smtClean="0"/>
              <a:t>基于古典信息论的模式</a:t>
            </a:r>
          </a:p>
          <a:p>
            <a:pPr lvl="2" eaLnBrk="1" hangingPunct="1">
              <a:lnSpc>
                <a:spcPct val="110000"/>
              </a:lnSpc>
            </a:pPr>
            <a:r>
              <a:rPr lang="zh-CN" altLang="en-US" dirty="0" smtClean="0"/>
              <a:t>香农－韦弗模式、</a:t>
            </a:r>
            <a:r>
              <a:rPr lang="en-US" altLang="zh-CN" dirty="0" smtClean="0"/>
              <a:t>……</a:t>
            </a:r>
          </a:p>
          <a:p>
            <a:pPr lvl="1" eaLnBrk="1" hangingPunct="1">
              <a:lnSpc>
                <a:spcPct val="110000"/>
              </a:lnSpc>
            </a:pPr>
            <a:r>
              <a:rPr lang="zh-CN" altLang="en-US" dirty="0" smtClean="0"/>
              <a:t>基于传播学的模式</a:t>
            </a:r>
          </a:p>
          <a:p>
            <a:pPr lvl="2" eaLnBrk="1" hangingPunct="1">
              <a:lnSpc>
                <a:spcPct val="110000"/>
              </a:lnSpc>
            </a:pPr>
            <a:r>
              <a:rPr lang="zh-CN" altLang="en-US" dirty="0" smtClean="0"/>
              <a:t>拉斯韦尔模式、德福勒模式、施拉姆模式、两级传播模式、波纹中心模式、辐合模式、</a:t>
            </a:r>
            <a:r>
              <a:rPr lang="en-US" altLang="zh-CN" dirty="0" smtClean="0"/>
              <a:t>……</a:t>
            </a:r>
          </a:p>
          <a:p>
            <a:pPr lvl="1" eaLnBrk="1" hangingPunct="1">
              <a:lnSpc>
                <a:spcPct val="110000"/>
              </a:lnSpc>
            </a:pPr>
            <a:r>
              <a:rPr lang="zh-CN" altLang="en-US" dirty="0" smtClean="0"/>
              <a:t>基于情报学的模式</a:t>
            </a:r>
          </a:p>
          <a:p>
            <a:pPr lvl="2" eaLnBrk="1" hangingPunct="1">
              <a:lnSpc>
                <a:spcPct val="110000"/>
              </a:lnSpc>
            </a:pPr>
            <a:r>
              <a:rPr lang="zh-CN" altLang="en-US" dirty="0" smtClean="0"/>
              <a:t>米哈伊洛夫模式、兰卡斯特模式、维克利模式、社会传播传染病模式、</a:t>
            </a:r>
            <a:r>
              <a:rPr lang="zh-CN" altLang="en-US" b="1" dirty="0" smtClean="0">
                <a:solidFill>
                  <a:srgbClr val="7030A0"/>
                </a:solidFill>
              </a:rPr>
              <a:t>栈模式</a:t>
            </a:r>
            <a:r>
              <a:rPr lang="zh-CN" altLang="en-US" dirty="0" smtClean="0"/>
              <a:t>、</a:t>
            </a:r>
            <a:r>
              <a:rPr lang="en-US" altLang="zh-CN" dirty="0" smtClean="0"/>
              <a:t>……</a:t>
            </a:r>
          </a:p>
          <a:p>
            <a:pPr lvl="1" eaLnBrk="1" hangingPunct="1">
              <a:lnSpc>
                <a:spcPct val="110000"/>
              </a:lnSpc>
            </a:pPr>
            <a:r>
              <a:rPr lang="zh-CN" altLang="en-US" dirty="0" smtClean="0"/>
              <a:t>基于管理学的模式</a:t>
            </a:r>
          </a:p>
          <a:p>
            <a:pPr lvl="2" eaLnBrk="1" hangingPunct="1">
              <a:lnSpc>
                <a:spcPct val="110000"/>
              </a:lnSpc>
            </a:pPr>
            <a:r>
              <a:rPr lang="zh-CN" altLang="en-US" dirty="0" smtClean="0"/>
              <a:t>法约尔跳板、信息沟通理论模型、</a:t>
            </a:r>
            <a:r>
              <a:rPr lang="en-US" altLang="zh-CN" dirty="0" smtClean="0"/>
              <a:t>……</a:t>
            </a:r>
          </a:p>
        </p:txBody>
      </p:sp>
      <p:sp>
        <p:nvSpPr>
          <p:cNvPr id="70659"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03380B1-39F5-45FC-91E6-59C0B460835B}" type="slidenum">
              <a:rPr lang="en-US" altLang="zh-CN" sz="1600"/>
              <a:pPr algn="r" eaLnBrk="1" hangingPunct="1">
                <a:buFont typeface="Arial" pitchFamily="34" charset="0"/>
                <a:buNone/>
              </a:pPr>
              <a:t>49</a:t>
            </a:fld>
            <a:endParaRPr lang="en-US" altLang="zh-CN" sz="1600"/>
          </a:p>
        </p:txBody>
      </p:sp>
      <p:sp>
        <p:nvSpPr>
          <p:cNvPr id="4" name="Rectangle 2"/>
          <p:cNvSpPr txBox="1">
            <a:spLocks noChangeArrowheads="1"/>
          </p:cNvSpPr>
          <p:nvPr/>
        </p:nvSpPr>
        <p:spPr>
          <a:xfrm>
            <a:off x="428596"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smtClean="0">
                <a:solidFill>
                  <a:srgbClr val="660066"/>
                </a:solidFill>
                <a:latin typeface="黑体" panose="02010609060101010101" pitchFamily="49" charset="-122"/>
                <a:ea typeface="黑体" panose="02010609060101010101" pitchFamily="49" charset="-122"/>
              </a:rPr>
              <a:t>6.2.1 </a:t>
            </a:r>
            <a:r>
              <a:rPr lang="zh-CN" altLang="en-US" sz="3200" b="1" smtClean="0">
                <a:solidFill>
                  <a:srgbClr val="660066"/>
                </a:solidFill>
                <a:latin typeface="黑体" panose="02010609060101010101" pitchFamily="49" charset="-122"/>
                <a:ea typeface="黑体" panose="02010609060101010101" pitchFamily="49" charset="-122"/>
              </a:rPr>
              <a:t>信息交流模式概述</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strips(downRight)">
                                      <p:cBhvr>
                                        <p:cTn id="7" dur="500"/>
                                        <p:tgtEl>
                                          <p:spTgt spid="60419">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strips(downRight)">
                                      <p:cBhvr>
                                        <p:cTn id="10" dur="500"/>
                                        <p:tgtEl>
                                          <p:spTgt spid="60419">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strips(downRight)">
                                      <p:cBhvr>
                                        <p:cTn id="13" dur="500"/>
                                        <p:tgtEl>
                                          <p:spTgt spid="60419">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strips(downRight)">
                                      <p:cBhvr>
                                        <p:cTn id="16" dur="500"/>
                                        <p:tgtEl>
                                          <p:spTgt spid="60419">
                                            <p:txEl>
                                              <p:pRg st="3" end="3"/>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strips(downRight)">
                                      <p:cBhvr>
                                        <p:cTn id="19" dur="500"/>
                                        <p:tgtEl>
                                          <p:spTgt spid="60419">
                                            <p:txEl>
                                              <p:pRg st="4" end="4"/>
                                            </p:txEl>
                                          </p:spTgt>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60419">
                                            <p:txEl>
                                              <p:pRg st="5" end="5"/>
                                            </p:txEl>
                                          </p:spTgt>
                                        </p:tgtEl>
                                        <p:attrNameLst>
                                          <p:attrName>style.visibility</p:attrName>
                                        </p:attrNameLst>
                                      </p:cBhvr>
                                      <p:to>
                                        <p:strVal val="visible"/>
                                      </p:to>
                                    </p:set>
                                    <p:animEffect transition="in" filter="strips(downRight)">
                                      <p:cBhvr>
                                        <p:cTn id="22" dur="500"/>
                                        <p:tgtEl>
                                          <p:spTgt spid="60419">
                                            <p:txEl>
                                              <p:pRg st="5" end="5"/>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60419">
                                            <p:txEl>
                                              <p:pRg st="6" end="6"/>
                                            </p:txEl>
                                          </p:spTgt>
                                        </p:tgtEl>
                                        <p:attrNameLst>
                                          <p:attrName>style.visibility</p:attrName>
                                        </p:attrNameLst>
                                      </p:cBhvr>
                                      <p:to>
                                        <p:strVal val="visible"/>
                                      </p:to>
                                    </p:set>
                                    <p:animEffect transition="in" filter="strips(downRight)">
                                      <p:cBhvr>
                                        <p:cTn id="25" dur="500"/>
                                        <p:tgtEl>
                                          <p:spTgt spid="60419">
                                            <p:txEl>
                                              <p:pRg st="6" end="6"/>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60419">
                                            <p:txEl>
                                              <p:pRg st="7" end="7"/>
                                            </p:txEl>
                                          </p:spTgt>
                                        </p:tgtEl>
                                        <p:attrNameLst>
                                          <p:attrName>style.visibility</p:attrName>
                                        </p:attrNameLst>
                                      </p:cBhvr>
                                      <p:to>
                                        <p:strVal val="visible"/>
                                      </p:to>
                                    </p:set>
                                    <p:animEffect transition="in" filter="strips(downRight)">
                                      <p:cBhvr>
                                        <p:cTn id="28" dur="500"/>
                                        <p:tgtEl>
                                          <p:spTgt spid="60419">
                                            <p:txEl>
                                              <p:pRg st="7" end="7"/>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60419">
                                            <p:txEl>
                                              <p:pRg st="8" end="8"/>
                                            </p:txEl>
                                          </p:spTgt>
                                        </p:tgtEl>
                                        <p:attrNameLst>
                                          <p:attrName>style.visibility</p:attrName>
                                        </p:attrNameLst>
                                      </p:cBhvr>
                                      <p:to>
                                        <p:strVal val="visible"/>
                                      </p:to>
                                    </p:set>
                                    <p:animEffect transition="in" filter="strips(downRight)">
                                      <p:cBhvr>
                                        <p:cTn id="31" dur="500"/>
                                        <p:tgtEl>
                                          <p:spTgt spid="604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4" y="357166"/>
            <a:ext cx="5616575" cy="576263"/>
          </a:xfrm>
        </p:spPr>
        <p:txBody>
          <a:bodyPr>
            <a:noAutofit/>
          </a:bodyPr>
          <a:lstStyle/>
          <a:p>
            <a:pPr eaLnBrk="1" hangingPunct="1"/>
            <a:r>
              <a:rPr lang="en-US" altLang="zh-CN" sz="3200" dirty="0">
                <a:solidFill>
                  <a:srgbClr val="660066"/>
                </a:solidFill>
                <a:latin typeface="黑体" panose="02010609060101010101" pitchFamily="49" charset="-122"/>
                <a:ea typeface="黑体" panose="02010609060101010101" pitchFamily="49" charset="-122"/>
              </a:rPr>
              <a:t>6.1.1 </a:t>
            </a:r>
            <a:r>
              <a:rPr lang="zh-CN" altLang="en-US" sz="3200" dirty="0">
                <a:solidFill>
                  <a:srgbClr val="660066"/>
                </a:solidFill>
                <a:latin typeface="黑体" panose="02010609060101010101" pitchFamily="49" charset="-122"/>
                <a:ea typeface="黑体" panose="02010609060101010101" pitchFamily="49" charset="-122"/>
              </a:rPr>
              <a:t>信息交流的范畴</a:t>
            </a:r>
            <a:r>
              <a:rPr lang="en-US" altLang="zh-CN" sz="3200" dirty="0">
                <a:solidFill>
                  <a:srgbClr val="660066"/>
                </a:solidFill>
                <a:latin typeface="黑体" panose="02010609060101010101" pitchFamily="49" charset="-122"/>
                <a:ea typeface="黑体" panose="02010609060101010101" pitchFamily="49" charset="-122"/>
              </a:rPr>
              <a:t>(I)</a:t>
            </a:r>
          </a:p>
        </p:txBody>
      </p:sp>
      <p:sp>
        <p:nvSpPr>
          <p:cNvPr id="28675" name="Rectangle 3"/>
          <p:cNvSpPr>
            <a:spLocks noGrp="1" noChangeArrowheads="1"/>
          </p:cNvSpPr>
          <p:nvPr>
            <p:ph idx="4294967295"/>
          </p:nvPr>
        </p:nvSpPr>
        <p:spPr>
          <a:xfrm>
            <a:off x="428596" y="1285863"/>
            <a:ext cx="8229600" cy="658813"/>
          </a:xfrm>
        </p:spPr>
        <p:txBody>
          <a:bodyPr/>
          <a:lstStyle/>
          <a:p>
            <a:pPr eaLnBrk="1" hangingPunct="1"/>
            <a:r>
              <a:rPr lang="zh-CN" altLang="en-US" dirty="0" smtClean="0">
                <a:latin typeface="黑体" pitchFamily="49" charset="-122"/>
                <a:ea typeface="黑体" pitchFamily="49" charset="-122"/>
              </a:rPr>
              <a:t>信息</a:t>
            </a:r>
            <a:r>
              <a:rPr lang="zh-CN" altLang="en-US" dirty="0" smtClean="0">
                <a:latin typeface="黑体" pitchFamily="49" charset="-122"/>
                <a:ea typeface="黑体" pitchFamily="49" charset="-122"/>
              </a:rPr>
              <a:t>交流的类型（广义）：</a:t>
            </a:r>
          </a:p>
        </p:txBody>
      </p:sp>
      <p:sp>
        <p:nvSpPr>
          <p:cNvPr id="2560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9B0B654F-AFC4-4690-A3F4-6FFB6404C33E}" type="slidenum">
              <a:rPr lang="en-US" altLang="zh-CN" sz="1600"/>
              <a:pPr algn="r" eaLnBrk="1" hangingPunct="1">
                <a:buFont typeface="Arial" pitchFamily="34" charset="0"/>
                <a:buNone/>
              </a:pPr>
              <a:t>5</a:t>
            </a:fld>
            <a:endParaRPr lang="en-US" altLang="zh-CN" sz="1600"/>
          </a:p>
        </p:txBody>
      </p:sp>
      <p:pic>
        <p:nvPicPr>
          <p:cNvPr id="28677" name="Picture 4" descr="剪辑0001"/>
          <p:cNvPicPr>
            <a:picLocks noChangeAspect="1" noChangeArrowheads="1"/>
          </p:cNvPicPr>
          <p:nvPr/>
        </p:nvPicPr>
        <p:blipFill>
          <a:blip r:embed="rId3"/>
          <a:srcRect/>
          <a:stretch>
            <a:fillRect/>
          </a:stretch>
        </p:blipFill>
        <p:spPr bwMode="auto">
          <a:xfrm>
            <a:off x="500034" y="2428873"/>
            <a:ext cx="8077200" cy="3179763"/>
          </a:xfrm>
          <a:prstGeom prst="rect">
            <a:avLst/>
          </a:prstGeom>
          <a:noFill/>
          <a:ln w="9525">
            <a:noFill/>
            <a:miter lim="800000"/>
            <a:headEnd/>
            <a:tailEnd/>
          </a:ln>
        </p:spPr>
      </p:pic>
      <p:pic>
        <p:nvPicPr>
          <p:cNvPr id="25606" name="图片 1"/>
          <p:cNvPicPr>
            <a:picLocks noChangeAspect="1"/>
          </p:cNvPicPr>
          <p:nvPr/>
        </p:nvPicPr>
        <p:blipFill>
          <a:blip r:embed="rId4"/>
          <a:srcRect/>
          <a:stretch>
            <a:fillRect/>
          </a:stretch>
        </p:blipFill>
        <p:spPr bwMode="auto">
          <a:xfrm>
            <a:off x="4932369" y="4803775"/>
            <a:ext cx="3328987" cy="7556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14282" y="285731"/>
            <a:ext cx="5678496" cy="576263"/>
          </a:xfrm>
        </p:spPr>
        <p:txBody>
          <a:bodyPr>
            <a:noAutofit/>
          </a:bodyPr>
          <a:lstStyle/>
          <a:p>
            <a:pPr eaLnBrk="1" hangingPunct="1"/>
            <a:r>
              <a:rPr lang="en-US" altLang="zh-CN" sz="3200" b="1" dirty="0">
                <a:solidFill>
                  <a:srgbClr val="660066"/>
                </a:solidFill>
                <a:latin typeface="黑体" panose="02010609060101010101" pitchFamily="49" charset="-122"/>
                <a:ea typeface="黑体" panose="02010609060101010101" pitchFamily="49" charset="-122"/>
              </a:rPr>
              <a:t>6.2.2 </a:t>
            </a:r>
            <a:r>
              <a:rPr lang="zh-CN" altLang="en-US" sz="3200" b="1" dirty="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
        <p:nvSpPr>
          <p:cNvPr id="61443" name="Rectangle 3"/>
          <p:cNvSpPr>
            <a:spLocks noGrp="1" noChangeArrowheads="1"/>
          </p:cNvSpPr>
          <p:nvPr>
            <p:ph idx="4294967295"/>
          </p:nvPr>
        </p:nvSpPr>
        <p:spPr>
          <a:xfrm>
            <a:off x="228600" y="1202521"/>
            <a:ext cx="8229600" cy="592139"/>
          </a:xfrm>
        </p:spPr>
        <p:txBody>
          <a:bodyPr>
            <a:normAutofit/>
          </a:bodyPr>
          <a:lstStyle/>
          <a:p>
            <a:pPr marL="812800" indent="-812800">
              <a:buFont typeface="Wingdings" pitchFamily="2" charset="2"/>
              <a:buAutoNum type="ea1JpnChsDbPeriod"/>
            </a:pPr>
            <a:r>
              <a:rPr lang="zh-CN" altLang="en-US" sz="2800" b="1" dirty="0" smtClean="0"/>
              <a:t>（社会）信息流</a:t>
            </a:r>
          </a:p>
        </p:txBody>
      </p:sp>
      <p:sp>
        <p:nvSpPr>
          <p:cNvPr id="7168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04560E87-0D11-46ED-B908-89F9754090BB}" type="slidenum">
              <a:rPr lang="en-US" altLang="zh-CN" sz="1600"/>
              <a:pPr algn="r" eaLnBrk="1" hangingPunct="1">
                <a:buFont typeface="Arial" pitchFamily="34" charset="0"/>
                <a:buNone/>
              </a:pPr>
              <a:t>50</a:t>
            </a:fld>
            <a:endParaRPr lang="en-US" altLang="zh-CN" sz="1600"/>
          </a:p>
        </p:txBody>
      </p:sp>
      <p:sp>
        <p:nvSpPr>
          <p:cNvPr id="61445" name="Rectangle 4"/>
          <p:cNvSpPr>
            <a:spLocks noChangeArrowheads="1"/>
          </p:cNvSpPr>
          <p:nvPr/>
        </p:nvSpPr>
        <p:spPr bwMode="auto">
          <a:xfrm>
            <a:off x="262209" y="1858966"/>
            <a:ext cx="8686800" cy="909639"/>
          </a:xfrm>
          <a:prstGeom prst="rect">
            <a:avLst/>
          </a:prstGeom>
          <a:noFill/>
          <a:ln w="9525">
            <a:noFill/>
            <a:miter lim="800000"/>
            <a:headEnd/>
            <a:tailEnd/>
          </a:ln>
        </p:spPr>
        <p:txBody>
          <a:bodyPr/>
          <a:lstStyle/>
          <a:p>
            <a:pPr lvl="1" eaLnBrk="1" hangingPunct="1">
              <a:lnSpc>
                <a:spcPct val="120000"/>
              </a:lnSpc>
              <a:spcBef>
                <a:spcPct val="20000"/>
              </a:spcBef>
              <a:buClr>
                <a:schemeClr val="accent2"/>
              </a:buClr>
              <a:buSzPct val="75000"/>
            </a:pPr>
            <a:r>
              <a:rPr lang="zh-CN" altLang="en-US" sz="2000" b="1" dirty="0"/>
              <a:t>定义：一种普遍存在的社会信息现象，是信息从发送者</a:t>
            </a:r>
            <a:r>
              <a:rPr lang="en-US" altLang="zh-CN" sz="2000" b="1" dirty="0"/>
              <a:t>(S)</a:t>
            </a:r>
            <a:r>
              <a:rPr lang="zh-CN" altLang="en-US" sz="2000" b="1" dirty="0"/>
              <a:t>，</a:t>
            </a:r>
            <a:r>
              <a:rPr lang="zh-CN" altLang="en-US" sz="2000" b="1" dirty="0">
                <a:solidFill>
                  <a:srgbClr val="7030A0"/>
                </a:solidFill>
              </a:rPr>
              <a:t>经过</a:t>
            </a:r>
            <a:r>
              <a:rPr lang="zh-CN" altLang="en-US" sz="2000" b="1" dirty="0"/>
              <a:t>或</a:t>
            </a:r>
            <a:r>
              <a:rPr lang="zh-CN" altLang="en-US" sz="2000" b="1" dirty="0">
                <a:solidFill>
                  <a:srgbClr val="7030A0"/>
                </a:solidFill>
              </a:rPr>
              <a:t>不经过</a:t>
            </a:r>
            <a:r>
              <a:rPr lang="zh-CN" altLang="en-US" sz="2000" b="1" dirty="0"/>
              <a:t>其他社会环节，最终转移到接收者</a:t>
            </a:r>
            <a:r>
              <a:rPr lang="en-US" altLang="zh-CN" sz="2000" b="1" dirty="0"/>
              <a:t>(R)</a:t>
            </a:r>
            <a:r>
              <a:rPr lang="zh-CN" altLang="en-US" sz="2000" b="1" dirty="0"/>
              <a:t>的流动过程。</a:t>
            </a:r>
          </a:p>
        </p:txBody>
      </p:sp>
      <p:pic>
        <p:nvPicPr>
          <p:cNvPr id="6" name="Picture 5" descr="2005610212914770"/>
          <p:cNvPicPr>
            <a:picLocks noChangeAspect="1" noChangeArrowheads="1"/>
          </p:cNvPicPr>
          <p:nvPr/>
        </p:nvPicPr>
        <p:blipFill>
          <a:blip r:embed="rId3"/>
          <a:srcRect/>
          <a:stretch>
            <a:fillRect/>
          </a:stretch>
        </p:blipFill>
        <p:spPr bwMode="auto">
          <a:xfrm>
            <a:off x="1670844" y="2901956"/>
            <a:ext cx="6121400" cy="1363663"/>
          </a:xfrm>
          <a:prstGeom prst="rect">
            <a:avLst/>
          </a:prstGeom>
          <a:noFill/>
          <a:ln w="9525">
            <a:noFill/>
            <a:miter lim="800000"/>
            <a:headEnd/>
            <a:tailEnd/>
          </a:ln>
        </p:spPr>
      </p:pic>
      <p:sp>
        <p:nvSpPr>
          <p:cNvPr id="7" name="Rectangle 6"/>
          <p:cNvSpPr>
            <a:spLocks noChangeArrowheads="1"/>
          </p:cNvSpPr>
          <p:nvPr/>
        </p:nvSpPr>
        <p:spPr bwMode="auto">
          <a:xfrm>
            <a:off x="2227263" y="4411598"/>
            <a:ext cx="5008562" cy="481013"/>
          </a:xfrm>
          <a:prstGeom prst="rect">
            <a:avLst/>
          </a:prstGeom>
          <a:noFill/>
          <a:ln w="9525">
            <a:noFill/>
            <a:miter lim="800000"/>
            <a:headEnd/>
            <a:tailEnd/>
          </a:ln>
        </p:spPr>
        <p:txBody>
          <a:bodyPr/>
          <a:lstStyle/>
          <a:p>
            <a:pPr marL="1168400" lvl="1" indent="-711200">
              <a:spcBef>
                <a:spcPct val="20000"/>
              </a:spcBef>
              <a:buClr>
                <a:schemeClr val="accent2"/>
              </a:buClr>
              <a:buSzPct val="75000"/>
            </a:pPr>
            <a:r>
              <a:rPr lang="zh-CN" altLang="en-US" b="1" dirty="0">
                <a:solidFill>
                  <a:srgbClr val="7030A0"/>
                </a:solidFill>
                <a:latin typeface="楷体_GB2312" pitchFamily="1" charset="-122"/>
                <a:ea typeface="楷体_GB2312" pitchFamily="1" charset="-122"/>
              </a:rPr>
              <a:t>从著者到读者的</a:t>
            </a:r>
            <a:r>
              <a:rPr lang="zh-CN" altLang="en-US" b="1" dirty="0">
                <a:solidFill>
                  <a:srgbClr val="7030A0"/>
                </a:solidFill>
                <a:latin typeface="Arial" pitchFamily="34" charset="0"/>
                <a:ea typeface="楷体_GB2312" pitchFamily="1" charset="-122"/>
              </a:rPr>
              <a:t>“</a:t>
            </a:r>
            <a:r>
              <a:rPr lang="zh-CN" altLang="en-US" b="1" dirty="0">
                <a:solidFill>
                  <a:srgbClr val="7030A0"/>
                </a:solidFill>
                <a:latin typeface="楷体_GB2312" pitchFamily="1" charset="-122"/>
                <a:ea typeface="楷体_GB2312" pitchFamily="1" charset="-122"/>
              </a:rPr>
              <a:t>信息链</a:t>
            </a:r>
            <a:r>
              <a:rPr lang="zh-CN" altLang="en-US" b="1" dirty="0">
                <a:solidFill>
                  <a:srgbClr val="7030A0"/>
                </a:solidFill>
                <a:latin typeface="Arial" pitchFamily="34" charset="0"/>
                <a:ea typeface="楷体_GB2312" pitchFamily="1" charset="-122"/>
              </a:rPr>
              <a:t>”</a:t>
            </a:r>
            <a:r>
              <a:rPr lang="zh-CN" altLang="en-US" b="1" dirty="0">
                <a:solidFill>
                  <a:srgbClr val="7030A0"/>
                </a:solidFill>
                <a:latin typeface="楷体_GB2312" pitchFamily="1" charset="-122"/>
                <a:ea typeface="楷体_GB2312" pitchFamily="1" charset="-122"/>
              </a:rPr>
              <a:t> </a:t>
            </a:r>
          </a:p>
        </p:txBody>
      </p:sp>
      <p:pic>
        <p:nvPicPr>
          <p:cNvPr id="8" name="Picture 7" descr="2005610213017147"/>
          <p:cNvPicPr>
            <a:picLocks noChangeAspect="1" noChangeArrowheads="1"/>
          </p:cNvPicPr>
          <p:nvPr/>
        </p:nvPicPr>
        <p:blipFill>
          <a:blip r:embed="rId4"/>
          <a:srcRect/>
          <a:stretch>
            <a:fillRect/>
          </a:stretch>
        </p:blipFill>
        <p:spPr bwMode="auto">
          <a:xfrm>
            <a:off x="2051720" y="5039519"/>
            <a:ext cx="3395663" cy="965200"/>
          </a:xfrm>
          <a:prstGeom prst="rect">
            <a:avLst/>
          </a:prstGeom>
          <a:noFill/>
          <a:ln w="9525">
            <a:noFill/>
            <a:miter lim="800000"/>
            <a:headEnd/>
            <a:tailEnd/>
          </a:ln>
        </p:spPr>
      </p:pic>
      <p:sp>
        <p:nvSpPr>
          <p:cNvPr id="9" name="Rectangle 8"/>
          <p:cNvSpPr>
            <a:spLocks noChangeArrowheads="1"/>
          </p:cNvSpPr>
          <p:nvPr/>
        </p:nvSpPr>
        <p:spPr bwMode="auto">
          <a:xfrm>
            <a:off x="5703888" y="4814165"/>
            <a:ext cx="2754312" cy="707886"/>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000" b="1" dirty="0">
                <a:solidFill>
                  <a:schemeClr val="folHlink"/>
                </a:solidFill>
                <a:latin typeface="Arial" pitchFamily="34" charset="0"/>
                <a:ea typeface="楷体_GB2312" pitchFamily="1" charset="-122"/>
              </a:rPr>
              <a:t>→ </a:t>
            </a:r>
            <a:r>
              <a:rPr lang="zh-CN" altLang="en-US" sz="2000" b="1" dirty="0">
                <a:solidFill>
                  <a:schemeClr val="folHlink"/>
                </a:solidFill>
                <a:latin typeface="Arial" pitchFamily="34" charset="0"/>
                <a:ea typeface="楷体_GB2312" pitchFamily="1" charset="-122"/>
              </a:rPr>
              <a:t>表示信息流，</a:t>
            </a:r>
          </a:p>
          <a:p>
            <a:pPr eaLnBrk="1" hangingPunct="1">
              <a:buFont typeface="Arial" pitchFamily="34" charset="0"/>
              <a:buNone/>
            </a:pPr>
            <a:r>
              <a:rPr lang="zh-CN" altLang="en-US" sz="2000" b="1" dirty="0">
                <a:solidFill>
                  <a:schemeClr val="folHlink"/>
                </a:solidFill>
                <a:latin typeface="Arial" pitchFamily="34" charset="0"/>
                <a:ea typeface="楷体_GB2312" pitchFamily="1" charset="-122"/>
              </a:rPr>
              <a:t>○ 表示信息链的节点 </a:t>
            </a:r>
          </a:p>
        </p:txBody>
      </p:sp>
      <p:sp>
        <p:nvSpPr>
          <p:cNvPr id="10" name="Rectangle 9"/>
          <p:cNvSpPr>
            <a:spLocks noChangeArrowheads="1"/>
          </p:cNvSpPr>
          <p:nvPr/>
        </p:nvSpPr>
        <p:spPr bwMode="auto">
          <a:xfrm>
            <a:off x="6043615" y="5672685"/>
            <a:ext cx="1481137" cy="461665"/>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400" b="1" dirty="0">
                <a:solidFill>
                  <a:srgbClr val="7030A0"/>
                </a:solidFill>
                <a:latin typeface="Arial" pitchFamily="34" charset="0"/>
                <a:ea typeface="楷体_GB2312" pitchFamily="1" charset="-122"/>
              </a:rPr>
              <a:t>“</a:t>
            </a:r>
            <a:r>
              <a:rPr lang="zh-CN" altLang="en-US" sz="2400" b="1" dirty="0">
                <a:solidFill>
                  <a:srgbClr val="7030A0"/>
                </a:solidFill>
                <a:latin typeface="Arial" pitchFamily="34" charset="0"/>
                <a:ea typeface="楷体_GB2312" pitchFamily="1" charset="-122"/>
              </a:rPr>
              <a:t>信息栈”</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4294967295"/>
          </p:nvPr>
        </p:nvSpPr>
        <p:spPr>
          <a:xfrm>
            <a:off x="395540" y="1131888"/>
            <a:ext cx="8355013" cy="1828800"/>
          </a:xfrm>
        </p:spPr>
        <p:txBody>
          <a:bodyPr>
            <a:normAutofit lnSpcReduction="10000"/>
          </a:bodyPr>
          <a:lstStyle/>
          <a:p>
            <a:pPr marL="812800" indent="-812800">
              <a:lnSpc>
                <a:spcPct val="80000"/>
              </a:lnSpc>
              <a:buFont typeface="Wingdings" pitchFamily="2" charset="2"/>
              <a:buAutoNum type="ea1JpnChsDbPeriod" startAt="2"/>
            </a:pPr>
            <a:r>
              <a:rPr lang="zh-CN" altLang="en-US" sz="2800" b="1" dirty="0" smtClean="0"/>
              <a:t>信息栈</a:t>
            </a:r>
          </a:p>
          <a:p>
            <a:pPr marL="1168400" lvl="1" indent="-711200">
              <a:lnSpc>
                <a:spcPct val="120000"/>
              </a:lnSpc>
            </a:pPr>
            <a:r>
              <a:rPr lang="zh-CN" altLang="en-US" dirty="0" smtClean="0"/>
              <a:t>定义：</a:t>
            </a:r>
          </a:p>
          <a:p>
            <a:pPr marL="1524000" lvl="2" indent="-609600">
              <a:lnSpc>
                <a:spcPct val="120000"/>
              </a:lnSpc>
            </a:pPr>
            <a:r>
              <a:rPr lang="zh-CN" altLang="en-US" sz="2200" dirty="0"/>
              <a:t>信息从发送者</a:t>
            </a:r>
            <a:r>
              <a:rPr lang="en-US" altLang="zh-CN" sz="2200" dirty="0"/>
              <a:t>(S) </a:t>
            </a:r>
            <a:r>
              <a:rPr lang="zh-CN" altLang="en-US" sz="2200" dirty="0"/>
              <a:t>向接收者</a:t>
            </a:r>
            <a:r>
              <a:rPr lang="en-US" altLang="zh-CN" sz="2200" dirty="0"/>
              <a:t>(R) </a:t>
            </a:r>
            <a:r>
              <a:rPr lang="zh-CN" altLang="en-US" sz="2200" dirty="0"/>
              <a:t>流动过程中所经过的环节。其功能是接收、处理和传递信息</a:t>
            </a:r>
            <a:r>
              <a:rPr lang="zh-CN" altLang="en-US" sz="2200" dirty="0">
                <a:solidFill>
                  <a:schemeClr val="folHlink"/>
                </a:solidFill>
              </a:rPr>
              <a:t>。</a:t>
            </a:r>
          </a:p>
        </p:txBody>
      </p:sp>
      <p:sp>
        <p:nvSpPr>
          <p:cNvPr id="73731" name="灯片编号占位符 5"/>
          <p:cNvSpPr txBox="1">
            <a:spLocks noGrp="1" noChangeArrowheads="1"/>
          </p:cNvSpPr>
          <p:nvPr/>
        </p:nvSpPr>
        <p:spPr bwMode="auto">
          <a:xfrm>
            <a:off x="7524750" y="5880100"/>
            <a:ext cx="933450" cy="457200"/>
          </a:xfrm>
          <a:prstGeom prst="rect">
            <a:avLst/>
          </a:prstGeom>
          <a:noFill/>
          <a:ln w="9525">
            <a:noFill/>
            <a:miter lim="800000"/>
            <a:headEnd/>
            <a:tailEnd/>
          </a:ln>
        </p:spPr>
        <p:txBody>
          <a:bodyPr/>
          <a:lstStyle/>
          <a:p>
            <a:pPr algn="r" eaLnBrk="1" hangingPunct="1">
              <a:buFont typeface="Arial" pitchFamily="34" charset="0"/>
              <a:buNone/>
            </a:pPr>
            <a:fld id="{8D5D6AA4-E5F9-456E-9B6B-D7DB84DDE4E9}" type="slidenum">
              <a:rPr lang="en-US" altLang="zh-CN" sz="1600"/>
              <a:pPr algn="r" eaLnBrk="1" hangingPunct="1">
                <a:buFont typeface="Arial" pitchFamily="34" charset="0"/>
                <a:buNone/>
              </a:pPr>
              <a:t>51</a:t>
            </a:fld>
            <a:endParaRPr lang="en-US" altLang="zh-CN" sz="1600"/>
          </a:p>
        </p:txBody>
      </p:sp>
      <p:sp>
        <p:nvSpPr>
          <p:cNvPr id="63493" name="Rectangle 4"/>
          <p:cNvSpPr>
            <a:spLocks noChangeArrowheads="1"/>
          </p:cNvSpPr>
          <p:nvPr/>
        </p:nvSpPr>
        <p:spPr bwMode="auto">
          <a:xfrm>
            <a:off x="611194" y="2960693"/>
            <a:ext cx="8353425" cy="1800225"/>
          </a:xfrm>
          <a:prstGeom prst="rect">
            <a:avLst/>
          </a:prstGeom>
          <a:noFill/>
          <a:ln w="9525">
            <a:noFill/>
            <a:miter lim="800000"/>
            <a:headEnd/>
            <a:tailEnd/>
          </a:ln>
        </p:spPr>
        <p:txBody>
          <a:bodyPr/>
          <a:lstStyle/>
          <a:p>
            <a:pPr lvl="1" eaLnBrk="1" hangingPunct="1">
              <a:lnSpc>
                <a:spcPct val="90000"/>
              </a:lnSpc>
              <a:spcBef>
                <a:spcPct val="20000"/>
              </a:spcBef>
              <a:buClr>
                <a:schemeClr val="accent2"/>
              </a:buClr>
              <a:buSzPct val="75000"/>
            </a:pPr>
            <a:r>
              <a:rPr lang="zh-CN" altLang="en-US" sz="2400" b="1" dirty="0"/>
              <a:t>分类：</a:t>
            </a:r>
          </a:p>
          <a:p>
            <a:pPr lvl="2" eaLnBrk="1" hangingPunct="1">
              <a:lnSpc>
                <a:spcPct val="90000"/>
              </a:lnSpc>
              <a:spcBef>
                <a:spcPct val="20000"/>
              </a:spcBef>
              <a:buClr>
                <a:schemeClr val="bg2"/>
              </a:buClr>
              <a:buSzPct val="65000"/>
            </a:pPr>
            <a:r>
              <a:rPr lang="zh-CN" altLang="en-US" sz="2200" b="1" dirty="0"/>
              <a:t>时间栈：实现信息的时间传递，如档案馆、博物馆、图书馆、美术馆、文献中心等；</a:t>
            </a:r>
          </a:p>
          <a:p>
            <a:pPr lvl="2" eaLnBrk="1" hangingPunct="1">
              <a:lnSpc>
                <a:spcPct val="90000"/>
              </a:lnSpc>
              <a:spcBef>
                <a:spcPct val="20000"/>
              </a:spcBef>
              <a:buClr>
                <a:schemeClr val="bg2"/>
              </a:buClr>
              <a:buSzPct val="65000"/>
            </a:pPr>
            <a:r>
              <a:rPr lang="zh-CN" altLang="en-US" sz="2200" b="1" dirty="0"/>
              <a:t>空间栈：实现信息的远距离传递，如新闻、报纸、互联网、邮政系统、广播电视等。</a:t>
            </a:r>
          </a:p>
        </p:txBody>
      </p:sp>
      <p:sp>
        <p:nvSpPr>
          <p:cNvPr id="63494" name="Rectangle 5"/>
          <p:cNvSpPr>
            <a:spLocks noChangeArrowheads="1"/>
          </p:cNvSpPr>
          <p:nvPr/>
        </p:nvSpPr>
        <p:spPr bwMode="auto">
          <a:xfrm>
            <a:off x="645122" y="4760918"/>
            <a:ext cx="8353425" cy="1439863"/>
          </a:xfrm>
          <a:prstGeom prst="rect">
            <a:avLst/>
          </a:prstGeom>
          <a:noFill/>
          <a:ln w="9525">
            <a:noFill/>
            <a:miter lim="800000"/>
            <a:headEnd/>
            <a:tailEnd/>
          </a:ln>
        </p:spPr>
        <p:txBody>
          <a:bodyPr/>
          <a:lstStyle/>
          <a:p>
            <a:pPr lvl="1" eaLnBrk="1" hangingPunct="1">
              <a:lnSpc>
                <a:spcPct val="90000"/>
              </a:lnSpc>
              <a:spcBef>
                <a:spcPct val="20000"/>
              </a:spcBef>
              <a:buClr>
                <a:schemeClr val="accent2"/>
              </a:buClr>
              <a:buSzPct val="75000"/>
            </a:pPr>
            <a:r>
              <a:rPr lang="zh-CN" altLang="en-US" sz="2400" b="1" dirty="0"/>
              <a:t>职能：</a:t>
            </a:r>
          </a:p>
          <a:p>
            <a:pPr lvl="2" eaLnBrk="1" hangingPunct="1">
              <a:lnSpc>
                <a:spcPct val="90000"/>
              </a:lnSpc>
              <a:spcBef>
                <a:spcPct val="20000"/>
              </a:spcBef>
              <a:buClr>
                <a:schemeClr val="bg2"/>
              </a:buClr>
              <a:buSzPct val="65000"/>
            </a:pPr>
            <a:r>
              <a:rPr lang="zh-CN" altLang="en-US" sz="2200" b="1" dirty="0"/>
              <a:t>从</a:t>
            </a:r>
            <a:r>
              <a:rPr lang="en-US" altLang="zh-CN" sz="2200" b="1" dirty="0"/>
              <a:t>S</a:t>
            </a:r>
            <a:r>
              <a:rPr lang="zh-CN" altLang="en-US" sz="2200" b="1" dirty="0"/>
              <a:t>或前栈获取信息，并加以处理、转换、存贮、积累和选择；</a:t>
            </a:r>
          </a:p>
          <a:p>
            <a:pPr lvl="2" eaLnBrk="1" hangingPunct="1">
              <a:lnSpc>
                <a:spcPct val="90000"/>
              </a:lnSpc>
              <a:spcBef>
                <a:spcPct val="20000"/>
              </a:spcBef>
              <a:buClr>
                <a:schemeClr val="bg2"/>
              </a:buClr>
              <a:buSzPct val="65000"/>
            </a:pPr>
            <a:r>
              <a:rPr lang="zh-CN" altLang="en-US" sz="2200" b="1" dirty="0"/>
              <a:t>对</a:t>
            </a:r>
            <a:r>
              <a:rPr lang="en-US" altLang="zh-CN" sz="2200" b="1" dirty="0"/>
              <a:t>R</a:t>
            </a:r>
            <a:r>
              <a:rPr lang="zh-CN" altLang="en-US" sz="2200" b="1" dirty="0"/>
              <a:t>或后栈传递信息。</a:t>
            </a:r>
          </a:p>
        </p:txBody>
      </p:sp>
      <p:sp>
        <p:nvSpPr>
          <p:cNvPr id="63495" name="Rectangle 6"/>
          <p:cNvSpPr>
            <a:spLocks noChangeArrowheads="1"/>
          </p:cNvSpPr>
          <p:nvPr/>
        </p:nvSpPr>
        <p:spPr bwMode="auto">
          <a:xfrm>
            <a:off x="2928932" y="1428737"/>
            <a:ext cx="3889375" cy="46166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400" b="1" dirty="0">
                <a:solidFill>
                  <a:srgbClr val="7030A0"/>
                </a:solidFill>
                <a:latin typeface="Arial" pitchFamily="34" charset="0"/>
                <a:ea typeface="楷体_GB2312" pitchFamily="1" charset="-122"/>
              </a:rPr>
              <a:t>（社会代理、中介</a:t>
            </a:r>
            <a:r>
              <a:rPr lang="en-US" altLang="zh-CN" sz="2400" b="1" dirty="0">
                <a:solidFill>
                  <a:srgbClr val="7030A0"/>
                </a:solidFill>
                <a:latin typeface="Arial" pitchFamily="34" charset="0"/>
                <a:ea typeface="楷体_GB2312" pitchFamily="1" charset="-122"/>
              </a:rPr>
              <a:t>(A)</a:t>
            </a:r>
            <a:r>
              <a:rPr lang="zh-CN" altLang="en-US" sz="2400" b="1" dirty="0">
                <a:solidFill>
                  <a:srgbClr val="7030A0"/>
                </a:solidFill>
                <a:latin typeface="Arial" pitchFamily="34" charset="0"/>
                <a:ea typeface="楷体_GB2312" pitchFamily="1" charset="-122"/>
              </a:rPr>
              <a:t>）</a:t>
            </a:r>
          </a:p>
        </p:txBody>
      </p:sp>
      <p:sp>
        <p:nvSpPr>
          <p:cNvPr id="7"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idx="4294967295"/>
          </p:nvPr>
        </p:nvSpPr>
        <p:spPr>
          <a:xfrm>
            <a:off x="609604" y="1484316"/>
            <a:ext cx="8355013" cy="604837"/>
          </a:xfrm>
        </p:spPr>
        <p:txBody>
          <a:bodyPr/>
          <a:lstStyle/>
          <a:p>
            <a:pPr marL="812800" indent="-812800">
              <a:buFont typeface="Wingdings" pitchFamily="2" charset="2"/>
              <a:buAutoNum type="ea1JpnChsDbPeriod" startAt="3"/>
            </a:pPr>
            <a:r>
              <a:rPr lang="zh-CN" altLang="en-US" smtClean="0"/>
              <a:t>信息交流的栈模式：</a:t>
            </a:r>
          </a:p>
        </p:txBody>
      </p:sp>
      <p:sp>
        <p:nvSpPr>
          <p:cNvPr id="74755" name="灯片编号占位符 5"/>
          <p:cNvSpPr txBox="1">
            <a:spLocks noGrp="1" noChangeArrowheads="1"/>
          </p:cNvSpPr>
          <p:nvPr/>
        </p:nvSpPr>
        <p:spPr bwMode="auto">
          <a:xfrm>
            <a:off x="7524750" y="5953125"/>
            <a:ext cx="933450" cy="457200"/>
          </a:xfrm>
          <a:prstGeom prst="rect">
            <a:avLst/>
          </a:prstGeom>
          <a:noFill/>
          <a:ln w="9525">
            <a:noFill/>
            <a:miter lim="800000"/>
            <a:headEnd/>
            <a:tailEnd/>
          </a:ln>
        </p:spPr>
        <p:txBody>
          <a:bodyPr/>
          <a:lstStyle/>
          <a:p>
            <a:pPr algn="r" eaLnBrk="1" hangingPunct="1">
              <a:buFont typeface="Arial" pitchFamily="34" charset="0"/>
              <a:buNone/>
            </a:pPr>
            <a:fld id="{A08636A7-12D1-4866-A592-01DAFE3CD29C}" type="slidenum">
              <a:rPr lang="en-US" altLang="zh-CN" sz="1600"/>
              <a:pPr algn="r" eaLnBrk="1" hangingPunct="1">
                <a:buFont typeface="Arial" pitchFamily="34" charset="0"/>
                <a:buNone/>
              </a:pPr>
              <a:t>52</a:t>
            </a:fld>
            <a:endParaRPr lang="en-US" altLang="zh-CN" sz="1600"/>
          </a:p>
        </p:txBody>
      </p:sp>
      <p:grpSp>
        <p:nvGrpSpPr>
          <p:cNvPr id="2" name="Group 5"/>
          <p:cNvGrpSpPr>
            <a:grpSpLocks/>
          </p:cNvGrpSpPr>
          <p:nvPr/>
        </p:nvGrpSpPr>
        <p:grpSpPr bwMode="auto">
          <a:xfrm>
            <a:off x="1000106" y="2357430"/>
            <a:ext cx="4956175" cy="2507583"/>
            <a:chOff x="0" y="0"/>
            <a:chExt cx="3984" cy="1837"/>
          </a:xfrm>
        </p:grpSpPr>
        <p:sp>
          <p:nvSpPr>
            <p:cNvPr id="74765" name="Text Box 5"/>
            <p:cNvSpPr txBox="1">
              <a:spLocks noChangeArrowheads="1"/>
            </p:cNvSpPr>
            <p:nvPr/>
          </p:nvSpPr>
          <p:spPr bwMode="auto">
            <a:xfrm>
              <a:off x="0" y="631"/>
              <a:ext cx="384"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S</a:t>
              </a:r>
            </a:p>
          </p:txBody>
        </p:sp>
        <p:sp>
          <p:nvSpPr>
            <p:cNvPr id="74766" name="Text Box 6"/>
            <p:cNvSpPr txBox="1">
              <a:spLocks noChangeArrowheads="1"/>
            </p:cNvSpPr>
            <p:nvPr/>
          </p:nvSpPr>
          <p:spPr bwMode="auto">
            <a:xfrm>
              <a:off x="3600" y="612"/>
              <a:ext cx="384"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R</a:t>
              </a:r>
            </a:p>
          </p:txBody>
        </p:sp>
        <p:sp>
          <p:nvSpPr>
            <p:cNvPr id="74767" name="Text Box 7"/>
            <p:cNvSpPr txBox="1">
              <a:spLocks noChangeArrowheads="1"/>
            </p:cNvSpPr>
            <p:nvPr/>
          </p:nvSpPr>
          <p:spPr bwMode="auto">
            <a:xfrm>
              <a:off x="1104" y="1476"/>
              <a:ext cx="383"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A</a:t>
              </a:r>
              <a:r>
                <a:rPr lang="en-US" altLang="zh-CN" sz="2600" baseline="-25000">
                  <a:solidFill>
                    <a:srgbClr val="800000"/>
                  </a:solidFill>
                  <a:latin typeface="黑体" pitchFamily="49" charset="-122"/>
                  <a:ea typeface="黑体" pitchFamily="49" charset="-122"/>
                </a:rPr>
                <a:t>1</a:t>
              </a:r>
            </a:p>
          </p:txBody>
        </p:sp>
        <p:sp>
          <p:nvSpPr>
            <p:cNvPr id="74768" name="Text Box 8"/>
            <p:cNvSpPr txBox="1">
              <a:spLocks noChangeArrowheads="1"/>
            </p:cNvSpPr>
            <p:nvPr/>
          </p:nvSpPr>
          <p:spPr bwMode="auto">
            <a:xfrm>
              <a:off x="2353" y="1399"/>
              <a:ext cx="383" cy="361"/>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600">
                  <a:solidFill>
                    <a:srgbClr val="800000"/>
                  </a:solidFill>
                  <a:latin typeface="黑体" pitchFamily="49" charset="-122"/>
                  <a:ea typeface="黑体" pitchFamily="49" charset="-122"/>
                </a:rPr>
                <a:t>A</a:t>
              </a:r>
              <a:r>
                <a:rPr lang="en-US" altLang="zh-CN" sz="2600" baseline="-25000">
                  <a:solidFill>
                    <a:srgbClr val="800000"/>
                  </a:solidFill>
                  <a:latin typeface="黑体" pitchFamily="49" charset="-122"/>
                  <a:ea typeface="黑体" pitchFamily="49" charset="-122"/>
                </a:rPr>
                <a:t>N</a:t>
              </a:r>
            </a:p>
          </p:txBody>
        </p:sp>
        <p:sp>
          <p:nvSpPr>
            <p:cNvPr id="74769" name="Freeform 9"/>
            <p:cNvSpPr>
              <a:spLocks/>
            </p:cNvSpPr>
            <p:nvPr/>
          </p:nvSpPr>
          <p:spPr bwMode="auto">
            <a:xfrm>
              <a:off x="336" y="0"/>
              <a:ext cx="3168" cy="776"/>
            </a:xfrm>
            <a:custGeom>
              <a:avLst/>
              <a:gdLst>
                <a:gd name="T0" fmla="*/ 0 w 2880"/>
                <a:gd name="T1" fmla="*/ 728 h 776"/>
                <a:gd name="T2" fmla="*/ 4642 w 2880"/>
                <a:gd name="T3" fmla="*/ 8 h 776"/>
                <a:gd name="T4" fmla="*/ 9943 w 2880"/>
                <a:gd name="T5" fmla="*/ 776 h 776"/>
                <a:gd name="T6" fmla="*/ 0 60000 65536"/>
                <a:gd name="T7" fmla="*/ 0 60000 65536"/>
                <a:gd name="T8" fmla="*/ 0 60000 65536"/>
                <a:gd name="T9" fmla="*/ 0 w 2880"/>
                <a:gd name="T10" fmla="*/ 0 h 776"/>
                <a:gd name="T11" fmla="*/ 2880 w 2880"/>
                <a:gd name="T12" fmla="*/ 776 h 776"/>
              </a:gdLst>
              <a:ahLst/>
              <a:cxnLst>
                <a:cxn ang="T6">
                  <a:pos x="T0" y="T1"/>
                </a:cxn>
                <a:cxn ang="T7">
                  <a:pos x="T2" y="T3"/>
                </a:cxn>
                <a:cxn ang="T8">
                  <a:pos x="T4" y="T5"/>
                </a:cxn>
              </a:cxnLst>
              <a:rect l="T9" t="T10" r="T11" b="T12"/>
              <a:pathLst>
                <a:path w="2880" h="776">
                  <a:moveTo>
                    <a:pt x="0" y="728"/>
                  </a:moveTo>
                  <a:cubicBezTo>
                    <a:pt x="432" y="364"/>
                    <a:pt x="864" y="0"/>
                    <a:pt x="1344" y="8"/>
                  </a:cubicBezTo>
                  <a:cubicBezTo>
                    <a:pt x="1824" y="16"/>
                    <a:pt x="2624" y="648"/>
                    <a:pt x="2880" y="776"/>
                  </a:cubicBezTo>
                </a:path>
              </a:pathLst>
            </a:custGeom>
            <a:noFill/>
            <a:ln w="28575" cmpd="sng">
              <a:solidFill>
                <a:srgbClr val="FF6600"/>
              </a:solidFill>
              <a:miter lim="800000"/>
              <a:headEnd/>
              <a:tailEnd type="triangle" w="med" len="med"/>
            </a:ln>
          </p:spPr>
          <p:txBody>
            <a:bodyPr/>
            <a:lstStyle/>
            <a:p>
              <a:endParaRPr lang="zh-CN" altLang="en-US"/>
            </a:p>
          </p:txBody>
        </p:sp>
        <p:sp>
          <p:nvSpPr>
            <p:cNvPr id="74770" name="Freeform 10"/>
            <p:cNvSpPr>
              <a:spLocks/>
            </p:cNvSpPr>
            <p:nvPr/>
          </p:nvSpPr>
          <p:spPr bwMode="auto">
            <a:xfrm>
              <a:off x="240" y="1016"/>
              <a:ext cx="768" cy="624"/>
            </a:xfrm>
            <a:custGeom>
              <a:avLst/>
              <a:gdLst>
                <a:gd name="T0" fmla="*/ 0 w 768"/>
                <a:gd name="T1" fmla="*/ 0 h 624"/>
                <a:gd name="T2" fmla="*/ 192 w 768"/>
                <a:gd name="T3" fmla="*/ 432 h 624"/>
                <a:gd name="T4" fmla="*/ 768 w 768"/>
                <a:gd name="T5" fmla="*/ 624 h 624"/>
                <a:gd name="T6" fmla="*/ 0 60000 65536"/>
                <a:gd name="T7" fmla="*/ 0 60000 65536"/>
                <a:gd name="T8" fmla="*/ 0 60000 65536"/>
                <a:gd name="T9" fmla="*/ 0 w 768"/>
                <a:gd name="T10" fmla="*/ 0 h 624"/>
                <a:gd name="T11" fmla="*/ 768 w 768"/>
                <a:gd name="T12" fmla="*/ 624 h 624"/>
              </a:gdLst>
              <a:ahLst/>
              <a:cxnLst>
                <a:cxn ang="T6">
                  <a:pos x="T0" y="T1"/>
                </a:cxn>
                <a:cxn ang="T7">
                  <a:pos x="T2" y="T3"/>
                </a:cxn>
                <a:cxn ang="T8">
                  <a:pos x="T4" y="T5"/>
                </a:cxn>
              </a:cxnLst>
              <a:rect l="T9" t="T10" r="T11" b="T12"/>
              <a:pathLst>
                <a:path w="768" h="624">
                  <a:moveTo>
                    <a:pt x="0" y="0"/>
                  </a:moveTo>
                  <a:cubicBezTo>
                    <a:pt x="32" y="164"/>
                    <a:pt x="64" y="328"/>
                    <a:pt x="192" y="432"/>
                  </a:cubicBezTo>
                  <a:cubicBezTo>
                    <a:pt x="320" y="536"/>
                    <a:pt x="672" y="592"/>
                    <a:pt x="768" y="624"/>
                  </a:cubicBezTo>
                </a:path>
              </a:pathLst>
            </a:custGeom>
            <a:noFill/>
            <a:ln w="28575" cmpd="sng">
              <a:solidFill>
                <a:srgbClr val="FF6600"/>
              </a:solidFill>
              <a:miter lim="800000"/>
              <a:headEnd/>
              <a:tailEnd type="triangle" w="med" len="med"/>
            </a:ln>
          </p:spPr>
          <p:txBody>
            <a:bodyPr/>
            <a:lstStyle/>
            <a:p>
              <a:endParaRPr lang="zh-CN" altLang="en-US"/>
            </a:p>
          </p:txBody>
        </p:sp>
        <p:sp>
          <p:nvSpPr>
            <p:cNvPr id="74771" name="Freeform 11"/>
            <p:cNvSpPr>
              <a:spLocks/>
            </p:cNvSpPr>
            <p:nvPr/>
          </p:nvSpPr>
          <p:spPr bwMode="auto">
            <a:xfrm>
              <a:off x="1488" y="1688"/>
              <a:ext cx="672" cy="96"/>
            </a:xfrm>
            <a:custGeom>
              <a:avLst/>
              <a:gdLst>
                <a:gd name="T0" fmla="*/ 0 w 672"/>
                <a:gd name="T1" fmla="*/ 0 h 96"/>
                <a:gd name="T2" fmla="*/ 384 w 672"/>
                <a:gd name="T3" fmla="*/ 96 h 96"/>
                <a:gd name="T4" fmla="*/ 672 w 672"/>
                <a:gd name="T5" fmla="*/ 0 h 96"/>
                <a:gd name="T6" fmla="*/ 0 60000 65536"/>
                <a:gd name="T7" fmla="*/ 0 60000 65536"/>
                <a:gd name="T8" fmla="*/ 0 60000 65536"/>
                <a:gd name="T9" fmla="*/ 0 w 672"/>
                <a:gd name="T10" fmla="*/ 0 h 96"/>
                <a:gd name="T11" fmla="*/ 672 w 672"/>
                <a:gd name="T12" fmla="*/ 96 h 96"/>
              </a:gdLst>
              <a:ahLst/>
              <a:cxnLst>
                <a:cxn ang="T6">
                  <a:pos x="T0" y="T1"/>
                </a:cxn>
                <a:cxn ang="T7">
                  <a:pos x="T2" y="T3"/>
                </a:cxn>
                <a:cxn ang="T8">
                  <a:pos x="T4" y="T5"/>
                </a:cxn>
              </a:cxnLst>
              <a:rect l="T9" t="T10" r="T11" b="T12"/>
              <a:pathLst>
                <a:path w="672" h="96">
                  <a:moveTo>
                    <a:pt x="0" y="0"/>
                  </a:moveTo>
                  <a:cubicBezTo>
                    <a:pt x="136" y="48"/>
                    <a:pt x="272" y="96"/>
                    <a:pt x="384" y="96"/>
                  </a:cubicBezTo>
                  <a:cubicBezTo>
                    <a:pt x="496" y="96"/>
                    <a:pt x="624" y="16"/>
                    <a:pt x="672" y="0"/>
                  </a:cubicBezTo>
                </a:path>
              </a:pathLst>
            </a:custGeom>
            <a:noFill/>
            <a:ln w="28575" cmpd="sng">
              <a:solidFill>
                <a:srgbClr val="FF6600"/>
              </a:solidFill>
              <a:prstDash val="dash"/>
              <a:miter lim="800000"/>
              <a:headEnd/>
              <a:tailEnd type="triangle" w="med" len="med"/>
            </a:ln>
          </p:spPr>
          <p:txBody>
            <a:bodyPr/>
            <a:lstStyle/>
            <a:p>
              <a:endParaRPr lang="zh-CN" altLang="en-US"/>
            </a:p>
          </p:txBody>
        </p:sp>
        <p:sp>
          <p:nvSpPr>
            <p:cNvPr id="74772" name="Freeform 12"/>
            <p:cNvSpPr>
              <a:spLocks/>
            </p:cNvSpPr>
            <p:nvPr/>
          </p:nvSpPr>
          <p:spPr bwMode="auto">
            <a:xfrm>
              <a:off x="2688" y="1016"/>
              <a:ext cx="816" cy="624"/>
            </a:xfrm>
            <a:custGeom>
              <a:avLst/>
              <a:gdLst>
                <a:gd name="T0" fmla="*/ 0 w 672"/>
                <a:gd name="T1" fmla="*/ 112 h 720"/>
                <a:gd name="T2" fmla="*/ 5997 w 672"/>
                <a:gd name="T3" fmla="*/ 75 h 720"/>
                <a:gd name="T4" fmla="*/ 8388 w 672"/>
                <a:gd name="T5" fmla="*/ 0 h 720"/>
                <a:gd name="T6" fmla="*/ 0 60000 65536"/>
                <a:gd name="T7" fmla="*/ 0 60000 65536"/>
                <a:gd name="T8" fmla="*/ 0 60000 65536"/>
                <a:gd name="T9" fmla="*/ 0 w 672"/>
                <a:gd name="T10" fmla="*/ 0 h 720"/>
                <a:gd name="T11" fmla="*/ 672 w 672"/>
                <a:gd name="T12" fmla="*/ 720 h 720"/>
              </a:gdLst>
              <a:ahLst/>
              <a:cxnLst>
                <a:cxn ang="T6">
                  <a:pos x="T0" y="T1"/>
                </a:cxn>
                <a:cxn ang="T7">
                  <a:pos x="T2" y="T3"/>
                </a:cxn>
                <a:cxn ang="T8">
                  <a:pos x="T4" y="T5"/>
                </a:cxn>
              </a:cxnLst>
              <a:rect l="T9" t="T10" r="T11" b="T12"/>
              <a:pathLst>
                <a:path w="672" h="720">
                  <a:moveTo>
                    <a:pt x="0" y="720"/>
                  </a:moveTo>
                  <a:cubicBezTo>
                    <a:pt x="184" y="660"/>
                    <a:pt x="368" y="600"/>
                    <a:pt x="480" y="480"/>
                  </a:cubicBezTo>
                  <a:cubicBezTo>
                    <a:pt x="592" y="360"/>
                    <a:pt x="640" y="80"/>
                    <a:pt x="672" y="0"/>
                  </a:cubicBezTo>
                </a:path>
              </a:pathLst>
            </a:custGeom>
            <a:noFill/>
            <a:ln w="28575" cmpd="sng">
              <a:solidFill>
                <a:srgbClr val="FF6600"/>
              </a:solidFill>
              <a:miter lim="800000"/>
              <a:headEnd/>
              <a:tailEnd type="triangle" w="med" len="med"/>
            </a:ln>
          </p:spPr>
          <p:txBody>
            <a:bodyPr/>
            <a:lstStyle/>
            <a:p>
              <a:endParaRPr lang="zh-CN" altLang="en-US"/>
            </a:p>
          </p:txBody>
        </p:sp>
        <p:sp>
          <p:nvSpPr>
            <p:cNvPr id="74773" name="Text Box 13"/>
            <p:cNvSpPr txBox="1">
              <a:spLocks noChangeArrowheads="1"/>
            </p:cNvSpPr>
            <p:nvPr/>
          </p:nvSpPr>
          <p:spPr bwMode="auto">
            <a:xfrm>
              <a:off x="1342" y="1321"/>
              <a:ext cx="1011" cy="29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sz="2000" b="1">
                  <a:solidFill>
                    <a:srgbClr val="CC0066"/>
                  </a:solidFill>
                  <a:ea typeface="黑体" pitchFamily="49" charset="-122"/>
                </a:rPr>
                <a:t>栈交流</a:t>
              </a:r>
            </a:p>
          </p:txBody>
        </p:sp>
        <p:sp>
          <p:nvSpPr>
            <p:cNvPr id="74774" name="Text Box 14"/>
            <p:cNvSpPr txBox="1">
              <a:spLocks noChangeArrowheads="1"/>
            </p:cNvSpPr>
            <p:nvPr/>
          </p:nvSpPr>
          <p:spPr bwMode="auto">
            <a:xfrm>
              <a:off x="1342" y="205"/>
              <a:ext cx="1011" cy="29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sz="2000" b="1" dirty="0">
                  <a:solidFill>
                    <a:srgbClr val="CC0066"/>
                  </a:solidFill>
                  <a:ea typeface="黑体" pitchFamily="49" charset="-122"/>
                </a:rPr>
                <a:t>零栈交流</a:t>
              </a:r>
            </a:p>
          </p:txBody>
        </p:sp>
      </p:grpSp>
      <p:sp>
        <p:nvSpPr>
          <p:cNvPr id="64528" name="Rectangle 15"/>
          <p:cNvSpPr>
            <a:spLocks noChangeArrowheads="1"/>
          </p:cNvSpPr>
          <p:nvPr/>
        </p:nvSpPr>
        <p:spPr bwMode="auto">
          <a:xfrm>
            <a:off x="6083300" y="2517950"/>
            <a:ext cx="3060700" cy="1015663"/>
          </a:xfrm>
          <a:prstGeom prst="rect">
            <a:avLst/>
          </a:prstGeom>
          <a:noFill/>
          <a:ln w="9525">
            <a:noFill/>
            <a:miter lim="800000"/>
            <a:headEnd/>
            <a:tailEnd/>
          </a:ln>
        </p:spPr>
        <p:txBody>
          <a:bodyPr anchor="ctr">
            <a:spAutoFit/>
          </a:bodyPr>
          <a:lstStyle/>
          <a:p>
            <a:pPr eaLnBrk="1" hangingPunct="1">
              <a:buFont typeface="Arial" pitchFamily="34" charset="0"/>
              <a:buNone/>
            </a:pPr>
            <a:r>
              <a:rPr lang="en-US" altLang="zh-CN" sz="2000" b="1" dirty="0">
                <a:solidFill>
                  <a:srgbClr val="990033"/>
                </a:solidFill>
                <a:latin typeface="Arial" pitchFamily="34" charset="0"/>
                <a:ea typeface="楷体_GB2312" pitchFamily="1" charset="-122"/>
              </a:rPr>
              <a:t>S</a:t>
            </a:r>
            <a:r>
              <a:rPr lang="zh-CN" altLang="en-US" sz="2000" b="1" dirty="0">
                <a:solidFill>
                  <a:srgbClr val="990033"/>
                </a:solidFill>
                <a:latin typeface="Arial" pitchFamily="34" charset="0"/>
                <a:ea typeface="楷体_GB2312" pitchFamily="1" charset="-122"/>
              </a:rPr>
              <a:t>：信息发送者</a:t>
            </a:r>
          </a:p>
          <a:p>
            <a:pPr eaLnBrk="1" hangingPunct="1">
              <a:buFont typeface="Arial" pitchFamily="34" charset="0"/>
              <a:buNone/>
            </a:pPr>
            <a:r>
              <a:rPr lang="en-US" altLang="zh-CN" sz="2000" b="1" dirty="0">
                <a:solidFill>
                  <a:srgbClr val="990033"/>
                </a:solidFill>
                <a:latin typeface="Arial" pitchFamily="34" charset="0"/>
                <a:ea typeface="楷体_GB2312" pitchFamily="1" charset="-122"/>
              </a:rPr>
              <a:t>R</a:t>
            </a:r>
            <a:r>
              <a:rPr lang="zh-CN" altLang="en-US" sz="2000" b="1" dirty="0">
                <a:solidFill>
                  <a:srgbClr val="990033"/>
                </a:solidFill>
                <a:latin typeface="Arial" pitchFamily="34" charset="0"/>
                <a:ea typeface="楷体_GB2312" pitchFamily="1" charset="-122"/>
              </a:rPr>
              <a:t>：信息接收者</a:t>
            </a:r>
          </a:p>
          <a:p>
            <a:pPr eaLnBrk="1" hangingPunct="1">
              <a:buFont typeface="Arial" pitchFamily="34" charset="0"/>
              <a:buNone/>
            </a:pPr>
            <a:r>
              <a:rPr lang="en-US" altLang="zh-CN" sz="2000" b="1" dirty="0">
                <a:solidFill>
                  <a:srgbClr val="990033"/>
                </a:solidFill>
                <a:latin typeface="Arial" pitchFamily="34" charset="0"/>
                <a:ea typeface="楷体_GB2312" pitchFamily="1" charset="-122"/>
              </a:rPr>
              <a:t>A</a:t>
            </a:r>
            <a:r>
              <a:rPr lang="zh-CN" altLang="en-US" sz="2000" b="1" dirty="0">
                <a:solidFill>
                  <a:srgbClr val="990033"/>
                </a:solidFill>
                <a:latin typeface="Arial" pitchFamily="34" charset="0"/>
                <a:ea typeface="楷体_GB2312" pitchFamily="1" charset="-122"/>
              </a:rPr>
              <a:t>：信息栈（社会代理）</a:t>
            </a:r>
          </a:p>
        </p:txBody>
      </p:sp>
      <p:sp>
        <p:nvSpPr>
          <p:cNvPr id="64529" name="Rectangle 16"/>
          <p:cNvSpPr>
            <a:spLocks noChangeArrowheads="1"/>
          </p:cNvSpPr>
          <p:nvPr/>
        </p:nvSpPr>
        <p:spPr bwMode="auto">
          <a:xfrm>
            <a:off x="755656" y="5216029"/>
            <a:ext cx="5472113" cy="923330"/>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b="1">
                <a:latin typeface="黑体" pitchFamily="49" charset="-122"/>
                <a:ea typeface="黑体" pitchFamily="49" charset="-122"/>
              </a:rPr>
              <a:t>栈交流（社会代理交流）：有信息栈参与的社会信息交流过程；</a:t>
            </a:r>
          </a:p>
          <a:p>
            <a:pPr eaLnBrk="1" hangingPunct="1">
              <a:buFont typeface="Arial" pitchFamily="34" charset="0"/>
              <a:buNone/>
            </a:pPr>
            <a:r>
              <a:rPr lang="zh-CN" altLang="en-US" b="1">
                <a:latin typeface="Arial" pitchFamily="34" charset="0"/>
                <a:ea typeface="楷体_GB2312" pitchFamily="1" charset="-122"/>
              </a:rPr>
              <a:t>零</a:t>
            </a:r>
            <a:r>
              <a:rPr lang="zh-CN" altLang="en-US" b="1">
                <a:latin typeface="黑体" pitchFamily="49" charset="-122"/>
                <a:ea typeface="黑体" pitchFamily="49" charset="-122"/>
              </a:rPr>
              <a:t>栈交流：无信息栈参与的社会信息交流过程。</a:t>
            </a:r>
          </a:p>
        </p:txBody>
      </p:sp>
      <p:grpSp>
        <p:nvGrpSpPr>
          <p:cNvPr id="3" name="Group 18"/>
          <p:cNvGrpSpPr>
            <a:grpSpLocks/>
          </p:cNvGrpSpPr>
          <p:nvPr/>
        </p:nvGrpSpPr>
        <p:grpSpPr bwMode="auto">
          <a:xfrm>
            <a:off x="6445250" y="5184775"/>
            <a:ext cx="1296988" cy="503239"/>
            <a:chOff x="0" y="0"/>
            <a:chExt cx="2086" cy="453"/>
          </a:xfrm>
        </p:grpSpPr>
        <p:sp>
          <p:nvSpPr>
            <p:cNvPr id="74763" name="AutoShape 30"/>
            <p:cNvSpPr>
              <a:spLocks noChangeArrowheads="1"/>
            </p:cNvSpPr>
            <p:nvPr/>
          </p:nvSpPr>
          <p:spPr bwMode="auto">
            <a:xfrm>
              <a:off x="0" y="0"/>
              <a:ext cx="2086" cy="453"/>
            </a:xfrm>
            <a:prstGeom prst="leftArrow">
              <a:avLst>
                <a:gd name="adj1" fmla="val 43380"/>
                <a:gd name="adj2" fmla="val 49886"/>
              </a:avLst>
            </a:prstGeom>
            <a:solidFill>
              <a:srgbClr val="99CCFF"/>
            </a:solidFill>
            <a:ln w="9525">
              <a:solidFill>
                <a:srgbClr val="000000"/>
              </a:solidFill>
              <a:miter lim="800000"/>
              <a:headEnd/>
              <a:tailEnd/>
            </a:ln>
          </p:spPr>
          <p:txBody>
            <a:bodyPr wrap="none" anchor="ctr"/>
            <a:lstStyle/>
            <a:p>
              <a:pPr eaLnBrk="1" hangingPunct="1">
                <a:buFont typeface="Arial" pitchFamily="34" charset="0"/>
                <a:buNone/>
              </a:pPr>
              <a:endParaRPr lang="zh-CN" altLang="en-US"/>
            </a:p>
          </p:txBody>
        </p:sp>
        <p:sp>
          <p:nvSpPr>
            <p:cNvPr id="74764" name="Rectangle 31"/>
            <p:cNvSpPr>
              <a:spLocks noChangeArrowheads="1"/>
            </p:cNvSpPr>
            <p:nvPr/>
          </p:nvSpPr>
          <p:spPr bwMode="auto">
            <a:xfrm>
              <a:off x="89" y="45"/>
              <a:ext cx="1997" cy="318"/>
            </a:xfrm>
            <a:prstGeom prst="rect">
              <a:avLst/>
            </a:prstGeom>
            <a:noFill/>
            <a:ln w="9525">
              <a:noFill/>
              <a:miter lim="800000"/>
              <a:headEnd/>
              <a:tailEnd/>
            </a:ln>
          </p:spPr>
          <p:txBody>
            <a:bodyPr/>
            <a:lstStyle/>
            <a:p>
              <a:pPr marL="469900" indent="-469900" algn="ctr">
                <a:spcBef>
                  <a:spcPct val="20000"/>
                </a:spcBef>
                <a:buClr>
                  <a:schemeClr val="bg2"/>
                </a:buClr>
                <a:buSzPct val="90000"/>
              </a:pPr>
              <a:r>
                <a:rPr lang="zh-CN" altLang="en-US" b="1">
                  <a:solidFill>
                    <a:srgbClr val="FF0000"/>
                  </a:solidFill>
                  <a:ea typeface="隶书" pitchFamily="49" charset="-122"/>
                </a:rPr>
                <a:t>间接交流</a:t>
              </a:r>
            </a:p>
          </p:txBody>
        </p:sp>
      </p:grpSp>
      <p:grpSp>
        <p:nvGrpSpPr>
          <p:cNvPr id="4" name="Group 21"/>
          <p:cNvGrpSpPr>
            <a:grpSpLocks/>
          </p:cNvGrpSpPr>
          <p:nvPr/>
        </p:nvGrpSpPr>
        <p:grpSpPr bwMode="auto">
          <a:xfrm>
            <a:off x="6443669" y="5762626"/>
            <a:ext cx="1296987" cy="503239"/>
            <a:chOff x="0" y="0"/>
            <a:chExt cx="2086" cy="453"/>
          </a:xfrm>
        </p:grpSpPr>
        <p:sp>
          <p:nvSpPr>
            <p:cNvPr id="74761" name="AutoShape 33"/>
            <p:cNvSpPr>
              <a:spLocks noChangeArrowheads="1"/>
            </p:cNvSpPr>
            <p:nvPr/>
          </p:nvSpPr>
          <p:spPr bwMode="auto">
            <a:xfrm>
              <a:off x="0" y="0"/>
              <a:ext cx="2086" cy="453"/>
            </a:xfrm>
            <a:prstGeom prst="leftArrow">
              <a:avLst>
                <a:gd name="adj1" fmla="val 43380"/>
                <a:gd name="adj2" fmla="val 49886"/>
              </a:avLst>
            </a:prstGeom>
            <a:solidFill>
              <a:srgbClr val="99CCFF"/>
            </a:solidFill>
            <a:ln w="9525">
              <a:solidFill>
                <a:srgbClr val="000000"/>
              </a:solidFill>
              <a:miter lim="800000"/>
              <a:headEnd/>
              <a:tailEnd/>
            </a:ln>
          </p:spPr>
          <p:txBody>
            <a:bodyPr wrap="none" anchor="ctr"/>
            <a:lstStyle/>
            <a:p>
              <a:pPr eaLnBrk="1" hangingPunct="1">
                <a:buFont typeface="Arial" pitchFamily="34" charset="0"/>
                <a:buNone/>
              </a:pPr>
              <a:endParaRPr lang="zh-CN" altLang="en-US"/>
            </a:p>
          </p:txBody>
        </p:sp>
        <p:sp>
          <p:nvSpPr>
            <p:cNvPr id="74762" name="Rectangle 34"/>
            <p:cNvSpPr>
              <a:spLocks noChangeArrowheads="1"/>
            </p:cNvSpPr>
            <p:nvPr/>
          </p:nvSpPr>
          <p:spPr bwMode="auto">
            <a:xfrm>
              <a:off x="89" y="45"/>
              <a:ext cx="1997" cy="318"/>
            </a:xfrm>
            <a:prstGeom prst="rect">
              <a:avLst/>
            </a:prstGeom>
            <a:noFill/>
            <a:ln w="9525">
              <a:noFill/>
              <a:miter lim="800000"/>
              <a:headEnd/>
              <a:tailEnd/>
            </a:ln>
          </p:spPr>
          <p:txBody>
            <a:bodyPr/>
            <a:lstStyle/>
            <a:p>
              <a:pPr marL="469900" indent="-469900" algn="ctr">
                <a:spcBef>
                  <a:spcPct val="20000"/>
                </a:spcBef>
                <a:buClr>
                  <a:schemeClr val="bg2"/>
                </a:buClr>
                <a:buSzPct val="90000"/>
              </a:pPr>
              <a:r>
                <a:rPr lang="zh-CN" altLang="en-US" b="1">
                  <a:solidFill>
                    <a:srgbClr val="FF0000"/>
                  </a:solidFill>
                  <a:ea typeface="隶书" pitchFamily="49" charset="-122"/>
                </a:rPr>
                <a:t>直接交流</a:t>
              </a:r>
            </a:p>
          </p:txBody>
        </p:sp>
      </p:grpSp>
      <p:sp>
        <p:nvSpPr>
          <p:cNvPr id="23"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4294967295"/>
          </p:nvPr>
        </p:nvSpPr>
        <p:spPr>
          <a:xfrm>
            <a:off x="457200" y="1339850"/>
            <a:ext cx="8229600" cy="590551"/>
          </a:xfrm>
        </p:spPr>
        <p:txBody>
          <a:bodyPr/>
          <a:lstStyle/>
          <a:p>
            <a:pPr marL="812800" indent="-812800">
              <a:buFont typeface="Wingdings" pitchFamily="2" charset="2"/>
              <a:buAutoNum type="ea1JpnChsDbPeriod" startAt="4"/>
            </a:pPr>
            <a:r>
              <a:rPr lang="en-US" altLang="zh-CN" smtClean="0"/>
              <a:t>“</a:t>
            </a:r>
            <a:r>
              <a:rPr lang="zh-CN" altLang="en-US" smtClean="0"/>
              <a:t>直接交流”与“间接交流”的区别</a:t>
            </a:r>
          </a:p>
        </p:txBody>
      </p:sp>
      <p:sp>
        <p:nvSpPr>
          <p:cNvPr id="75779"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EA9AA120-3A4C-4CEE-A321-1F3FF1E0EB88}" type="slidenum">
              <a:rPr lang="en-US" altLang="zh-CN" sz="1600"/>
              <a:pPr algn="r" eaLnBrk="1" hangingPunct="1">
                <a:buFont typeface="Arial" pitchFamily="34" charset="0"/>
                <a:buNone/>
              </a:pPr>
              <a:t>53</a:t>
            </a:fld>
            <a:endParaRPr lang="en-US" altLang="zh-CN" sz="1600"/>
          </a:p>
        </p:txBody>
      </p:sp>
      <p:sp>
        <p:nvSpPr>
          <p:cNvPr id="65541" name="Rectangle 4"/>
          <p:cNvSpPr>
            <a:spLocks noChangeArrowheads="1"/>
          </p:cNvSpPr>
          <p:nvPr/>
        </p:nvSpPr>
        <p:spPr bwMode="auto">
          <a:xfrm>
            <a:off x="-23812" y="1860551"/>
            <a:ext cx="9167813" cy="1511300"/>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a:pPr>
            <a:r>
              <a:rPr lang="zh-CN" altLang="en-US" sz="2400" b="1" dirty="0"/>
              <a:t>媒介系统的差异</a:t>
            </a:r>
          </a:p>
          <a:p>
            <a:pPr marL="1524000" lvl="2" indent="-609600">
              <a:spcBef>
                <a:spcPct val="20000"/>
              </a:spcBef>
              <a:buClr>
                <a:schemeClr val="bg2"/>
              </a:buClr>
              <a:buSzPct val="65000"/>
              <a:buFont typeface="Wingdings" pitchFamily="2" charset="2"/>
              <a:buChar char="o"/>
            </a:pPr>
            <a:r>
              <a:rPr lang="zh-CN" altLang="en-US" sz="2000" b="1" dirty="0"/>
              <a:t>直接交流的媒介系统是纯自然的和客观的，没有社会因素的介入。具有生动、直观、反馈迅速、时间间隔短的特点；</a:t>
            </a:r>
          </a:p>
          <a:p>
            <a:pPr marL="1524000" lvl="2" indent="-609600">
              <a:spcBef>
                <a:spcPct val="20000"/>
              </a:spcBef>
              <a:buClr>
                <a:schemeClr val="bg2"/>
              </a:buClr>
              <a:buSzPct val="65000"/>
              <a:buFont typeface="Wingdings" pitchFamily="2" charset="2"/>
              <a:buChar char="o"/>
            </a:pPr>
            <a:r>
              <a:rPr lang="zh-CN" altLang="en-US" sz="2000" b="1" dirty="0"/>
              <a:t>间接交流需借助于社会系统的介入。</a:t>
            </a:r>
          </a:p>
        </p:txBody>
      </p:sp>
      <p:sp>
        <p:nvSpPr>
          <p:cNvPr id="65542" name="Rectangle 5"/>
          <p:cNvSpPr>
            <a:spLocks noChangeArrowheads="1"/>
          </p:cNvSpPr>
          <p:nvPr/>
        </p:nvSpPr>
        <p:spPr bwMode="auto">
          <a:xfrm>
            <a:off x="-23812" y="3371852"/>
            <a:ext cx="9167813" cy="115252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2"/>
            </a:pPr>
            <a:r>
              <a:rPr lang="zh-CN" altLang="en-US" sz="2400" b="1" dirty="0"/>
              <a:t>信息沟通方式的差异</a:t>
            </a:r>
          </a:p>
          <a:p>
            <a:pPr marL="1524000" lvl="2" indent="-609600">
              <a:spcBef>
                <a:spcPct val="20000"/>
              </a:spcBef>
              <a:buClr>
                <a:schemeClr val="bg2"/>
              </a:buClr>
              <a:buSzPct val="65000"/>
              <a:buFont typeface="Wingdings" pitchFamily="2" charset="2"/>
              <a:buChar char="o"/>
            </a:pPr>
            <a:r>
              <a:rPr lang="zh-CN" altLang="en-US" sz="2000" b="1" dirty="0"/>
              <a:t>直接交流不会受到社会系统的干预和控制，具有较大的随意性；</a:t>
            </a:r>
          </a:p>
          <a:p>
            <a:pPr marL="1524000" lvl="2" indent="-609600">
              <a:spcBef>
                <a:spcPct val="20000"/>
              </a:spcBef>
              <a:buClr>
                <a:schemeClr val="bg2"/>
              </a:buClr>
              <a:buSzPct val="65000"/>
              <a:buFont typeface="Wingdings" pitchFamily="2" charset="2"/>
              <a:buChar char="o"/>
            </a:pPr>
            <a:r>
              <a:rPr lang="zh-CN" altLang="en-US" sz="2000" b="1" dirty="0"/>
              <a:t>间接交流受到社会代理的影响、监督和评价，比较严谨。</a:t>
            </a:r>
          </a:p>
        </p:txBody>
      </p:sp>
      <p:sp>
        <p:nvSpPr>
          <p:cNvPr id="65543" name="Rectangle 6"/>
          <p:cNvSpPr>
            <a:spLocks noChangeArrowheads="1"/>
          </p:cNvSpPr>
          <p:nvPr/>
        </p:nvSpPr>
        <p:spPr bwMode="auto">
          <a:xfrm>
            <a:off x="-23812" y="4670428"/>
            <a:ext cx="9167813" cy="143827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3"/>
            </a:pPr>
            <a:r>
              <a:rPr lang="zh-CN" altLang="en-US" sz="2400" b="1" dirty="0"/>
              <a:t>信息交流双方的时间关系不同</a:t>
            </a:r>
          </a:p>
          <a:p>
            <a:pPr marL="1524000" lvl="2" indent="-609600">
              <a:spcBef>
                <a:spcPct val="20000"/>
              </a:spcBef>
              <a:buClr>
                <a:schemeClr val="bg2"/>
              </a:buClr>
              <a:buSzPct val="65000"/>
              <a:buFont typeface="Wingdings" pitchFamily="2" charset="2"/>
              <a:buChar char="o"/>
            </a:pPr>
            <a:r>
              <a:rPr lang="zh-CN" altLang="en-US" sz="2000" b="1" dirty="0"/>
              <a:t>直接交流都是共时交流；</a:t>
            </a:r>
          </a:p>
          <a:p>
            <a:pPr marL="1524000" lvl="2" indent="-609600">
              <a:spcBef>
                <a:spcPct val="20000"/>
              </a:spcBef>
              <a:buClr>
                <a:schemeClr val="bg2"/>
              </a:buClr>
              <a:buSzPct val="65000"/>
              <a:buFont typeface="Wingdings" pitchFamily="2" charset="2"/>
              <a:buChar char="o"/>
            </a:pPr>
            <a:r>
              <a:rPr lang="zh-CN" altLang="en-US" sz="2000" b="1" dirty="0"/>
              <a:t>间接交流既有共时交流，又有历时交流，其信息传递的时间范围及空间范围都比较大。</a:t>
            </a:r>
          </a:p>
        </p:txBody>
      </p:sp>
      <p:sp>
        <p:nvSpPr>
          <p:cNvPr id="7"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txBox="1">
            <a:spLocks noGrp="1" noChangeArrowheads="1"/>
          </p:cNvSpPr>
          <p:nvPr/>
        </p:nvSpPr>
        <p:spPr bwMode="auto">
          <a:xfrm>
            <a:off x="7524750" y="6084888"/>
            <a:ext cx="933450" cy="457200"/>
          </a:xfrm>
          <a:prstGeom prst="rect">
            <a:avLst/>
          </a:prstGeom>
          <a:noFill/>
          <a:ln w="9525">
            <a:noFill/>
            <a:miter lim="800000"/>
            <a:headEnd/>
            <a:tailEnd/>
          </a:ln>
        </p:spPr>
        <p:txBody>
          <a:bodyPr/>
          <a:lstStyle/>
          <a:p>
            <a:pPr algn="r" eaLnBrk="1" hangingPunct="1">
              <a:buFont typeface="Arial" pitchFamily="34" charset="0"/>
              <a:buNone/>
            </a:pPr>
            <a:fld id="{FFAE7EDE-D3FE-42A8-AA38-C4E6C7B6AC6B}" type="slidenum">
              <a:rPr lang="en-US" altLang="zh-CN" sz="1600"/>
              <a:pPr algn="r" eaLnBrk="1" hangingPunct="1">
                <a:buFont typeface="Arial" pitchFamily="34" charset="0"/>
                <a:buNone/>
              </a:pPr>
              <a:t>54</a:t>
            </a:fld>
            <a:endParaRPr lang="en-US" altLang="zh-CN" sz="1600"/>
          </a:p>
        </p:txBody>
      </p:sp>
      <p:sp>
        <p:nvSpPr>
          <p:cNvPr id="66565" name="Rectangle 4"/>
          <p:cNvSpPr>
            <a:spLocks noChangeArrowheads="1"/>
          </p:cNvSpPr>
          <p:nvPr/>
        </p:nvSpPr>
        <p:spPr bwMode="auto">
          <a:xfrm>
            <a:off x="34931" y="1298580"/>
            <a:ext cx="9167813" cy="1152525"/>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4"/>
            </a:pPr>
            <a:r>
              <a:rPr lang="zh-CN" altLang="en-US" sz="2400" b="1" dirty="0"/>
              <a:t>信息交流参与者的关联不同</a:t>
            </a:r>
          </a:p>
          <a:p>
            <a:pPr marL="1524000" lvl="2" indent="-609600">
              <a:spcBef>
                <a:spcPct val="20000"/>
              </a:spcBef>
              <a:buClr>
                <a:schemeClr val="bg2"/>
              </a:buClr>
              <a:buSzPct val="65000"/>
              <a:buFont typeface="Wingdings" pitchFamily="2" charset="2"/>
              <a:buChar char="o"/>
            </a:pPr>
            <a:r>
              <a:rPr lang="zh-CN" altLang="en-US" sz="2000" b="1" dirty="0"/>
              <a:t>直接交流是</a:t>
            </a:r>
            <a:r>
              <a:rPr lang="en-US" altLang="zh-CN" sz="2000" b="1" dirty="0"/>
              <a:t>S </a:t>
            </a:r>
            <a:r>
              <a:rPr lang="en-US" altLang="zh-CN" sz="2000" b="1" dirty="0">
                <a:latin typeface="Arial" pitchFamily="34" charset="0"/>
              </a:rPr>
              <a:t>—</a:t>
            </a:r>
            <a:r>
              <a:rPr lang="en-US" altLang="zh-CN" sz="2000" b="1" dirty="0"/>
              <a:t> R</a:t>
            </a:r>
            <a:r>
              <a:rPr lang="zh-CN" altLang="en-US" sz="2000" b="1" dirty="0"/>
              <a:t>关系；</a:t>
            </a:r>
          </a:p>
          <a:p>
            <a:pPr marL="1524000" lvl="2" indent="-609600">
              <a:spcBef>
                <a:spcPct val="20000"/>
              </a:spcBef>
              <a:buClr>
                <a:schemeClr val="bg2"/>
              </a:buClr>
              <a:buSzPct val="65000"/>
              <a:buFont typeface="Wingdings" pitchFamily="2" charset="2"/>
              <a:buChar char="o"/>
            </a:pPr>
            <a:r>
              <a:rPr lang="zh-CN" altLang="en-US" sz="2000" b="1" dirty="0"/>
              <a:t>间接交流是</a:t>
            </a:r>
            <a:r>
              <a:rPr lang="en-US" altLang="zh-CN" sz="2000" b="1" dirty="0"/>
              <a:t>S </a:t>
            </a:r>
            <a:r>
              <a:rPr lang="en-US" altLang="zh-CN" sz="2000" b="1" dirty="0">
                <a:latin typeface="Arial" pitchFamily="34" charset="0"/>
              </a:rPr>
              <a:t>—</a:t>
            </a:r>
            <a:r>
              <a:rPr lang="en-US" altLang="zh-CN" sz="2000" b="1" dirty="0"/>
              <a:t> A </a:t>
            </a:r>
            <a:r>
              <a:rPr lang="en-US" altLang="zh-CN" sz="2000" b="1" dirty="0">
                <a:latin typeface="Arial" pitchFamily="34" charset="0"/>
              </a:rPr>
              <a:t>—</a:t>
            </a:r>
            <a:r>
              <a:rPr lang="en-US" altLang="zh-CN" sz="2000" b="1" dirty="0"/>
              <a:t> R</a:t>
            </a:r>
            <a:r>
              <a:rPr lang="zh-CN" altLang="en-US" sz="2000" b="1" dirty="0"/>
              <a:t>关系。</a:t>
            </a:r>
          </a:p>
        </p:txBody>
      </p:sp>
      <p:sp>
        <p:nvSpPr>
          <p:cNvPr id="66566" name="Rectangle 5"/>
          <p:cNvSpPr>
            <a:spLocks noChangeArrowheads="1"/>
          </p:cNvSpPr>
          <p:nvPr/>
        </p:nvSpPr>
        <p:spPr bwMode="auto">
          <a:xfrm>
            <a:off x="34931" y="2852743"/>
            <a:ext cx="9167813" cy="503237"/>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AutoNum type="circleNumDbPlain" startAt="5"/>
            </a:pPr>
            <a:r>
              <a:rPr lang="zh-CN" altLang="en-US" sz="2400" b="1" dirty="0"/>
              <a:t>多级代理与直接交流在表述一致时的内涵差异</a:t>
            </a:r>
          </a:p>
          <a:p>
            <a:pPr marL="1524000" lvl="2" indent="-609600">
              <a:spcBef>
                <a:spcPct val="20000"/>
              </a:spcBef>
              <a:buClr>
                <a:schemeClr val="bg2"/>
              </a:buClr>
              <a:buSzPct val="65000"/>
              <a:buFont typeface="Wingdings" pitchFamily="2" charset="2"/>
              <a:buChar char="o"/>
            </a:pPr>
            <a:r>
              <a:rPr lang="zh-CN" altLang="en-US" sz="2000" b="1" dirty="0"/>
              <a:t>直接交流的表述格式的内涵具有单一性；</a:t>
            </a:r>
          </a:p>
          <a:p>
            <a:pPr marL="1524000" lvl="2" indent="-609600">
              <a:spcBef>
                <a:spcPct val="20000"/>
              </a:spcBef>
              <a:buClr>
                <a:schemeClr val="bg2"/>
              </a:buClr>
              <a:buSzPct val="65000"/>
              <a:buFont typeface="Wingdings" pitchFamily="2" charset="2"/>
              <a:buChar char="o"/>
            </a:pPr>
            <a:r>
              <a:rPr lang="zh-CN" altLang="en-US" sz="2000" b="1" dirty="0"/>
              <a:t>间接交流的表述格式的内涵具有多义性。</a:t>
            </a:r>
          </a:p>
        </p:txBody>
      </p:sp>
      <p:sp>
        <p:nvSpPr>
          <p:cNvPr id="5"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4294967295"/>
          </p:nvPr>
        </p:nvSpPr>
        <p:spPr>
          <a:xfrm>
            <a:off x="374651" y="1221459"/>
            <a:ext cx="8229600" cy="588963"/>
          </a:xfrm>
        </p:spPr>
        <p:txBody>
          <a:bodyPr/>
          <a:lstStyle/>
          <a:p>
            <a:pPr marL="812800" indent="-812800">
              <a:buFont typeface="Wingdings" pitchFamily="2" charset="2"/>
              <a:buAutoNum type="ea1JpnChsDbPeriod" startAt="5"/>
            </a:pPr>
            <a:r>
              <a:rPr lang="zh-CN" altLang="en-US" dirty="0" smtClean="0"/>
              <a:t>信息传递的不同方式</a:t>
            </a:r>
          </a:p>
        </p:txBody>
      </p:sp>
      <p:sp>
        <p:nvSpPr>
          <p:cNvPr id="79875" name="灯片编号占位符 5"/>
          <p:cNvSpPr txBox="1">
            <a:spLocks noGrp="1" noChangeArrowheads="1"/>
          </p:cNvSpPr>
          <p:nvPr/>
        </p:nvSpPr>
        <p:spPr bwMode="auto">
          <a:xfrm>
            <a:off x="7524328" y="5929888"/>
            <a:ext cx="933450" cy="457200"/>
          </a:xfrm>
          <a:prstGeom prst="rect">
            <a:avLst/>
          </a:prstGeom>
          <a:noFill/>
          <a:ln w="9525">
            <a:noFill/>
            <a:miter lim="800000"/>
            <a:headEnd/>
            <a:tailEnd/>
          </a:ln>
        </p:spPr>
        <p:txBody>
          <a:bodyPr/>
          <a:lstStyle/>
          <a:p>
            <a:pPr algn="r" eaLnBrk="1" hangingPunct="1">
              <a:buFont typeface="Arial" pitchFamily="34" charset="0"/>
              <a:buNone/>
            </a:pPr>
            <a:fld id="{0BDD1A11-DEDF-4BFB-9604-D88210F1AA98}" type="slidenum">
              <a:rPr lang="en-US" altLang="zh-CN" sz="1600"/>
              <a:pPr algn="r" eaLnBrk="1" hangingPunct="1">
                <a:buFont typeface="Arial" pitchFamily="34" charset="0"/>
                <a:buNone/>
              </a:pPr>
              <a:t>55</a:t>
            </a:fld>
            <a:endParaRPr lang="en-US" altLang="zh-CN" sz="1600"/>
          </a:p>
        </p:txBody>
      </p:sp>
      <p:sp>
        <p:nvSpPr>
          <p:cNvPr id="67589" name="Rectangle 4"/>
          <p:cNvSpPr>
            <a:spLocks noChangeArrowheads="1"/>
          </p:cNvSpPr>
          <p:nvPr/>
        </p:nvSpPr>
        <p:spPr bwMode="auto">
          <a:xfrm>
            <a:off x="-23813" y="1918269"/>
            <a:ext cx="9167813" cy="503239"/>
          </a:xfrm>
          <a:prstGeom prst="rect">
            <a:avLst/>
          </a:prstGeom>
          <a:noFill/>
          <a:ln w="9525">
            <a:noFill/>
            <a:miter lim="800000"/>
            <a:headEnd/>
            <a:tailEnd/>
          </a:ln>
        </p:spPr>
        <p:txBody>
          <a:bodyPr/>
          <a:lstStyle/>
          <a:p>
            <a:pPr marL="1168400" lvl="1" indent="-711200">
              <a:spcBef>
                <a:spcPct val="20000"/>
              </a:spcBef>
              <a:buClr>
                <a:schemeClr val="tx1"/>
              </a:buClr>
              <a:buSzPct val="75000"/>
              <a:buFont typeface="Wingdings" pitchFamily="2" charset="2"/>
              <a:buChar char="n"/>
            </a:pPr>
            <a:r>
              <a:rPr lang="en-US" altLang="zh-CN" sz="2400" b="1" dirty="0"/>
              <a:t>S(A)</a:t>
            </a:r>
            <a:r>
              <a:rPr lang="zh-CN" altLang="en-US" sz="2400" b="1" dirty="0"/>
              <a:t>的四种信息传递方式：</a:t>
            </a:r>
          </a:p>
        </p:txBody>
      </p:sp>
      <p:sp>
        <p:nvSpPr>
          <p:cNvPr id="67590" name="Rectangle 5"/>
          <p:cNvSpPr>
            <a:spLocks noChangeArrowheads="1"/>
          </p:cNvSpPr>
          <p:nvPr/>
        </p:nvSpPr>
        <p:spPr bwMode="auto">
          <a:xfrm>
            <a:off x="-23813" y="3429568"/>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2"/>
            </a:pPr>
            <a:r>
              <a:rPr lang="zh-CN" altLang="en-US" sz="2000" b="1"/>
              <a:t>单向主动型： </a:t>
            </a:r>
            <a:r>
              <a:rPr lang="en-US" altLang="zh-CN" sz="2000" b="1"/>
              <a:t>S(A)</a:t>
            </a:r>
            <a:r>
              <a:rPr lang="zh-CN" altLang="en-US" sz="2000" b="1"/>
              <a:t>根据自己的选择和判断将信息传递给事先确定的信息接收者。</a:t>
            </a:r>
          </a:p>
        </p:txBody>
      </p:sp>
      <p:sp>
        <p:nvSpPr>
          <p:cNvPr id="67591" name="Rectangle 6"/>
          <p:cNvSpPr>
            <a:spLocks noChangeArrowheads="1"/>
          </p:cNvSpPr>
          <p:nvPr/>
        </p:nvSpPr>
        <p:spPr bwMode="auto">
          <a:xfrm>
            <a:off x="-23813" y="4437631"/>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3"/>
            </a:pPr>
            <a:r>
              <a:rPr lang="zh-CN" altLang="en-US" sz="2000" b="1"/>
              <a:t>多向被动型： </a:t>
            </a:r>
            <a:r>
              <a:rPr lang="en-US" altLang="zh-CN" sz="2000" b="1"/>
              <a:t>S(A)</a:t>
            </a:r>
            <a:r>
              <a:rPr lang="zh-CN" altLang="en-US" sz="2000" b="1"/>
              <a:t>根据事先没有完全确定的信息接收者的选择和判断传递信息。</a:t>
            </a:r>
          </a:p>
        </p:txBody>
      </p:sp>
      <p:sp>
        <p:nvSpPr>
          <p:cNvPr id="67592" name="Rectangle 7"/>
          <p:cNvSpPr>
            <a:spLocks noChangeArrowheads="1"/>
          </p:cNvSpPr>
          <p:nvPr/>
        </p:nvSpPr>
        <p:spPr bwMode="auto">
          <a:xfrm>
            <a:off x="-23813" y="5374256"/>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startAt="4"/>
            </a:pPr>
            <a:r>
              <a:rPr lang="zh-CN" altLang="en-US" sz="2000" b="1" dirty="0"/>
              <a:t>单向被动型： </a:t>
            </a:r>
            <a:r>
              <a:rPr lang="en-US" altLang="zh-CN" sz="2000" b="1" dirty="0"/>
              <a:t>S(A)</a:t>
            </a:r>
            <a:r>
              <a:rPr lang="zh-CN" altLang="en-US" sz="2000" b="1" dirty="0"/>
              <a:t>根据事先确定的信息接收者的选择和判断传递信息。</a:t>
            </a:r>
          </a:p>
        </p:txBody>
      </p:sp>
      <p:sp>
        <p:nvSpPr>
          <p:cNvPr id="67593" name="Rectangle 8"/>
          <p:cNvSpPr>
            <a:spLocks noChangeArrowheads="1"/>
          </p:cNvSpPr>
          <p:nvPr/>
        </p:nvSpPr>
        <p:spPr bwMode="auto">
          <a:xfrm>
            <a:off x="-23813" y="2421507"/>
            <a:ext cx="8628063" cy="863600"/>
          </a:xfrm>
          <a:prstGeom prst="rect">
            <a:avLst/>
          </a:prstGeom>
          <a:noFill/>
          <a:ln w="9525">
            <a:noFill/>
            <a:miter lim="800000"/>
            <a:headEnd/>
            <a:tailEnd/>
          </a:ln>
        </p:spPr>
        <p:txBody>
          <a:bodyPr/>
          <a:lstStyle/>
          <a:p>
            <a:pPr marL="1524000" lvl="2" indent="-609600">
              <a:spcBef>
                <a:spcPct val="20000"/>
              </a:spcBef>
              <a:buClr>
                <a:schemeClr val="bg2"/>
              </a:buClr>
              <a:buSzPct val="65000"/>
              <a:buFont typeface="Wingdings" pitchFamily="2" charset="2"/>
              <a:buAutoNum type="circleNumDbPlain"/>
            </a:pPr>
            <a:r>
              <a:rPr lang="zh-CN" altLang="en-US" sz="2000" b="1"/>
              <a:t>多向主动型：</a:t>
            </a:r>
            <a:r>
              <a:rPr lang="en-US" altLang="zh-CN" sz="2000" b="1"/>
              <a:t>S(A) </a:t>
            </a:r>
            <a:r>
              <a:rPr lang="zh-CN" altLang="en-US" sz="2000" b="1"/>
              <a:t>根据自己的选择和判断将信息传递给事先没有完全确定的信息接收者。</a:t>
            </a:r>
          </a:p>
        </p:txBody>
      </p:sp>
      <p:sp>
        <p:nvSpPr>
          <p:cNvPr id="9"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A74BD7B7-8AAE-4FA9-A93F-76B83F74CA4F}" type="slidenum">
              <a:rPr lang="en-US" altLang="zh-CN" sz="1600"/>
              <a:pPr algn="r" eaLnBrk="1" hangingPunct="1">
                <a:buFont typeface="Arial" pitchFamily="34" charset="0"/>
                <a:buNone/>
              </a:pPr>
              <a:t>56</a:t>
            </a:fld>
            <a:endParaRPr lang="en-US" altLang="zh-CN" sz="1600"/>
          </a:p>
        </p:txBody>
      </p:sp>
      <p:sp>
        <p:nvSpPr>
          <p:cNvPr id="68613" name="Rectangle 4"/>
          <p:cNvSpPr>
            <a:spLocks noChangeArrowheads="1"/>
          </p:cNvSpPr>
          <p:nvPr/>
        </p:nvSpPr>
        <p:spPr bwMode="auto">
          <a:xfrm>
            <a:off x="2" y="1126333"/>
            <a:ext cx="9167813" cy="1008063"/>
          </a:xfrm>
          <a:prstGeom prst="rect">
            <a:avLst/>
          </a:prstGeom>
          <a:noFill/>
          <a:ln w="9525">
            <a:noFill/>
            <a:miter lim="800000"/>
            <a:headEnd/>
            <a:tailEnd/>
          </a:ln>
        </p:spPr>
        <p:txBody>
          <a:bodyPr/>
          <a:lstStyle/>
          <a:p>
            <a:pPr marL="1168400" lvl="1" indent="-711200">
              <a:lnSpc>
                <a:spcPct val="150000"/>
              </a:lnSpc>
              <a:spcBef>
                <a:spcPct val="20000"/>
              </a:spcBef>
              <a:buClr>
                <a:schemeClr val="tx1"/>
              </a:buClr>
              <a:buSzPct val="75000"/>
              <a:buFont typeface="Wingdings" pitchFamily="2" charset="2"/>
              <a:buChar char="n"/>
            </a:pPr>
            <a:r>
              <a:rPr lang="zh-CN" altLang="en-US" sz="2800" b="1" dirty="0"/>
              <a:t>四种信息传递方式的关系</a:t>
            </a:r>
            <a:br>
              <a:rPr lang="zh-CN" altLang="en-US" sz="2800" b="1" dirty="0"/>
            </a:br>
            <a:r>
              <a:rPr lang="zh-CN" altLang="en-US" sz="2800" b="1" dirty="0"/>
              <a:t> </a:t>
            </a:r>
            <a:r>
              <a:rPr lang="en-US" altLang="zh-CN" sz="2800" b="1" dirty="0">
                <a:latin typeface="Arial" pitchFamily="34" charset="0"/>
              </a:rPr>
              <a:t>——</a:t>
            </a:r>
            <a:r>
              <a:rPr lang="en-US" altLang="zh-CN" sz="2800" b="1" dirty="0"/>
              <a:t> </a:t>
            </a:r>
            <a:r>
              <a:rPr lang="zh-CN" altLang="en-US" sz="2800" b="1" dirty="0">
                <a:solidFill>
                  <a:srgbClr val="7030A0"/>
                </a:solidFill>
              </a:rPr>
              <a:t>相互补充、互不取代、协调一致</a:t>
            </a:r>
          </a:p>
        </p:txBody>
      </p:sp>
      <p:sp>
        <p:nvSpPr>
          <p:cNvPr id="68614" name="Rectangle 5"/>
          <p:cNvSpPr>
            <a:spLocks noChangeArrowheads="1"/>
          </p:cNvSpPr>
          <p:nvPr/>
        </p:nvSpPr>
        <p:spPr bwMode="auto">
          <a:xfrm>
            <a:off x="2" y="2597923"/>
            <a:ext cx="9167813" cy="865188"/>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是</a:t>
            </a:r>
            <a:r>
              <a:rPr lang="zh-CN" altLang="en-US"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的基础。其中，</a:t>
            </a:r>
            <a:r>
              <a:rPr lang="zh-CN" altLang="en-US" sz="2400" b="1" dirty="0">
                <a:latin typeface="Arial" pitchFamily="34" charset="0"/>
              </a:rPr>
              <a:t>“</a:t>
            </a:r>
            <a:r>
              <a:rPr lang="zh-CN" altLang="en-US" sz="2400" b="1" dirty="0"/>
              <a:t>多向主动传递</a:t>
            </a:r>
            <a:r>
              <a:rPr lang="zh-CN" altLang="en-US" sz="2400" b="1" dirty="0">
                <a:latin typeface="Arial" pitchFamily="34" charset="0"/>
              </a:rPr>
              <a:t>”</a:t>
            </a:r>
            <a:r>
              <a:rPr lang="zh-CN" altLang="en-US" sz="2400" b="1" dirty="0"/>
              <a:t>是最基本、最重要的信息传递；</a:t>
            </a:r>
          </a:p>
        </p:txBody>
      </p:sp>
      <p:sp>
        <p:nvSpPr>
          <p:cNvPr id="68615" name="Rectangle 6"/>
          <p:cNvSpPr>
            <a:spLocks noChangeArrowheads="1"/>
          </p:cNvSpPr>
          <p:nvPr/>
        </p:nvSpPr>
        <p:spPr bwMode="auto">
          <a:xfrm>
            <a:off x="-56520" y="3863727"/>
            <a:ext cx="9167813" cy="792163"/>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是</a:t>
            </a:r>
            <a:r>
              <a:rPr lang="zh-CN" altLang="en-US"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的目的。其中，</a:t>
            </a:r>
            <a:r>
              <a:rPr lang="zh-CN" altLang="en-US" sz="2400" b="1" dirty="0">
                <a:latin typeface="Arial" pitchFamily="34" charset="0"/>
              </a:rPr>
              <a:t>“</a:t>
            </a:r>
            <a:r>
              <a:rPr lang="zh-CN" altLang="en-US" sz="2400" b="1" dirty="0"/>
              <a:t>单向主动传递</a:t>
            </a:r>
            <a:r>
              <a:rPr lang="zh-CN" altLang="en-US" sz="2400" b="1" dirty="0">
                <a:latin typeface="Arial" pitchFamily="34" charset="0"/>
              </a:rPr>
              <a:t>”</a:t>
            </a:r>
            <a:r>
              <a:rPr lang="zh-CN" altLang="en-US" sz="2400" b="1" dirty="0"/>
              <a:t>是信息服务的高级形式。</a:t>
            </a:r>
          </a:p>
        </p:txBody>
      </p:sp>
      <p:sp>
        <p:nvSpPr>
          <p:cNvPr id="68616" name="Rectangle 7"/>
          <p:cNvSpPr>
            <a:spLocks noChangeArrowheads="1"/>
          </p:cNvSpPr>
          <p:nvPr/>
        </p:nvSpPr>
        <p:spPr bwMode="auto">
          <a:xfrm>
            <a:off x="-56520" y="5092133"/>
            <a:ext cx="9167813" cy="792163"/>
          </a:xfrm>
          <a:prstGeom prst="rect">
            <a:avLst/>
          </a:prstGeom>
          <a:noFill/>
          <a:ln w="9525">
            <a:noFill/>
            <a:miter lim="800000"/>
            <a:headEnd/>
            <a:tailEnd/>
          </a:ln>
        </p:spPr>
        <p:txBody>
          <a:bodyPr/>
          <a:lstStyle/>
          <a:p>
            <a:pPr marL="1524000" lvl="2" indent="-609600">
              <a:lnSpc>
                <a:spcPct val="150000"/>
              </a:lnSpc>
              <a:spcBef>
                <a:spcPct val="20000"/>
              </a:spcBef>
              <a:buClr>
                <a:schemeClr val="bg2"/>
              </a:buClr>
              <a:buSzPct val="65000"/>
              <a:buFont typeface="Wingdings" pitchFamily="2" charset="2"/>
              <a:buChar char="o"/>
            </a:pPr>
            <a:r>
              <a:rPr lang="en-US" altLang="zh-CN" sz="2400" b="1" dirty="0">
                <a:latin typeface="Arial" pitchFamily="34" charset="0"/>
              </a:rPr>
              <a:t>“</a:t>
            </a:r>
            <a:r>
              <a:rPr lang="zh-CN" altLang="en-US" sz="2400" b="1" dirty="0"/>
              <a:t>主动传递</a:t>
            </a:r>
            <a:r>
              <a:rPr lang="zh-CN" altLang="en-US" sz="2400" b="1" dirty="0">
                <a:latin typeface="Arial" pitchFamily="34" charset="0"/>
              </a:rPr>
              <a:t>”</a:t>
            </a:r>
            <a:r>
              <a:rPr lang="zh-CN" altLang="en-US" sz="2400" b="1" dirty="0"/>
              <a:t>比</a:t>
            </a:r>
            <a:r>
              <a:rPr lang="zh-CN" altLang="en-US" sz="2400" b="1" dirty="0">
                <a:latin typeface="Arial" pitchFamily="34" charset="0"/>
              </a:rPr>
              <a:t>“</a:t>
            </a:r>
            <a:r>
              <a:rPr lang="zh-CN" altLang="en-US" sz="2400" b="1" dirty="0"/>
              <a:t>被动传递</a:t>
            </a:r>
            <a:r>
              <a:rPr lang="zh-CN" altLang="en-US" sz="2400" b="1" dirty="0">
                <a:latin typeface="Arial" pitchFamily="34" charset="0"/>
              </a:rPr>
              <a:t>”</a:t>
            </a:r>
            <a:r>
              <a:rPr lang="zh-CN" altLang="en-US" sz="2400" b="1" dirty="0"/>
              <a:t>容易；</a:t>
            </a:r>
            <a:r>
              <a:rPr lang="zh-CN" altLang="en-US" sz="2400" b="1" dirty="0">
                <a:latin typeface="Arial" pitchFamily="34" charset="0"/>
              </a:rPr>
              <a:t>“</a:t>
            </a:r>
            <a:r>
              <a:rPr lang="zh-CN" altLang="en-US" sz="2400" b="1" dirty="0"/>
              <a:t>多向传递</a:t>
            </a:r>
            <a:r>
              <a:rPr lang="zh-CN" altLang="en-US" sz="2400" b="1" dirty="0">
                <a:latin typeface="Arial" pitchFamily="34" charset="0"/>
              </a:rPr>
              <a:t>”</a:t>
            </a:r>
            <a:r>
              <a:rPr lang="zh-CN" altLang="en-US" sz="2400" b="1" dirty="0"/>
              <a:t>比</a:t>
            </a:r>
            <a:r>
              <a:rPr lang="zh-CN" altLang="en-US" sz="2400" b="1" dirty="0">
                <a:latin typeface="Arial" pitchFamily="34" charset="0"/>
              </a:rPr>
              <a:t>“</a:t>
            </a:r>
            <a:r>
              <a:rPr lang="zh-CN" altLang="en-US" sz="2400" b="1" dirty="0"/>
              <a:t>单向传递</a:t>
            </a:r>
            <a:r>
              <a:rPr lang="zh-CN" altLang="en-US" sz="2400" b="1" dirty="0">
                <a:latin typeface="Arial" pitchFamily="34" charset="0"/>
              </a:rPr>
              <a:t>”</a:t>
            </a:r>
            <a:r>
              <a:rPr lang="zh-CN" altLang="en-US" sz="2400" b="1" dirty="0"/>
              <a:t>容易。</a:t>
            </a:r>
          </a:p>
        </p:txBody>
      </p:sp>
      <p:sp>
        <p:nvSpPr>
          <p:cNvPr id="7"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4294967295"/>
          </p:nvPr>
        </p:nvSpPr>
        <p:spPr>
          <a:xfrm>
            <a:off x="574679" y="1268416"/>
            <a:ext cx="8355013" cy="604837"/>
          </a:xfrm>
        </p:spPr>
        <p:txBody>
          <a:bodyPr/>
          <a:lstStyle/>
          <a:p>
            <a:pPr marL="0" indent="0">
              <a:buNone/>
            </a:pPr>
            <a:r>
              <a:rPr lang="zh-CN" altLang="en-US" dirty="0" smtClean="0"/>
              <a:t>六</a:t>
            </a:r>
            <a:r>
              <a:rPr lang="en-US" altLang="zh-CN" dirty="0" smtClean="0"/>
              <a:t>. </a:t>
            </a:r>
            <a:r>
              <a:rPr lang="zh-CN" altLang="en-US" dirty="0" smtClean="0"/>
              <a:t>栈模式的理论意义：</a:t>
            </a:r>
          </a:p>
        </p:txBody>
      </p:sp>
      <p:sp>
        <p:nvSpPr>
          <p:cNvPr id="82947"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EAC651B5-79F4-4C09-B524-DD67BE46FA40}" type="slidenum">
              <a:rPr lang="en-US" altLang="zh-CN" sz="1600"/>
              <a:pPr algn="r" eaLnBrk="1" hangingPunct="1">
                <a:buFont typeface="Arial" pitchFamily="34" charset="0"/>
                <a:buNone/>
              </a:pPr>
              <a:t>57</a:t>
            </a:fld>
            <a:endParaRPr lang="en-US" altLang="zh-CN" sz="1600"/>
          </a:p>
        </p:txBody>
      </p:sp>
      <p:sp>
        <p:nvSpPr>
          <p:cNvPr id="71685" name="Rectangle 4"/>
          <p:cNvSpPr>
            <a:spLocks noChangeArrowheads="1"/>
          </p:cNvSpPr>
          <p:nvPr/>
        </p:nvSpPr>
        <p:spPr bwMode="auto">
          <a:xfrm>
            <a:off x="539750" y="2127255"/>
            <a:ext cx="8281988" cy="1584325"/>
          </a:xfrm>
          <a:prstGeom prst="rect">
            <a:avLst/>
          </a:prstGeom>
          <a:noFill/>
          <a:ln w="9525">
            <a:noFill/>
            <a:miter lim="800000"/>
            <a:headEnd/>
            <a:tailEnd/>
          </a:ln>
        </p:spPr>
        <p:txBody>
          <a:bodyPr/>
          <a:lstStyle/>
          <a:p>
            <a:pPr marL="1168400" lvl="1" indent="-711200">
              <a:lnSpc>
                <a:spcPct val="120000"/>
              </a:lnSpc>
              <a:spcBef>
                <a:spcPct val="20000"/>
              </a:spcBef>
              <a:buClr>
                <a:schemeClr val="tx1"/>
              </a:buClr>
              <a:buSzPct val="75000"/>
              <a:buFont typeface="Wingdings" pitchFamily="2" charset="2"/>
              <a:buAutoNum type="circleNumDbPlain"/>
            </a:pPr>
            <a:r>
              <a:rPr lang="en-US" altLang="zh-CN" sz="2400" b="1" dirty="0">
                <a:latin typeface="Arial" pitchFamily="34" charset="0"/>
              </a:rPr>
              <a:t>“</a:t>
            </a:r>
            <a:r>
              <a:rPr lang="zh-CN" altLang="en-US" sz="2400" b="1" dirty="0"/>
              <a:t>信息栈</a:t>
            </a:r>
            <a:r>
              <a:rPr lang="zh-CN" altLang="en-US" sz="2400" b="1" dirty="0">
                <a:latin typeface="Arial" pitchFamily="34" charset="0"/>
              </a:rPr>
              <a:t>”</a:t>
            </a:r>
            <a:r>
              <a:rPr lang="zh-CN" altLang="en-US" sz="2400" b="1" dirty="0"/>
              <a:t>理论将常义上的用户所认为的信息源追溯到信息生产者，有利于我们了解信息系统和信息机构的功能；</a:t>
            </a:r>
          </a:p>
        </p:txBody>
      </p:sp>
      <p:sp>
        <p:nvSpPr>
          <p:cNvPr id="71686" name="Rectangle 5"/>
          <p:cNvSpPr>
            <a:spLocks noChangeArrowheads="1"/>
          </p:cNvSpPr>
          <p:nvPr/>
        </p:nvSpPr>
        <p:spPr bwMode="auto">
          <a:xfrm>
            <a:off x="539750" y="3654430"/>
            <a:ext cx="8281988" cy="1584325"/>
          </a:xfrm>
          <a:prstGeom prst="rect">
            <a:avLst/>
          </a:prstGeom>
          <a:noFill/>
          <a:ln w="9525">
            <a:noFill/>
            <a:miter lim="800000"/>
            <a:headEnd/>
            <a:tailEnd/>
          </a:ln>
        </p:spPr>
        <p:txBody>
          <a:bodyPr/>
          <a:lstStyle/>
          <a:p>
            <a:pPr marL="1168400" lvl="1" indent="-711200">
              <a:lnSpc>
                <a:spcPct val="120000"/>
              </a:lnSpc>
              <a:spcBef>
                <a:spcPct val="20000"/>
              </a:spcBef>
              <a:buClr>
                <a:schemeClr val="tx1"/>
              </a:buClr>
              <a:buSzPct val="75000"/>
              <a:buFont typeface="Wingdings" pitchFamily="2" charset="2"/>
              <a:buAutoNum type="circleNumDbPlain" startAt="2"/>
            </a:pPr>
            <a:r>
              <a:rPr lang="en-US" altLang="zh-CN" sz="2400" b="1" dirty="0">
                <a:latin typeface="Arial" pitchFamily="34" charset="0"/>
              </a:rPr>
              <a:t>“</a:t>
            </a:r>
            <a:r>
              <a:rPr lang="zh-CN" altLang="en-US" sz="2400" b="1" dirty="0"/>
              <a:t>信息栈</a:t>
            </a:r>
            <a:r>
              <a:rPr lang="zh-CN" altLang="en-US" sz="2400" b="1" dirty="0">
                <a:latin typeface="Arial" pitchFamily="34" charset="0"/>
              </a:rPr>
              <a:t>”</a:t>
            </a:r>
            <a:r>
              <a:rPr lang="zh-CN" altLang="en-US" sz="2400" b="1" dirty="0"/>
              <a:t>理论有助于我们突破不同学科的界限，在一般意义上理解信息交流传播的基本机制，为信息管理提供理论方法支持。</a:t>
            </a:r>
          </a:p>
        </p:txBody>
      </p:sp>
      <p:sp>
        <p:nvSpPr>
          <p:cNvPr id="6" name="Rectangle 2"/>
          <p:cNvSpPr txBox="1">
            <a:spLocks noChangeArrowheads="1"/>
          </p:cNvSpPr>
          <p:nvPr/>
        </p:nvSpPr>
        <p:spPr>
          <a:xfrm>
            <a:off x="214282" y="285731"/>
            <a:ext cx="5678496" cy="5762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660066"/>
                </a:solidFill>
                <a:latin typeface="黑体" panose="02010609060101010101" pitchFamily="49" charset="-122"/>
                <a:ea typeface="黑体" panose="02010609060101010101" pitchFamily="49" charset="-122"/>
              </a:rPr>
              <a:t>6.2.2 </a:t>
            </a:r>
            <a:r>
              <a:rPr lang="zh-CN" altLang="en-US" sz="3200" b="1" dirty="0" smtClean="0">
                <a:solidFill>
                  <a:srgbClr val="660066"/>
                </a:solidFill>
                <a:latin typeface="黑体" panose="02010609060101010101" pitchFamily="49" charset="-122"/>
                <a:ea typeface="黑体" panose="02010609060101010101" pitchFamily="49" charset="-122"/>
              </a:rPr>
              <a:t>信息交流的“栈”模式</a:t>
            </a:r>
            <a:endParaRPr lang="en-US" altLang="zh-CN" sz="3200" b="1" dirty="0">
              <a:solidFill>
                <a:srgbClr val="6600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C:\Users\Administrator\AppData\Local\Temp\CBFX201707007_14900.jpg"/>
          <p:cNvPicPr>
            <a:picLocks noChangeAspect="1" noChangeArrowheads="1"/>
          </p:cNvPicPr>
          <p:nvPr/>
        </p:nvPicPr>
        <p:blipFill>
          <a:blip r:embed="rId3"/>
          <a:srcRect/>
          <a:stretch>
            <a:fillRect/>
          </a:stretch>
        </p:blipFill>
        <p:spPr bwMode="auto">
          <a:xfrm>
            <a:off x="928668" y="1214421"/>
            <a:ext cx="6847303" cy="1643075"/>
          </a:xfrm>
          <a:prstGeom prst="rect">
            <a:avLst/>
          </a:prstGeom>
          <a:noFill/>
        </p:spPr>
      </p:pic>
      <p:sp>
        <p:nvSpPr>
          <p:cNvPr id="3" name="矩形 2"/>
          <p:cNvSpPr/>
          <p:nvPr/>
        </p:nvSpPr>
        <p:spPr>
          <a:xfrm>
            <a:off x="357158" y="3643319"/>
            <a:ext cx="8572560" cy="2092881"/>
          </a:xfrm>
          <a:prstGeom prst="rect">
            <a:avLst/>
          </a:prstGeom>
        </p:spPr>
        <p:txBody>
          <a:bodyPr wrap="square">
            <a:spAutoFit/>
          </a:bodyPr>
          <a:lstStyle/>
          <a:p>
            <a:r>
              <a:rPr lang="zh-CN" altLang="en-US" dirty="0"/>
              <a:t>微信公众平台是信息接收者 （微信用户） 和信息发送者 （公众平台运营后方） 进行信息交流过程中的一 个节点， 其实质是信息栈模式。</a:t>
            </a:r>
            <a:endParaRPr lang="en-US" altLang="zh-CN" dirty="0"/>
          </a:p>
          <a:p>
            <a:r>
              <a:rPr lang="zh-CN" altLang="en-US" sz="2000" b="1" dirty="0">
                <a:solidFill>
                  <a:srgbClr val="7030A0"/>
                </a:solidFill>
              </a:rPr>
              <a:t>模式一： 作者 （或读者）</a:t>
            </a:r>
            <a:r>
              <a:rPr lang="en-US" altLang="zh-CN" sz="2000" b="1" dirty="0">
                <a:solidFill>
                  <a:srgbClr val="7030A0"/>
                </a:solidFill>
              </a:rPr>
              <a:t>——</a:t>
            </a:r>
            <a:r>
              <a:rPr lang="zh-CN" altLang="en-US" sz="2000" b="1" dirty="0">
                <a:solidFill>
                  <a:srgbClr val="7030A0"/>
                </a:solidFill>
              </a:rPr>
              <a:t>微信公众平台</a:t>
            </a:r>
            <a:r>
              <a:rPr lang="en-US" altLang="zh-CN" sz="2000" b="1" dirty="0">
                <a:solidFill>
                  <a:srgbClr val="7030A0"/>
                </a:solidFill>
              </a:rPr>
              <a:t>——</a:t>
            </a:r>
            <a:r>
              <a:rPr lang="zh-CN" altLang="en-US" sz="2000" b="1" dirty="0">
                <a:solidFill>
                  <a:srgbClr val="7030A0"/>
                </a:solidFill>
              </a:rPr>
              <a:t>（出版社）</a:t>
            </a:r>
            <a:r>
              <a:rPr lang="en-US" altLang="zh-CN" sz="2000" b="1" dirty="0">
                <a:solidFill>
                  <a:srgbClr val="7030A0"/>
                </a:solidFill>
              </a:rPr>
              <a:t>——</a:t>
            </a:r>
            <a:r>
              <a:rPr lang="zh-CN" altLang="en-US" sz="2000" b="1" dirty="0">
                <a:solidFill>
                  <a:srgbClr val="7030A0"/>
                </a:solidFill>
              </a:rPr>
              <a:t>读者</a:t>
            </a:r>
            <a:r>
              <a:rPr lang="zh-CN" altLang="en-US" sz="2000" b="1" dirty="0"/>
              <a:t> </a:t>
            </a:r>
            <a:endParaRPr lang="en-US" altLang="zh-CN" sz="2000" b="1" dirty="0"/>
          </a:p>
          <a:p>
            <a:pPr>
              <a:buFont typeface="Arial" pitchFamily="34" charset="0"/>
              <a:buChar char="•"/>
            </a:pPr>
            <a:r>
              <a:rPr lang="zh-CN" altLang="en-US" dirty="0"/>
              <a:t>作者 （或读者） </a:t>
            </a:r>
            <a:r>
              <a:rPr lang="en-US" altLang="zh-CN" dirty="0"/>
              <a:t>—</a:t>
            </a:r>
            <a:r>
              <a:rPr lang="zh-CN" altLang="en-US" dirty="0"/>
              <a:t>微信公众平台</a:t>
            </a:r>
            <a:r>
              <a:rPr lang="en-US" altLang="zh-CN" dirty="0"/>
              <a:t>—</a:t>
            </a:r>
            <a:r>
              <a:rPr lang="zh-CN" altLang="en-US" dirty="0"/>
              <a:t>出版社</a:t>
            </a:r>
            <a:r>
              <a:rPr lang="en-US" altLang="zh-CN" dirty="0"/>
              <a:t>—</a:t>
            </a:r>
            <a:r>
              <a:rPr lang="zh-CN" altLang="en-US" dirty="0"/>
              <a:t>读者</a:t>
            </a:r>
            <a:endParaRPr lang="en-US" altLang="zh-CN" dirty="0"/>
          </a:p>
          <a:p>
            <a:pPr>
              <a:buFont typeface="Arial" pitchFamily="34" charset="0"/>
              <a:buChar char="•"/>
            </a:pPr>
            <a:r>
              <a:rPr lang="zh-CN" altLang="en-US" dirty="0"/>
              <a:t>作者 （或读者） </a:t>
            </a:r>
            <a:r>
              <a:rPr lang="en-US" altLang="zh-CN" dirty="0"/>
              <a:t>—</a:t>
            </a:r>
            <a:r>
              <a:rPr lang="zh-CN" altLang="en-US" dirty="0"/>
              <a:t>微信公众平台</a:t>
            </a:r>
            <a:r>
              <a:rPr lang="en-US" altLang="zh-CN" dirty="0"/>
              <a:t>—</a:t>
            </a:r>
            <a:r>
              <a:rPr lang="zh-CN" altLang="en-US" dirty="0"/>
              <a:t>读者 </a:t>
            </a:r>
            <a:endParaRPr lang="en-US" altLang="zh-CN" dirty="0"/>
          </a:p>
          <a:p>
            <a:pPr>
              <a:buFont typeface="Arial" pitchFamily="34" charset="0"/>
              <a:buChar char="•"/>
            </a:pPr>
            <a:r>
              <a:rPr lang="zh-CN" altLang="en-US" sz="2000" b="1" dirty="0">
                <a:solidFill>
                  <a:srgbClr val="7030A0"/>
                </a:solidFill>
              </a:rPr>
              <a:t>模式二： 出版社</a:t>
            </a:r>
            <a:r>
              <a:rPr lang="en-US" altLang="zh-CN" sz="2000" b="1" dirty="0">
                <a:solidFill>
                  <a:srgbClr val="7030A0"/>
                </a:solidFill>
              </a:rPr>
              <a:t>——</a:t>
            </a:r>
            <a:r>
              <a:rPr lang="zh-CN" altLang="en-US" sz="2000" b="1" dirty="0">
                <a:solidFill>
                  <a:srgbClr val="7030A0"/>
                </a:solidFill>
              </a:rPr>
              <a:t>微信公众平台</a:t>
            </a:r>
            <a:r>
              <a:rPr lang="en-US" altLang="zh-CN" sz="2000" b="1" dirty="0">
                <a:solidFill>
                  <a:srgbClr val="7030A0"/>
                </a:solidFill>
              </a:rPr>
              <a:t>——</a:t>
            </a:r>
            <a:r>
              <a:rPr lang="zh-CN" altLang="en-US" sz="2000" b="1" dirty="0">
                <a:solidFill>
                  <a:srgbClr val="7030A0"/>
                </a:solidFill>
              </a:rPr>
              <a:t>读者 </a:t>
            </a:r>
            <a:endParaRPr lang="en-US" altLang="zh-CN" sz="2000" b="1" dirty="0">
              <a:solidFill>
                <a:srgbClr val="7030A0"/>
              </a:solidFill>
            </a:endParaRPr>
          </a:p>
          <a:p>
            <a:r>
              <a:rPr lang="zh-CN" altLang="en-US" dirty="0"/>
              <a:t> </a:t>
            </a:r>
          </a:p>
        </p:txBody>
      </p:sp>
      <p:sp>
        <p:nvSpPr>
          <p:cNvPr id="4" name="矩形 3"/>
          <p:cNvSpPr/>
          <p:nvPr/>
        </p:nvSpPr>
        <p:spPr>
          <a:xfrm>
            <a:off x="714348" y="5857898"/>
            <a:ext cx="7072362" cy="646331"/>
          </a:xfrm>
          <a:prstGeom prst="rect">
            <a:avLst/>
          </a:prstGeom>
        </p:spPr>
        <p:txBody>
          <a:bodyPr wrap="square">
            <a:spAutoFit/>
          </a:bodyPr>
          <a:lstStyle/>
          <a:p>
            <a:r>
              <a:rPr lang="zh-CN" altLang="en-US" dirty="0"/>
              <a:t>马小琪</a:t>
            </a:r>
            <a:r>
              <a:rPr lang="en-US" altLang="zh-CN" dirty="0"/>
              <a:t>,</a:t>
            </a:r>
            <a:r>
              <a:rPr lang="zh-CN" altLang="en-US" dirty="0"/>
              <a:t>李亚赟</a:t>
            </a:r>
            <a:r>
              <a:rPr lang="en-US" altLang="zh-CN" dirty="0"/>
              <a:t>.</a:t>
            </a:r>
            <a:r>
              <a:rPr lang="zh-CN" altLang="en-US" dirty="0"/>
              <a:t>信息栈视角下微信公众平台出版模式研究</a:t>
            </a:r>
            <a:r>
              <a:rPr lang="en-US" altLang="zh-CN" dirty="0"/>
              <a:t>[J].</a:t>
            </a:r>
            <a:r>
              <a:rPr lang="zh-CN" altLang="en-US" dirty="0"/>
              <a:t>出版发行研究</a:t>
            </a:r>
            <a:r>
              <a:rPr lang="en-US" altLang="zh-CN" dirty="0"/>
              <a:t>,2017(07):27-30.</a:t>
            </a:r>
            <a:endParaRPr lang="zh-CN" altLang="en-US" dirty="0"/>
          </a:p>
        </p:txBody>
      </p:sp>
      <p:sp>
        <p:nvSpPr>
          <p:cNvPr id="5" name="Rectangle 3"/>
          <p:cNvSpPr txBox="1">
            <a:spLocks noChangeArrowheads="1"/>
          </p:cNvSpPr>
          <p:nvPr/>
        </p:nvSpPr>
        <p:spPr>
          <a:xfrm>
            <a:off x="428602" y="357171"/>
            <a:ext cx="8355013" cy="604837"/>
          </a:xfrm>
          <a:prstGeom prst="rect">
            <a:avLst/>
          </a:prstGeom>
        </p:spPr>
        <p:txBody>
          <a:bodyPr vert="horz" lIns="91440" tIns="45720" rIns="91440" bIns="45720" rtlCol="0">
            <a:normAutofit/>
          </a:bodyPr>
          <a:lstStyle/>
          <a:p>
            <a:pPr>
              <a:spcBef>
                <a:spcPct val="20000"/>
              </a:spcBef>
              <a:defRPr/>
            </a:pPr>
            <a:r>
              <a:rPr lang="zh-CN" altLang="en-US" sz="3200" dirty="0"/>
              <a:t>七</a:t>
            </a:r>
            <a:r>
              <a:rPr lang="en-US" altLang="zh-CN" sz="3200" dirty="0"/>
              <a:t>. </a:t>
            </a:r>
            <a:r>
              <a:rPr lang="zh-CN" altLang="en-US" sz="3200" dirty="0"/>
              <a:t>信息栈案例</a:t>
            </a:r>
          </a:p>
        </p:txBody>
      </p:sp>
      <p:sp>
        <p:nvSpPr>
          <p:cNvPr id="6" name="矩形 5"/>
          <p:cNvSpPr/>
          <p:nvPr/>
        </p:nvSpPr>
        <p:spPr>
          <a:xfrm>
            <a:off x="2571736" y="2857496"/>
            <a:ext cx="3930884" cy="369332"/>
          </a:xfrm>
          <a:prstGeom prst="rect">
            <a:avLst/>
          </a:prstGeom>
        </p:spPr>
        <p:txBody>
          <a:bodyPr wrap="none">
            <a:spAutoFit/>
          </a:bodyPr>
          <a:lstStyle/>
          <a:p>
            <a:r>
              <a:rPr lang="zh-CN" altLang="en-US" dirty="0"/>
              <a:t> 微信公众平台出版业信息栈交流模式</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4294967295"/>
          </p:nvPr>
        </p:nvSpPr>
        <p:spPr>
          <a:xfrm>
            <a:off x="169863" y="1138237"/>
            <a:ext cx="8229600" cy="588963"/>
          </a:xfrm>
        </p:spPr>
        <p:txBody>
          <a:bodyPr>
            <a:normAutofit/>
          </a:bodyPr>
          <a:lstStyle/>
          <a:p>
            <a:pPr marL="812800" indent="-812800">
              <a:buFont typeface="Wingdings" pitchFamily="2" charset="2"/>
              <a:buAutoNum type="ea1JpnChsDbPeriod"/>
            </a:pPr>
            <a:r>
              <a:rPr lang="zh-CN" altLang="en-US" sz="2800" b="1" dirty="0" smtClean="0"/>
              <a:t>拉斯韦尔模式</a:t>
            </a:r>
          </a:p>
        </p:txBody>
      </p:sp>
      <p:sp>
        <p:nvSpPr>
          <p:cNvPr id="84996"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B3B5BF10-19F2-4264-A28C-1B668191EFD5}" type="slidenum">
              <a:rPr lang="en-US" altLang="zh-CN" sz="1600"/>
              <a:pPr algn="r" eaLnBrk="1" hangingPunct="1">
                <a:buFont typeface="Arial" pitchFamily="34" charset="0"/>
                <a:buNone/>
              </a:pPr>
              <a:t>59</a:t>
            </a:fld>
            <a:endParaRPr lang="en-US" altLang="zh-CN" sz="1600"/>
          </a:p>
        </p:txBody>
      </p:sp>
      <p:sp>
        <p:nvSpPr>
          <p:cNvPr id="72709" name="Rectangle 4"/>
          <p:cNvSpPr>
            <a:spLocks noChangeArrowheads="1"/>
          </p:cNvSpPr>
          <p:nvPr/>
        </p:nvSpPr>
        <p:spPr bwMode="auto">
          <a:xfrm>
            <a:off x="498452" y="1727200"/>
            <a:ext cx="8353425" cy="1978027"/>
          </a:xfrm>
          <a:prstGeom prst="rect">
            <a:avLst/>
          </a:prstGeom>
          <a:noFill/>
          <a:ln w="9525">
            <a:noFill/>
            <a:miter lim="800000"/>
            <a:headEnd/>
            <a:tailEnd/>
          </a:ln>
        </p:spPr>
        <p:txBody>
          <a:bodyPr/>
          <a:lstStyle/>
          <a:p>
            <a:pPr marL="908050" lvl="1" indent="-436563">
              <a:lnSpc>
                <a:spcPct val="150000"/>
              </a:lnSpc>
              <a:spcBef>
                <a:spcPct val="20000"/>
              </a:spcBef>
              <a:buClr>
                <a:schemeClr val="tx1"/>
              </a:buClr>
              <a:buSzPct val="75000"/>
              <a:buFont typeface="Wingdings" pitchFamily="2" charset="2"/>
              <a:buChar char="n"/>
            </a:pPr>
            <a:r>
              <a:rPr lang="zh-CN" altLang="en-US" sz="2400" b="1" dirty="0"/>
              <a:t>提出：</a:t>
            </a:r>
            <a:r>
              <a:rPr lang="en-US" altLang="zh-CN" sz="2400" b="1" dirty="0"/>
              <a:t>1948</a:t>
            </a:r>
            <a:r>
              <a:rPr lang="zh-CN" altLang="en-US" sz="2400" b="1" dirty="0"/>
              <a:t>年，</a:t>
            </a:r>
            <a:r>
              <a:rPr lang="en-US" altLang="zh-CN" sz="2400" b="1" dirty="0"/>
              <a:t>[</a:t>
            </a:r>
            <a:r>
              <a:rPr lang="zh-CN" altLang="en-US" sz="2400" b="1" dirty="0"/>
              <a:t>美</a:t>
            </a:r>
            <a:r>
              <a:rPr lang="en-US" altLang="zh-CN" sz="2400" b="1" dirty="0"/>
              <a:t>] Harold D. </a:t>
            </a:r>
            <a:r>
              <a:rPr lang="en-US" altLang="zh-CN" sz="2400" b="1" dirty="0" err="1"/>
              <a:t>Lasswell</a:t>
            </a:r>
            <a:r>
              <a:rPr lang="zh-CN" altLang="en-US" sz="2400" b="1" dirty="0"/>
              <a:t>，</a:t>
            </a:r>
            <a:r>
              <a:rPr lang="en-US" altLang="zh-CN" sz="2400" b="1" dirty="0"/>
              <a:t>《</a:t>
            </a:r>
            <a:r>
              <a:rPr lang="zh-CN" altLang="en-US" sz="2400" b="1" dirty="0"/>
              <a:t>传播在社会中的结构与功能</a:t>
            </a:r>
            <a:r>
              <a:rPr lang="en-US" altLang="zh-CN" sz="2400" b="1" dirty="0"/>
              <a:t>》</a:t>
            </a:r>
            <a:r>
              <a:rPr lang="zh-CN" altLang="en-US" sz="2400" b="1" dirty="0"/>
              <a:t>；（</a:t>
            </a:r>
            <a:r>
              <a:rPr lang="en-US" altLang="zh-CN" sz="2400" b="1" dirty="0"/>
              <a:t>5W</a:t>
            </a:r>
            <a:r>
              <a:rPr lang="zh-CN" altLang="en-US" sz="2400" b="1" dirty="0"/>
              <a:t>模型）</a:t>
            </a:r>
            <a:endParaRPr lang="en-US" altLang="zh-CN" sz="2400" b="1" dirty="0"/>
          </a:p>
          <a:p>
            <a:pPr marL="908050" lvl="1" indent="-436563">
              <a:lnSpc>
                <a:spcPct val="150000"/>
              </a:lnSpc>
              <a:spcBef>
                <a:spcPct val="20000"/>
              </a:spcBef>
              <a:buClr>
                <a:schemeClr val="tx1"/>
              </a:buClr>
              <a:buSzPct val="75000"/>
              <a:buFont typeface="Wingdings" pitchFamily="2" charset="2"/>
              <a:buChar char="n"/>
            </a:pPr>
            <a:r>
              <a:rPr lang="en-US" altLang="zh-CN" sz="2400" b="1" dirty="0"/>
              <a:t>1958</a:t>
            </a:r>
            <a:r>
              <a:rPr lang="zh-CN" altLang="en-US" sz="2400" b="1" dirty="0"/>
              <a:t>年，</a:t>
            </a:r>
            <a:r>
              <a:rPr lang="zh-CN" altLang="en-US" sz="2400" b="1" dirty="0">
                <a:solidFill>
                  <a:srgbClr val="FF0000"/>
                </a:solidFill>
              </a:rPr>
              <a:t>布拉多克</a:t>
            </a:r>
            <a:r>
              <a:rPr lang="zh-CN" altLang="en-US" sz="2400" b="1" dirty="0"/>
              <a:t>扩充为</a:t>
            </a:r>
            <a:r>
              <a:rPr lang="en-US" altLang="zh-CN" sz="2400" b="1" dirty="0"/>
              <a:t>7W</a:t>
            </a:r>
            <a:r>
              <a:rPr lang="zh-CN" altLang="en-US" sz="2400" b="1" dirty="0"/>
              <a:t>模型：谁，说什么，通过什么渠道，对谁，</a:t>
            </a:r>
            <a:r>
              <a:rPr lang="zh-CN" altLang="en-US" sz="2400" b="1" dirty="0">
                <a:solidFill>
                  <a:srgbClr val="0069D2"/>
                </a:solidFill>
              </a:rPr>
              <a:t>在什么情况下，为什么目的</a:t>
            </a:r>
            <a:r>
              <a:rPr lang="zh-CN" altLang="en-US" sz="2400" b="1" dirty="0"/>
              <a:t>，有什么效果</a:t>
            </a:r>
          </a:p>
        </p:txBody>
      </p:sp>
      <p:grpSp>
        <p:nvGrpSpPr>
          <p:cNvPr id="2" name="Group 6"/>
          <p:cNvGrpSpPr>
            <a:grpSpLocks/>
          </p:cNvGrpSpPr>
          <p:nvPr/>
        </p:nvGrpSpPr>
        <p:grpSpPr bwMode="auto">
          <a:xfrm>
            <a:off x="475078" y="4941168"/>
            <a:ext cx="8351837" cy="711200"/>
            <a:chOff x="0" y="0"/>
            <a:chExt cx="5261" cy="448"/>
          </a:xfrm>
        </p:grpSpPr>
        <p:sp>
          <p:nvSpPr>
            <p:cNvPr id="85001" name="Text Box 6"/>
            <p:cNvSpPr txBox="1">
              <a:spLocks noChangeArrowheads="1"/>
            </p:cNvSpPr>
            <p:nvPr/>
          </p:nvSpPr>
          <p:spPr bwMode="auto">
            <a:xfrm>
              <a:off x="0" y="0"/>
              <a:ext cx="702"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谁</a:t>
              </a:r>
            </a:p>
            <a:p>
              <a:pPr algn="ctr" eaLnBrk="1" hangingPunct="1">
                <a:buFont typeface="Arial" pitchFamily="34" charset="0"/>
                <a:buNone/>
              </a:pPr>
              <a:r>
                <a:rPr lang="en-US" altLang="zh-CN" b="1" dirty="0">
                  <a:solidFill>
                    <a:srgbClr val="0069D2"/>
                  </a:solidFill>
                  <a:latin typeface="楷体_GB2312" pitchFamily="1" charset="-122"/>
                  <a:ea typeface="楷体_GB2312" pitchFamily="1" charset="-122"/>
                </a:rPr>
                <a:t>(</a:t>
              </a:r>
              <a:r>
                <a:rPr lang="zh-CN" altLang="en-US" b="1" dirty="0">
                  <a:solidFill>
                    <a:srgbClr val="0069D2"/>
                  </a:solidFill>
                  <a:latin typeface="楷体_GB2312" pitchFamily="1" charset="-122"/>
                  <a:ea typeface="楷体_GB2312" pitchFamily="1" charset="-122"/>
                </a:rPr>
                <a:t>发送者</a:t>
              </a:r>
              <a:r>
                <a:rPr lang="en-US" altLang="zh-CN" b="1" dirty="0">
                  <a:solidFill>
                    <a:srgbClr val="0069D2"/>
                  </a:solidFill>
                  <a:latin typeface="楷体_GB2312" pitchFamily="1" charset="-122"/>
                  <a:ea typeface="楷体_GB2312" pitchFamily="1" charset="-122"/>
                </a:rPr>
                <a:t>)</a:t>
              </a:r>
            </a:p>
          </p:txBody>
        </p:sp>
        <p:sp>
          <p:nvSpPr>
            <p:cNvPr id="85002" name="Text Box 7"/>
            <p:cNvSpPr txBox="1">
              <a:spLocks noChangeArrowheads="1"/>
            </p:cNvSpPr>
            <p:nvPr/>
          </p:nvSpPr>
          <p:spPr bwMode="auto">
            <a:xfrm>
              <a:off x="934" y="0"/>
              <a:ext cx="720"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说什么</a:t>
              </a:r>
            </a:p>
            <a:p>
              <a:pPr algn="ctr" eaLnBrk="1" hangingPunct="1">
                <a:buFont typeface="Arial" pitchFamily="34" charset="0"/>
                <a:buNone/>
              </a:pPr>
              <a:r>
                <a:rPr lang="en-US" altLang="zh-CN" b="1" dirty="0">
                  <a:solidFill>
                    <a:srgbClr val="0069D2"/>
                  </a:solidFill>
                  <a:latin typeface="Arial" pitchFamily="34" charset="0"/>
                  <a:ea typeface="楷体_GB2312" pitchFamily="1" charset="-122"/>
                </a:rPr>
                <a:t>(</a:t>
              </a:r>
              <a:r>
                <a:rPr lang="zh-CN" altLang="en-US" b="1" dirty="0">
                  <a:solidFill>
                    <a:srgbClr val="0069D2"/>
                  </a:solidFill>
                  <a:latin typeface="Arial" pitchFamily="34" charset="0"/>
                  <a:ea typeface="楷体_GB2312" pitchFamily="1" charset="-122"/>
                </a:rPr>
                <a:t>信息</a:t>
              </a:r>
              <a:r>
                <a:rPr lang="en-US" altLang="zh-CN" b="1" dirty="0">
                  <a:solidFill>
                    <a:srgbClr val="0069D2"/>
                  </a:solidFill>
                  <a:latin typeface="Arial" pitchFamily="34" charset="0"/>
                  <a:ea typeface="楷体_GB2312" pitchFamily="1" charset="-122"/>
                </a:rPr>
                <a:t>)</a:t>
              </a:r>
            </a:p>
          </p:txBody>
        </p:sp>
        <p:sp>
          <p:nvSpPr>
            <p:cNvPr id="85003" name="Text Box 8"/>
            <p:cNvSpPr txBox="1">
              <a:spLocks noChangeArrowheads="1"/>
            </p:cNvSpPr>
            <p:nvPr/>
          </p:nvSpPr>
          <p:spPr bwMode="auto">
            <a:xfrm>
              <a:off x="1879" y="0"/>
              <a:ext cx="1091"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dirty="0">
                  <a:solidFill>
                    <a:srgbClr val="0069D2"/>
                  </a:solidFill>
                  <a:latin typeface="宋体" pitchFamily="2" charset="-122"/>
                  <a:ea typeface="黑体" pitchFamily="49" charset="-122"/>
                </a:rPr>
                <a:t>通过什么渠道</a:t>
              </a:r>
            </a:p>
            <a:p>
              <a:pPr algn="ctr" eaLnBrk="1" hangingPunct="1">
                <a:buFont typeface="Arial" pitchFamily="34" charset="0"/>
                <a:buNone/>
              </a:pPr>
              <a:r>
                <a:rPr lang="en-US" altLang="zh-CN" b="1" dirty="0">
                  <a:solidFill>
                    <a:srgbClr val="0069D2"/>
                  </a:solidFill>
                  <a:latin typeface="Arial" pitchFamily="34" charset="0"/>
                  <a:ea typeface="楷体_GB2312" pitchFamily="1" charset="-122"/>
                </a:rPr>
                <a:t>(</a:t>
              </a:r>
              <a:r>
                <a:rPr lang="zh-CN" altLang="en-US" b="1" dirty="0">
                  <a:solidFill>
                    <a:srgbClr val="0069D2"/>
                  </a:solidFill>
                  <a:latin typeface="Arial" pitchFamily="34" charset="0"/>
                  <a:ea typeface="楷体_GB2312" pitchFamily="1" charset="-122"/>
                </a:rPr>
                <a:t>交流通道</a:t>
              </a:r>
              <a:r>
                <a:rPr lang="en-US" altLang="zh-CN" b="1" dirty="0">
                  <a:solidFill>
                    <a:srgbClr val="0069D2"/>
                  </a:solidFill>
                  <a:latin typeface="Arial" pitchFamily="34" charset="0"/>
                  <a:ea typeface="楷体_GB2312" pitchFamily="1" charset="-122"/>
                </a:rPr>
                <a:t>)</a:t>
              </a:r>
              <a:endParaRPr lang="en-US" altLang="zh-CN" sz="2000" b="1" dirty="0">
                <a:solidFill>
                  <a:srgbClr val="0069D2"/>
                </a:solidFill>
                <a:ea typeface="黑体" pitchFamily="49" charset="-122"/>
              </a:endParaRPr>
            </a:p>
          </p:txBody>
        </p:sp>
        <p:sp>
          <p:nvSpPr>
            <p:cNvPr id="85004" name="Text Box 9"/>
            <p:cNvSpPr txBox="1">
              <a:spLocks noChangeArrowheads="1"/>
            </p:cNvSpPr>
            <p:nvPr/>
          </p:nvSpPr>
          <p:spPr bwMode="auto">
            <a:xfrm>
              <a:off x="3229" y="0"/>
              <a:ext cx="680"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a:solidFill>
                    <a:srgbClr val="0069D2"/>
                  </a:solidFill>
                  <a:latin typeface="宋体" pitchFamily="2" charset="-122"/>
                  <a:ea typeface="黑体" pitchFamily="49" charset="-122"/>
                </a:rPr>
                <a:t>给谁</a:t>
              </a:r>
            </a:p>
            <a:p>
              <a:pPr algn="ctr" eaLnBrk="1" hangingPunct="1">
                <a:buFont typeface="Arial" pitchFamily="34" charset="0"/>
                <a:buNone/>
              </a:pPr>
              <a:r>
                <a:rPr lang="en-US" altLang="zh-CN" b="1">
                  <a:solidFill>
                    <a:srgbClr val="0069D2"/>
                  </a:solidFill>
                  <a:latin typeface="Arial" pitchFamily="34" charset="0"/>
                  <a:ea typeface="楷体_GB2312" pitchFamily="1" charset="-122"/>
                </a:rPr>
                <a:t>(</a:t>
              </a:r>
              <a:r>
                <a:rPr lang="zh-CN" altLang="en-US" b="1">
                  <a:solidFill>
                    <a:srgbClr val="0069D2"/>
                  </a:solidFill>
                  <a:latin typeface="Arial" pitchFamily="34" charset="0"/>
                  <a:ea typeface="楷体_GB2312" pitchFamily="1" charset="-122"/>
                </a:rPr>
                <a:t>接收者</a:t>
              </a:r>
              <a:r>
                <a:rPr lang="en-US" altLang="zh-CN" b="1">
                  <a:solidFill>
                    <a:srgbClr val="0069D2"/>
                  </a:solidFill>
                  <a:latin typeface="Arial" pitchFamily="34" charset="0"/>
                  <a:ea typeface="楷体_GB2312" pitchFamily="1" charset="-122"/>
                </a:rPr>
                <a:t>)</a:t>
              </a:r>
              <a:endParaRPr lang="en-US" altLang="zh-CN" sz="2000" b="1">
                <a:solidFill>
                  <a:srgbClr val="0069D2"/>
                </a:solidFill>
                <a:ea typeface="黑体" pitchFamily="49" charset="-122"/>
              </a:endParaRPr>
            </a:p>
          </p:txBody>
        </p:sp>
        <p:sp>
          <p:nvSpPr>
            <p:cNvPr id="85005" name="Text Box 10"/>
            <p:cNvSpPr txBox="1">
              <a:spLocks noChangeArrowheads="1"/>
            </p:cNvSpPr>
            <p:nvPr/>
          </p:nvSpPr>
          <p:spPr bwMode="auto">
            <a:xfrm>
              <a:off x="4133" y="0"/>
              <a:ext cx="1128" cy="448"/>
            </a:xfrm>
            <a:prstGeom prst="rect">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2000" b="1">
                  <a:solidFill>
                    <a:srgbClr val="0069D2"/>
                  </a:solidFill>
                  <a:latin typeface="宋体" pitchFamily="2" charset="-122"/>
                  <a:ea typeface="黑体" pitchFamily="49" charset="-122"/>
                </a:rPr>
                <a:t>产生什么效果</a:t>
              </a:r>
            </a:p>
            <a:p>
              <a:pPr algn="ctr" eaLnBrk="1" hangingPunct="1">
                <a:buFont typeface="Arial" pitchFamily="34" charset="0"/>
                <a:buNone/>
              </a:pPr>
              <a:r>
                <a:rPr lang="en-US" altLang="zh-CN" b="1">
                  <a:solidFill>
                    <a:srgbClr val="0069D2"/>
                  </a:solidFill>
                  <a:latin typeface="Arial" pitchFamily="34" charset="0"/>
                  <a:ea typeface="楷体_GB2312" pitchFamily="1" charset="-122"/>
                </a:rPr>
                <a:t>(</a:t>
              </a:r>
              <a:r>
                <a:rPr lang="zh-CN" altLang="en-US" b="1">
                  <a:solidFill>
                    <a:srgbClr val="0069D2"/>
                  </a:solidFill>
                  <a:latin typeface="Arial" pitchFamily="34" charset="0"/>
                  <a:ea typeface="楷体_GB2312" pitchFamily="1" charset="-122"/>
                </a:rPr>
                <a:t>交流结果</a:t>
              </a:r>
              <a:r>
                <a:rPr lang="en-US" altLang="zh-CN" b="1">
                  <a:solidFill>
                    <a:srgbClr val="0069D2"/>
                  </a:solidFill>
                  <a:latin typeface="Arial" pitchFamily="34" charset="0"/>
                  <a:ea typeface="楷体_GB2312" pitchFamily="1" charset="-122"/>
                </a:rPr>
                <a:t>)</a:t>
              </a:r>
              <a:endParaRPr lang="en-US" altLang="zh-CN" sz="2000" b="1">
                <a:solidFill>
                  <a:srgbClr val="0069D2"/>
                </a:solidFill>
                <a:ea typeface="黑体" pitchFamily="49" charset="-122"/>
              </a:endParaRPr>
            </a:p>
          </p:txBody>
        </p:sp>
        <p:sp>
          <p:nvSpPr>
            <p:cNvPr id="85006" name="Line 11"/>
            <p:cNvSpPr>
              <a:spLocks noChangeShapeType="1"/>
            </p:cNvSpPr>
            <p:nvPr/>
          </p:nvSpPr>
          <p:spPr bwMode="auto">
            <a:xfrm>
              <a:off x="702"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7" name="Line 12"/>
            <p:cNvSpPr>
              <a:spLocks noChangeShapeType="1"/>
            </p:cNvSpPr>
            <p:nvPr/>
          </p:nvSpPr>
          <p:spPr bwMode="auto">
            <a:xfrm>
              <a:off x="1641"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8" name="Line 13"/>
            <p:cNvSpPr>
              <a:spLocks noChangeShapeType="1"/>
            </p:cNvSpPr>
            <p:nvPr/>
          </p:nvSpPr>
          <p:spPr bwMode="auto">
            <a:xfrm>
              <a:off x="2970" y="234"/>
              <a:ext cx="240" cy="0"/>
            </a:xfrm>
            <a:prstGeom prst="line">
              <a:avLst/>
            </a:prstGeom>
            <a:noFill/>
            <a:ln w="9525">
              <a:solidFill>
                <a:srgbClr val="FF6600"/>
              </a:solidFill>
              <a:round/>
              <a:headEnd/>
              <a:tailEnd type="triangle" w="med" len="med"/>
            </a:ln>
          </p:spPr>
          <p:txBody>
            <a:bodyPr/>
            <a:lstStyle/>
            <a:p>
              <a:endParaRPr lang="zh-CN" altLang="en-US"/>
            </a:p>
          </p:txBody>
        </p:sp>
        <p:sp>
          <p:nvSpPr>
            <p:cNvPr id="85009" name="Line 14"/>
            <p:cNvSpPr>
              <a:spLocks noChangeShapeType="1"/>
            </p:cNvSpPr>
            <p:nvPr/>
          </p:nvSpPr>
          <p:spPr bwMode="auto">
            <a:xfrm>
              <a:off x="3909" y="234"/>
              <a:ext cx="240" cy="0"/>
            </a:xfrm>
            <a:prstGeom prst="line">
              <a:avLst/>
            </a:prstGeom>
            <a:noFill/>
            <a:ln w="9525">
              <a:solidFill>
                <a:srgbClr val="FF6600"/>
              </a:solidFill>
              <a:round/>
              <a:headEnd/>
              <a:tailEnd type="triangle" w="med" len="med"/>
            </a:ln>
          </p:spPr>
          <p:txBody>
            <a:bodyPr/>
            <a:lstStyle/>
            <a:p>
              <a:endParaRPr lang="zh-CN" altLang="en-US"/>
            </a:p>
          </p:txBody>
        </p:sp>
      </p:grpSp>
      <p:sp>
        <p:nvSpPr>
          <p:cNvPr id="18"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7"/>
          <p:cNvSpPr>
            <a:spLocks noGrp="1" noChangeArrowheads="1"/>
          </p:cNvSpPr>
          <p:nvPr>
            <p:ph idx="4294967295"/>
          </p:nvPr>
        </p:nvSpPr>
        <p:spPr>
          <a:xfrm>
            <a:off x="500034" y="1214425"/>
            <a:ext cx="8229600" cy="588963"/>
          </a:xfrm>
        </p:spPr>
        <p:txBody>
          <a:bodyPr>
            <a:normAutofit/>
          </a:bodyPr>
          <a:lstStyle/>
          <a:p>
            <a:pPr marL="812800" indent="-812800">
              <a:buFont typeface="Wingdings" pitchFamily="2" charset="2"/>
              <a:buAutoNum type="ea1JpnChsDbPeriod"/>
            </a:pPr>
            <a:r>
              <a:rPr lang="zh-CN" altLang="en-US" sz="2800" b="1" dirty="0" smtClean="0"/>
              <a:t>定义</a:t>
            </a:r>
          </a:p>
        </p:txBody>
      </p:sp>
      <p:sp>
        <p:nvSpPr>
          <p:cNvPr id="27652" name="灯片编号占位符 5"/>
          <p:cNvSpPr txBox="1">
            <a:spLocks noGrp="1" noChangeArrowheads="1"/>
          </p:cNvSpPr>
          <p:nvPr/>
        </p:nvSpPr>
        <p:spPr bwMode="auto">
          <a:xfrm>
            <a:off x="7524750" y="5852120"/>
            <a:ext cx="933450" cy="457200"/>
          </a:xfrm>
          <a:prstGeom prst="rect">
            <a:avLst/>
          </a:prstGeom>
          <a:noFill/>
          <a:ln w="9525">
            <a:noFill/>
            <a:miter lim="800000"/>
            <a:headEnd/>
            <a:tailEnd/>
          </a:ln>
        </p:spPr>
        <p:txBody>
          <a:bodyPr/>
          <a:lstStyle/>
          <a:p>
            <a:pPr algn="r" eaLnBrk="1" hangingPunct="1">
              <a:buFont typeface="Arial" pitchFamily="34" charset="0"/>
              <a:buNone/>
            </a:pPr>
            <a:fld id="{FA5B0540-75B2-4953-84B4-9B81391A72D3}" type="slidenum">
              <a:rPr lang="en-US" altLang="zh-CN" sz="1600"/>
              <a:pPr algn="r" eaLnBrk="1" hangingPunct="1">
                <a:buFont typeface="Arial" pitchFamily="34" charset="0"/>
                <a:buNone/>
              </a:pPr>
              <a:t>6</a:t>
            </a:fld>
            <a:endParaRPr lang="en-US" altLang="zh-CN" sz="1600"/>
          </a:p>
        </p:txBody>
      </p:sp>
      <p:sp>
        <p:nvSpPr>
          <p:cNvPr id="30725" name="Rectangle 12"/>
          <p:cNvSpPr>
            <a:spLocks noChangeArrowheads="1"/>
          </p:cNvSpPr>
          <p:nvPr/>
        </p:nvSpPr>
        <p:spPr bwMode="auto">
          <a:xfrm>
            <a:off x="357158" y="1691140"/>
            <a:ext cx="8515352" cy="2189163"/>
          </a:xfrm>
          <a:prstGeom prst="rect">
            <a:avLst/>
          </a:prstGeom>
          <a:noFill/>
          <a:ln w="9525">
            <a:noFill/>
            <a:miter lim="800000"/>
            <a:headEnd/>
            <a:tailEnd/>
          </a:ln>
        </p:spPr>
        <p:txBody>
          <a:bodyPr/>
          <a:lstStyle/>
          <a:p>
            <a:pPr marL="471487" lvl="1">
              <a:lnSpc>
                <a:spcPct val="150000"/>
              </a:lnSpc>
              <a:spcBef>
                <a:spcPct val="20000"/>
              </a:spcBef>
              <a:buSzPct val="75000"/>
            </a:pPr>
            <a:r>
              <a:rPr lang="zh-CN" altLang="en-US" sz="2400" b="1" dirty="0">
                <a:solidFill>
                  <a:srgbClr val="7030A0"/>
                </a:solidFill>
              </a:rPr>
              <a:t>信息交流</a:t>
            </a:r>
            <a:r>
              <a:rPr lang="en-US" altLang="zh-CN" sz="2400" b="1" dirty="0">
                <a:solidFill>
                  <a:srgbClr val="7030A0"/>
                </a:solidFill>
              </a:rPr>
              <a:t>(Information Communication)</a:t>
            </a:r>
            <a:r>
              <a:rPr lang="zh-CN" altLang="en-US" sz="2400" b="1" dirty="0">
                <a:solidFill>
                  <a:srgbClr val="7030A0"/>
                </a:solidFill>
              </a:rPr>
              <a:t>：</a:t>
            </a:r>
            <a:r>
              <a:rPr lang="zh-CN" altLang="en-US" sz="2400" b="1" dirty="0"/>
              <a:t/>
            </a:r>
            <a:br>
              <a:rPr lang="zh-CN" altLang="en-US" sz="2400" b="1" dirty="0"/>
            </a:br>
            <a:r>
              <a:rPr lang="zh-CN" altLang="en-US" sz="2400" b="1" dirty="0"/>
              <a:t>社会活动中的认知主体借助某种符号系统，利用某种传递通道，在不同时间（历时）和空间（共时）上实现的信息传输和交换行为。</a:t>
            </a:r>
          </a:p>
        </p:txBody>
      </p:sp>
      <p:sp>
        <p:nvSpPr>
          <p:cNvPr id="30730" name="Rectangle 8"/>
          <p:cNvSpPr>
            <a:spLocks noChangeArrowheads="1"/>
          </p:cNvSpPr>
          <p:nvPr/>
        </p:nvSpPr>
        <p:spPr bwMode="auto">
          <a:xfrm>
            <a:off x="500034" y="4042272"/>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认知主体：人或由人组成的机构、组织；</a:t>
            </a:r>
          </a:p>
        </p:txBody>
      </p:sp>
      <p:sp>
        <p:nvSpPr>
          <p:cNvPr id="30731" name="Rectangle 9"/>
          <p:cNvSpPr>
            <a:spLocks noChangeArrowheads="1"/>
          </p:cNvSpPr>
          <p:nvPr/>
        </p:nvSpPr>
        <p:spPr bwMode="auto">
          <a:xfrm>
            <a:off x="593781" y="4510100"/>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pPr>
            <a:r>
              <a:rPr lang="en-US" altLang="zh-CN" sz="2400" b="1" dirty="0">
                <a:latin typeface="楷体_GB2312" pitchFamily="1" charset="-122"/>
              </a:rPr>
              <a:t>			</a:t>
            </a:r>
            <a:r>
              <a:rPr lang="zh-CN" altLang="en-US" sz="2400" b="1" dirty="0">
                <a:latin typeface="楷体_GB2312" pitchFamily="1" charset="-122"/>
              </a:rPr>
              <a:t>包括</a:t>
            </a:r>
            <a:r>
              <a:rPr lang="zh-CN" altLang="en-US" sz="2400" b="1" dirty="0">
                <a:latin typeface="宋体" pitchFamily="2" charset="-122"/>
              </a:rPr>
              <a:t>“</a:t>
            </a:r>
            <a:r>
              <a:rPr lang="zh-CN" altLang="en-US" sz="2400" b="1" dirty="0">
                <a:latin typeface="楷体_GB2312" pitchFamily="1" charset="-122"/>
              </a:rPr>
              <a:t>发送</a:t>
            </a:r>
            <a:r>
              <a:rPr lang="zh-CN" altLang="en-US" sz="2400" b="1" dirty="0">
                <a:latin typeface="宋体" pitchFamily="2" charset="-122"/>
              </a:rPr>
              <a:t>”</a:t>
            </a:r>
            <a:r>
              <a:rPr lang="zh-CN" altLang="en-US" sz="2400" b="1" dirty="0">
                <a:latin typeface="楷体_GB2312" pitchFamily="1" charset="-122"/>
              </a:rPr>
              <a:t>和</a:t>
            </a:r>
            <a:r>
              <a:rPr lang="zh-CN" altLang="en-US" sz="2400" b="1" dirty="0">
                <a:latin typeface="宋体" pitchFamily="2" charset="-122"/>
              </a:rPr>
              <a:t>“</a:t>
            </a:r>
            <a:r>
              <a:rPr lang="zh-CN" altLang="en-US" sz="2400" b="1" dirty="0">
                <a:latin typeface="楷体_GB2312" pitchFamily="1" charset="-122"/>
              </a:rPr>
              <a:t>接受</a:t>
            </a:r>
            <a:r>
              <a:rPr lang="zh-CN" altLang="en-US" sz="2400" b="1" dirty="0">
                <a:latin typeface="宋体" pitchFamily="2" charset="-122"/>
              </a:rPr>
              <a:t>”</a:t>
            </a:r>
            <a:r>
              <a:rPr lang="zh-CN" altLang="en-US" sz="2400" b="1" dirty="0">
                <a:latin typeface="楷体_GB2312" pitchFamily="1" charset="-122"/>
              </a:rPr>
              <a:t>双方</a:t>
            </a:r>
          </a:p>
        </p:txBody>
      </p:sp>
      <p:sp>
        <p:nvSpPr>
          <p:cNvPr id="30732" name="Rectangle 10"/>
          <p:cNvSpPr>
            <a:spLocks noChangeArrowheads="1"/>
          </p:cNvSpPr>
          <p:nvPr/>
        </p:nvSpPr>
        <p:spPr bwMode="auto">
          <a:xfrm>
            <a:off x="577086" y="5050335"/>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实现条件：符号系统、传递通道</a:t>
            </a:r>
          </a:p>
        </p:txBody>
      </p:sp>
      <p:sp>
        <p:nvSpPr>
          <p:cNvPr id="30733" name="Rectangle 11"/>
          <p:cNvSpPr>
            <a:spLocks noChangeArrowheads="1"/>
          </p:cNvSpPr>
          <p:nvPr/>
        </p:nvSpPr>
        <p:spPr bwMode="auto">
          <a:xfrm>
            <a:off x="611188" y="5605463"/>
            <a:ext cx="8534400" cy="431800"/>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zh-CN" altLang="en-US" sz="2400" b="1" dirty="0">
                <a:latin typeface="楷体_GB2312" pitchFamily="1" charset="-122"/>
              </a:rPr>
              <a:t>基本前提：不同的时间、空间</a:t>
            </a:r>
          </a:p>
        </p:txBody>
      </p:sp>
      <p:sp>
        <p:nvSpPr>
          <p:cNvPr id="10"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a:spLocks noChangeArrowheads="1"/>
          </p:cNvSpPr>
          <p:nvPr/>
        </p:nvSpPr>
        <p:spPr bwMode="auto">
          <a:xfrm>
            <a:off x="0" y="1340768"/>
            <a:ext cx="9144000" cy="4392488"/>
          </a:xfrm>
          <a:prstGeom prst="rect">
            <a:avLst/>
          </a:prstGeom>
          <a:noFill/>
          <a:ln w="9525">
            <a:noFill/>
            <a:miter lim="800000"/>
            <a:headEnd/>
            <a:tailEnd/>
          </a:ln>
        </p:spPr>
        <p:txBody>
          <a:bodyPr/>
          <a:lstStyle/>
          <a:p>
            <a:pPr marL="471487" lvl="1">
              <a:lnSpc>
                <a:spcPct val="150000"/>
              </a:lnSpc>
              <a:spcBef>
                <a:spcPct val="20000"/>
              </a:spcBef>
              <a:buClr>
                <a:schemeClr val="accent2"/>
              </a:buClr>
              <a:buSzPct val="75000"/>
            </a:pPr>
            <a:r>
              <a:rPr lang="zh-CN" altLang="en-US" sz="2800" b="1" dirty="0"/>
              <a:t>意义：</a:t>
            </a:r>
            <a:r>
              <a:rPr lang="zh-CN" altLang="en-US" sz="2800" dirty="0"/>
              <a:t>信息交流模式研究的开山之作，它建立了传播学研究的基本框架，为传播学的研究内容提供了简明的</a:t>
            </a:r>
            <a:r>
              <a:rPr lang="zh-CN" altLang="en-US" sz="2800" dirty="0">
                <a:latin typeface="Lucida Sans" pitchFamily="34" charset="0"/>
              </a:rPr>
              <a:t>“</a:t>
            </a:r>
            <a:r>
              <a:rPr lang="zh-CN" altLang="en-US" sz="2800" dirty="0"/>
              <a:t>五分法</a:t>
            </a:r>
            <a:r>
              <a:rPr lang="zh-CN" altLang="en-US" sz="2800" dirty="0">
                <a:latin typeface="Lucida Sans" pitchFamily="34" charset="0"/>
              </a:rPr>
              <a:t>”</a:t>
            </a:r>
            <a:r>
              <a:rPr lang="zh-CN" altLang="en-US" sz="2800" dirty="0"/>
              <a:t>，基本上概括了传播学研究的各个领域；</a:t>
            </a:r>
            <a:endParaRPr lang="en-US" altLang="zh-CN" sz="2800" dirty="0"/>
          </a:p>
          <a:p>
            <a:pPr marL="471487" lvl="1">
              <a:lnSpc>
                <a:spcPct val="150000"/>
              </a:lnSpc>
              <a:spcBef>
                <a:spcPct val="20000"/>
              </a:spcBef>
              <a:buClr>
                <a:schemeClr val="accent2"/>
              </a:buClr>
              <a:buSzPct val="75000"/>
            </a:pPr>
            <a:r>
              <a:rPr lang="zh-CN" altLang="en-US" sz="2800" b="1" dirty="0"/>
              <a:t>局限性：</a:t>
            </a:r>
            <a:r>
              <a:rPr lang="zh-CN" altLang="en-US" sz="2800" dirty="0"/>
              <a:t>单向流动的线性模式，过高地估计了传播的效果，忽略了反馈的作用；对于分析政治宣传最为有效。</a:t>
            </a:r>
          </a:p>
          <a:p>
            <a:pPr marL="908050" lvl="1" indent="-436563">
              <a:spcBef>
                <a:spcPct val="20000"/>
              </a:spcBef>
              <a:buClr>
                <a:schemeClr val="accent2"/>
              </a:buClr>
              <a:buSzPct val="75000"/>
              <a:buFont typeface="Wingdings" pitchFamily="2" charset="2"/>
              <a:buChar char="n"/>
            </a:pPr>
            <a:endParaRPr lang="zh-CN" altLang="en-US" sz="2800" b="1" dirty="0"/>
          </a:p>
        </p:txBody>
      </p:sp>
      <p:sp>
        <p:nvSpPr>
          <p:cNvPr id="3" name="Rectangle 17"/>
          <p:cNvSpPr>
            <a:spLocks noChangeArrowheads="1"/>
          </p:cNvSpPr>
          <p:nvPr/>
        </p:nvSpPr>
        <p:spPr bwMode="auto">
          <a:xfrm>
            <a:off x="790581" y="3786189"/>
            <a:ext cx="8353425" cy="792163"/>
          </a:xfrm>
          <a:prstGeom prst="rect">
            <a:avLst/>
          </a:prstGeom>
          <a:noFill/>
          <a:ln w="9525">
            <a:noFill/>
            <a:miter lim="800000"/>
            <a:headEnd/>
            <a:tailEnd/>
          </a:ln>
        </p:spPr>
        <p:txBody>
          <a:bodyPr/>
          <a:lstStyle/>
          <a:p>
            <a:pPr marL="908050" lvl="1" indent="-436563">
              <a:spcBef>
                <a:spcPct val="20000"/>
              </a:spcBef>
              <a:buClr>
                <a:schemeClr val="accent2"/>
              </a:buClr>
              <a:buSzPct val="75000"/>
              <a:buFont typeface="Wingdings" pitchFamily="2" charset="2"/>
              <a:buChar char="n"/>
            </a:pPr>
            <a:endParaRPr lang="zh-CN" altLang="en-US" sz="2400" b="1" dirty="0"/>
          </a:p>
        </p:txBody>
      </p:sp>
      <p:sp>
        <p:nvSpPr>
          <p:cNvPr id="4"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353" y="428604"/>
            <a:ext cx="4463081" cy="369332"/>
          </a:xfrm>
          <a:prstGeom prst="rect">
            <a:avLst/>
          </a:prstGeom>
        </p:spPr>
        <p:txBody>
          <a:bodyPr wrap="none">
            <a:spAutoFit/>
          </a:bodyPr>
          <a:lstStyle/>
          <a:p>
            <a:r>
              <a:rPr lang="zh-CN" altLang="en-US" b="1" dirty="0"/>
              <a:t>“武亦姝走红”现象的传播学</a:t>
            </a:r>
            <a:r>
              <a:rPr lang="en-US" altLang="zh-CN" b="1" dirty="0"/>
              <a:t>5W</a:t>
            </a:r>
            <a:r>
              <a:rPr lang="zh-CN" altLang="en-US" b="1" dirty="0"/>
              <a:t>模式解读</a:t>
            </a:r>
          </a:p>
        </p:txBody>
      </p:sp>
      <p:pic>
        <p:nvPicPr>
          <p:cNvPr id="4" name="图片 3" descr="ae470045a697d7a_w250_h216.gif"/>
          <p:cNvPicPr>
            <a:picLocks noChangeAspect="1"/>
          </p:cNvPicPr>
          <p:nvPr/>
        </p:nvPicPr>
        <p:blipFill>
          <a:blip r:embed="rId2"/>
          <a:stretch>
            <a:fillRect/>
          </a:stretch>
        </p:blipFill>
        <p:spPr>
          <a:xfrm>
            <a:off x="6072198" y="3571876"/>
            <a:ext cx="2381250" cy="2057400"/>
          </a:xfrm>
          <a:prstGeom prst="rect">
            <a:avLst/>
          </a:prstGeom>
        </p:spPr>
      </p:pic>
      <p:pic>
        <p:nvPicPr>
          <p:cNvPr id="5" name="图片 4" descr="timg.jpg"/>
          <p:cNvPicPr>
            <a:picLocks noChangeAspect="1"/>
          </p:cNvPicPr>
          <p:nvPr/>
        </p:nvPicPr>
        <p:blipFill>
          <a:blip r:embed="rId3"/>
          <a:stretch>
            <a:fillRect/>
          </a:stretch>
        </p:blipFill>
        <p:spPr>
          <a:xfrm>
            <a:off x="5273692" y="1571616"/>
            <a:ext cx="3870308" cy="1716669"/>
          </a:xfrm>
          <a:prstGeom prst="rect">
            <a:avLst/>
          </a:prstGeom>
        </p:spPr>
      </p:pic>
      <p:sp>
        <p:nvSpPr>
          <p:cNvPr id="6" name="TextBox 5"/>
          <p:cNvSpPr txBox="1"/>
          <p:nvPr/>
        </p:nvSpPr>
        <p:spPr>
          <a:xfrm>
            <a:off x="357158" y="2000244"/>
            <a:ext cx="4500594" cy="3000821"/>
          </a:xfrm>
          <a:prstGeom prst="rect">
            <a:avLst/>
          </a:prstGeom>
          <a:noFill/>
        </p:spPr>
        <p:txBody>
          <a:bodyPr wrap="square" rtlCol="0">
            <a:spAutoFit/>
          </a:bodyPr>
          <a:lstStyle/>
          <a:p>
            <a:pPr>
              <a:lnSpc>
                <a:spcPct val="150000"/>
              </a:lnSpc>
            </a:pPr>
            <a:r>
              <a:rPr lang="zh-CN" altLang="en-US" dirty="0"/>
              <a:t>武亦姝，复旦附中中学生，在参加央视</a:t>
            </a:r>
            <a:r>
              <a:rPr lang="en-US" altLang="zh-CN" dirty="0"/>
              <a:t>《</a:t>
            </a:r>
            <a:r>
              <a:rPr lang="zh-CN" altLang="en-US" dirty="0"/>
              <a:t>中国诗词大会</a:t>
            </a:r>
            <a:r>
              <a:rPr lang="en-US" altLang="zh-CN" dirty="0"/>
              <a:t>》</a:t>
            </a:r>
            <a:r>
              <a:rPr lang="zh-CN" altLang="en-US" dirty="0"/>
              <a:t>第二季时，凭借强大的实力和淡定的气魄而走红。网友纷纷为她的才情所折服，称其“这个</a:t>
            </a:r>
            <a:r>
              <a:rPr lang="en-US" altLang="zh-CN" dirty="0"/>
              <a:t>00</a:t>
            </a:r>
            <a:r>
              <a:rPr lang="zh-CN" altLang="en-US" dirty="0"/>
              <a:t>后美少女满足了人们对古代才女的所有幻想。”</a:t>
            </a:r>
            <a:r>
              <a:rPr lang="en-US" altLang="zh-CN" dirty="0"/>
              <a:t>2017</a:t>
            </a:r>
            <a:r>
              <a:rPr lang="zh-CN" altLang="en-US" dirty="0"/>
              <a:t>年</a:t>
            </a:r>
            <a:r>
              <a:rPr lang="en-US" altLang="zh-CN" dirty="0"/>
              <a:t>2</a:t>
            </a:r>
            <a:r>
              <a:rPr lang="zh-CN" altLang="en-US" dirty="0"/>
              <a:t>月</a:t>
            </a:r>
            <a:r>
              <a:rPr lang="en-US" altLang="zh-CN" dirty="0"/>
              <a:t>7</a:t>
            </a:r>
            <a:r>
              <a:rPr lang="zh-CN" altLang="en-US" dirty="0"/>
              <a:t>日晚的</a:t>
            </a:r>
            <a:r>
              <a:rPr lang="en-US" altLang="zh-CN" dirty="0"/>
              <a:t>《</a:t>
            </a:r>
            <a:r>
              <a:rPr lang="zh-CN" altLang="en-US" dirty="0"/>
              <a:t>中国诗词大会</a:t>
            </a:r>
            <a:r>
              <a:rPr lang="en-US" altLang="zh-CN" dirty="0"/>
              <a:t>》</a:t>
            </a:r>
            <a:r>
              <a:rPr lang="zh-CN" altLang="en-US" dirty="0"/>
              <a:t>第二季总决赛，武亦姝最终胜出，成功夺冠。</a:t>
            </a:r>
          </a:p>
        </p:txBody>
      </p:sp>
    </p:spTree>
    <p:extLst>
      <p:ext uri="{BB962C8B-B14F-4D97-AF65-F5344CB8AC3E}">
        <p14:creationId xmlns:p14="http://schemas.microsoft.com/office/powerpoint/2010/main" val="3587449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asswell-model-components.png"/>
          <p:cNvPicPr>
            <a:picLocks noChangeAspect="1"/>
          </p:cNvPicPr>
          <p:nvPr/>
        </p:nvPicPr>
        <p:blipFill>
          <a:blip r:embed="rId3"/>
          <a:stretch>
            <a:fillRect/>
          </a:stretch>
        </p:blipFill>
        <p:spPr>
          <a:xfrm>
            <a:off x="714348" y="1857365"/>
            <a:ext cx="5304606" cy="4599327"/>
          </a:xfrm>
          <a:prstGeom prst="rect">
            <a:avLst/>
          </a:prstGeom>
        </p:spPr>
      </p:pic>
      <p:sp>
        <p:nvSpPr>
          <p:cNvPr id="2" name="矩形 1"/>
          <p:cNvSpPr/>
          <p:nvPr/>
        </p:nvSpPr>
        <p:spPr>
          <a:xfrm>
            <a:off x="714353" y="428604"/>
            <a:ext cx="4463081" cy="369332"/>
          </a:xfrm>
          <a:prstGeom prst="rect">
            <a:avLst/>
          </a:prstGeom>
        </p:spPr>
        <p:txBody>
          <a:bodyPr wrap="none">
            <a:spAutoFit/>
          </a:bodyPr>
          <a:lstStyle/>
          <a:p>
            <a:r>
              <a:rPr lang="zh-CN" altLang="en-US" b="1" dirty="0"/>
              <a:t>“武亦姝走红”现象的传播学</a:t>
            </a:r>
            <a:r>
              <a:rPr lang="en-US" altLang="zh-CN" b="1" dirty="0"/>
              <a:t>5W</a:t>
            </a:r>
            <a:r>
              <a:rPr lang="zh-CN" altLang="en-US" b="1" dirty="0"/>
              <a:t>模式解读</a:t>
            </a:r>
          </a:p>
        </p:txBody>
      </p:sp>
      <p:sp>
        <p:nvSpPr>
          <p:cNvPr id="3" name="矩形 2"/>
          <p:cNvSpPr/>
          <p:nvPr/>
        </p:nvSpPr>
        <p:spPr>
          <a:xfrm>
            <a:off x="500034" y="6488668"/>
            <a:ext cx="7286676" cy="369332"/>
          </a:xfrm>
          <a:prstGeom prst="rect">
            <a:avLst/>
          </a:prstGeom>
        </p:spPr>
        <p:txBody>
          <a:bodyPr wrap="square">
            <a:spAutoFit/>
          </a:bodyPr>
          <a:lstStyle/>
          <a:p>
            <a:r>
              <a:rPr lang="en-US" altLang="zh-CN" dirty="0"/>
              <a:t>http://media.people.com.cn/n1/2017/0406/c411992-29193209.html</a:t>
            </a:r>
            <a:endParaRPr lang="zh-CN" altLang="en-US" dirty="0"/>
          </a:p>
        </p:txBody>
      </p:sp>
      <p:sp>
        <p:nvSpPr>
          <p:cNvPr id="7" name="矩形 6"/>
          <p:cNvSpPr/>
          <p:nvPr/>
        </p:nvSpPr>
        <p:spPr>
          <a:xfrm>
            <a:off x="357158" y="1071551"/>
            <a:ext cx="7786742" cy="646331"/>
          </a:xfrm>
          <a:prstGeom prst="rect">
            <a:avLst/>
          </a:prstGeom>
        </p:spPr>
        <p:txBody>
          <a:bodyPr wrap="square">
            <a:spAutoFit/>
          </a:bodyPr>
          <a:lstStyle/>
          <a:p>
            <a:r>
              <a:rPr lang="zh-CN" altLang="en-US" dirty="0"/>
              <a:t>人民网以传播学中拉斯韦尔的</a:t>
            </a:r>
            <a:r>
              <a:rPr lang="en-US" altLang="zh-CN" dirty="0"/>
              <a:t>5W</a:t>
            </a:r>
            <a:r>
              <a:rPr lang="zh-CN" altLang="en-US" dirty="0"/>
              <a:t>模式，对“武亦姝走红”的传播现象进行深层次的解读。</a:t>
            </a:r>
          </a:p>
        </p:txBody>
      </p:sp>
      <p:sp>
        <p:nvSpPr>
          <p:cNvPr id="9" name="矩形 8"/>
          <p:cNvSpPr/>
          <p:nvPr/>
        </p:nvSpPr>
        <p:spPr>
          <a:xfrm>
            <a:off x="5786446" y="1928807"/>
            <a:ext cx="3000396"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传播者：央视品牌效应</a:t>
            </a:r>
            <a:r>
              <a:rPr lang="en-US" altLang="zh-CN" dirty="0">
                <a:solidFill>
                  <a:schemeClr val="bg1"/>
                </a:solidFill>
              </a:rPr>
              <a:t>+</a:t>
            </a:r>
            <a:r>
              <a:rPr lang="zh-CN" altLang="en-US" dirty="0">
                <a:solidFill>
                  <a:schemeClr val="bg1"/>
                </a:solidFill>
              </a:rPr>
              <a:t>国民才女形象</a:t>
            </a:r>
          </a:p>
        </p:txBody>
      </p:sp>
      <p:sp>
        <p:nvSpPr>
          <p:cNvPr id="12" name="矩形 11"/>
          <p:cNvSpPr/>
          <p:nvPr/>
        </p:nvSpPr>
        <p:spPr>
          <a:xfrm>
            <a:off x="5786452" y="2857502"/>
            <a:ext cx="3009787"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传播内容：选题内容的接近性</a:t>
            </a:r>
            <a:r>
              <a:rPr lang="en-US" altLang="zh-CN" dirty="0">
                <a:solidFill>
                  <a:schemeClr val="bg1"/>
                </a:solidFill>
              </a:rPr>
              <a:t>+</a:t>
            </a:r>
            <a:r>
              <a:rPr lang="zh-CN" altLang="en-US" dirty="0">
                <a:solidFill>
                  <a:schemeClr val="bg1"/>
                </a:solidFill>
              </a:rPr>
              <a:t>诗词本身的审美意境</a:t>
            </a:r>
          </a:p>
        </p:txBody>
      </p:sp>
      <p:sp>
        <p:nvSpPr>
          <p:cNvPr id="14" name="矩形 13"/>
          <p:cNvSpPr/>
          <p:nvPr/>
        </p:nvSpPr>
        <p:spPr>
          <a:xfrm>
            <a:off x="5857890" y="3714752"/>
            <a:ext cx="2938349" cy="923330"/>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传播渠道：传统媒体引领、社交媒体跟进的一场新旧媒体“大联欢”</a:t>
            </a:r>
          </a:p>
        </p:txBody>
      </p:sp>
      <p:sp>
        <p:nvSpPr>
          <p:cNvPr id="15" name="矩形 14"/>
          <p:cNvSpPr/>
          <p:nvPr/>
        </p:nvSpPr>
        <p:spPr>
          <a:xfrm>
            <a:off x="5929328" y="5072079"/>
            <a:ext cx="2938349" cy="646331"/>
          </a:xfrm>
          <a:prstGeom prst="rect">
            <a:avLst/>
          </a:prstGeom>
          <a:solidFill>
            <a:schemeClr val="accent4">
              <a:lumMod val="40000"/>
              <a:lumOff val="60000"/>
            </a:schemeClr>
          </a:solidFill>
        </p:spPr>
        <p:txBody>
          <a:bodyPr wrap="square">
            <a:spAutoFit/>
          </a:bodyPr>
          <a:lstStyle/>
          <a:p>
            <a:r>
              <a:rPr lang="zh-CN" altLang="en-US" dirty="0">
                <a:solidFill>
                  <a:schemeClr val="bg1"/>
                </a:solidFill>
              </a:rPr>
              <a:t>受众与效果：受众积极参与强化了诗词文化传播效果</a:t>
            </a:r>
          </a:p>
        </p:txBody>
      </p:sp>
    </p:spTree>
    <p:extLst>
      <p:ext uri="{BB962C8B-B14F-4D97-AF65-F5344CB8AC3E}">
        <p14:creationId xmlns:p14="http://schemas.microsoft.com/office/powerpoint/2010/main" val="2597678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4294967295"/>
          </p:nvPr>
        </p:nvSpPr>
        <p:spPr>
          <a:xfrm>
            <a:off x="323528" y="1244780"/>
            <a:ext cx="8229600" cy="588963"/>
          </a:xfrm>
        </p:spPr>
        <p:txBody>
          <a:bodyPr>
            <a:normAutofit/>
          </a:bodyPr>
          <a:lstStyle/>
          <a:p>
            <a:pPr marL="812800" indent="-812800">
              <a:buFont typeface="Wingdings" pitchFamily="2" charset="2"/>
              <a:buAutoNum type="ea1JpnChsDbPeriod" startAt="2"/>
            </a:pPr>
            <a:r>
              <a:rPr lang="zh-CN" altLang="en-US" sz="2800" b="1" dirty="0" smtClean="0"/>
              <a:t>香农－韦弗模式</a:t>
            </a:r>
          </a:p>
        </p:txBody>
      </p:sp>
      <p:sp>
        <p:nvSpPr>
          <p:cNvPr id="88067" name="灯片编号占位符 5"/>
          <p:cNvSpPr txBox="1">
            <a:spLocks noGrp="1" noChangeArrowheads="1"/>
          </p:cNvSpPr>
          <p:nvPr/>
        </p:nvSpPr>
        <p:spPr bwMode="auto">
          <a:xfrm>
            <a:off x="7524750" y="6013451"/>
            <a:ext cx="933450" cy="457200"/>
          </a:xfrm>
          <a:prstGeom prst="rect">
            <a:avLst/>
          </a:prstGeom>
          <a:noFill/>
          <a:ln w="9525">
            <a:noFill/>
            <a:miter lim="800000"/>
            <a:headEnd/>
            <a:tailEnd/>
          </a:ln>
        </p:spPr>
        <p:txBody>
          <a:bodyPr/>
          <a:lstStyle/>
          <a:p>
            <a:pPr algn="r" eaLnBrk="1" hangingPunct="1">
              <a:buFont typeface="Arial" pitchFamily="34" charset="0"/>
              <a:buNone/>
            </a:pPr>
            <a:fld id="{49EB5984-5995-4922-82A5-ADA81A75EA88}" type="slidenum">
              <a:rPr lang="en-US" altLang="zh-CN" sz="1600"/>
              <a:pPr algn="r" eaLnBrk="1" hangingPunct="1">
                <a:buFont typeface="Arial" pitchFamily="34" charset="0"/>
                <a:buNone/>
              </a:pPr>
              <a:t>63</a:t>
            </a:fld>
            <a:endParaRPr lang="en-US" altLang="zh-CN" sz="1600"/>
          </a:p>
        </p:txBody>
      </p:sp>
      <p:sp>
        <p:nvSpPr>
          <p:cNvPr id="73733" name="Rectangle 4"/>
          <p:cNvSpPr>
            <a:spLocks noChangeArrowheads="1"/>
          </p:cNvSpPr>
          <p:nvPr/>
        </p:nvSpPr>
        <p:spPr bwMode="auto">
          <a:xfrm>
            <a:off x="611194" y="1917086"/>
            <a:ext cx="8353425" cy="503239"/>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1949</a:t>
            </a:r>
            <a:r>
              <a:rPr lang="zh-CN" altLang="en-US" sz="2400" b="1" dirty="0"/>
              <a:t>年，</a:t>
            </a:r>
            <a:r>
              <a:rPr lang="en-US" altLang="zh-CN" sz="2400" b="1" dirty="0"/>
              <a:t>[</a:t>
            </a:r>
            <a:r>
              <a:rPr lang="zh-CN" altLang="en-US" sz="2400" b="1" dirty="0"/>
              <a:t>美</a:t>
            </a:r>
            <a:r>
              <a:rPr lang="en-US" altLang="zh-CN" sz="2400" b="1" dirty="0"/>
              <a:t>] Shannon &amp; Weaver</a:t>
            </a:r>
            <a:r>
              <a:rPr lang="zh-CN" altLang="en-US" sz="2400" b="1" dirty="0"/>
              <a:t>；</a:t>
            </a:r>
          </a:p>
        </p:txBody>
      </p:sp>
      <p:sp>
        <p:nvSpPr>
          <p:cNvPr id="73751" name="Rectangle 22"/>
          <p:cNvSpPr>
            <a:spLocks noChangeArrowheads="1"/>
          </p:cNvSpPr>
          <p:nvPr/>
        </p:nvSpPr>
        <p:spPr bwMode="auto">
          <a:xfrm>
            <a:off x="611194" y="5678488"/>
            <a:ext cx="8353425" cy="792163"/>
          </a:xfrm>
          <a:prstGeom prst="rect">
            <a:avLst/>
          </a:prstGeom>
          <a:noFill/>
          <a:ln w="9525">
            <a:noFill/>
            <a:miter lim="800000"/>
            <a:headEnd/>
            <a:tailEnd/>
          </a:ln>
        </p:spPr>
        <p:txBody>
          <a:bodyPr/>
          <a:lstStyle/>
          <a:p>
            <a:pPr marL="908050" lvl="1" indent="-436563">
              <a:spcBef>
                <a:spcPct val="20000"/>
              </a:spcBef>
              <a:buClr>
                <a:schemeClr val="accent2"/>
              </a:buClr>
              <a:buSzPct val="75000"/>
              <a:buFont typeface="Wingdings" pitchFamily="2" charset="2"/>
              <a:buChar char="n"/>
            </a:pPr>
            <a:endParaRPr lang="zh-CN" altLang="en-US" sz="2400" b="1"/>
          </a:p>
        </p:txBody>
      </p:sp>
      <p:pic>
        <p:nvPicPr>
          <p:cNvPr id="88070" name="图片 1"/>
          <p:cNvPicPr>
            <a:picLocks noChangeAspect="1"/>
          </p:cNvPicPr>
          <p:nvPr/>
        </p:nvPicPr>
        <p:blipFill>
          <a:blip r:embed="rId2"/>
          <a:srcRect/>
          <a:stretch>
            <a:fillRect/>
          </a:stretch>
        </p:blipFill>
        <p:spPr bwMode="auto">
          <a:xfrm>
            <a:off x="1259632" y="2503667"/>
            <a:ext cx="6553200" cy="3822700"/>
          </a:xfrm>
          <a:prstGeom prst="rect">
            <a:avLst/>
          </a:prstGeom>
          <a:noFill/>
          <a:ln w="9525">
            <a:noFill/>
            <a:miter lim="800000"/>
            <a:headEnd/>
            <a:tailEnd/>
          </a:ln>
        </p:spPr>
      </p:pic>
      <p:sp>
        <p:nvSpPr>
          <p:cNvPr id="7"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p:cNvSpPr>
            <a:spLocks noGrp="1" noChangeArrowheads="1"/>
          </p:cNvSpPr>
          <p:nvPr>
            <p:ph idx="1"/>
          </p:nvPr>
        </p:nvSpPr>
        <p:spPr>
          <a:xfrm>
            <a:off x="323850" y="1268418"/>
            <a:ext cx="8142288" cy="1944687"/>
          </a:xfrm>
        </p:spPr>
        <p:txBody>
          <a:bodyPr>
            <a:normAutofit fontScale="92500" lnSpcReduction="20000"/>
          </a:bodyPr>
          <a:lstStyle/>
          <a:p>
            <a:pPr marL="908050" lvl="1" indent="-436563">
              <a:buClr>
                <a:schemeClr val="tx1"/>
              </a:buClr>
              <a:buSzPct val="75000"/>
              <a:buFont typeface="Wingdings" pitchFamily="2" charset="2"/>
              <a:buChar char="n"/>
            </a:pPr>
            <a:r>
              <a:rPr lang="zh-CN" altLang="en-US" b="1" dirty="0" smtClean="0">
                <a:latin typeface="Times New Roman" pitchFamily="18" charset="0"/>
              </a:rPr>
              <a:t>意义：比较全面地达成了对单向传播的结构和要素的解析，是信息通信过程的直观反映，为精确研究传播过程</a:t>
            </a:r>
            <a:r>
              <a:rPr lang="zh-CN" altLang="en-US" b="1" dirty="0" smtClean="0">
                <a:solidFill>
                  <a:srgbClr val="7030A0"/>
                </a:solidFill>
                <a:latin typeface="Times New Roman" pitchFamily="18" charset="0"/>
              </a:rPr>
              <a:t>提供了基础方法论</a:t>
            </a:r>
            <a:r>
              <a:rPr lang="zh-CN" altLang="en-US" b="1" dirty="0" smtClean="0">
                <a:latin typeface="Times New Roman" pitchFamily="18" charset="0"/>
              </a:rPr>
              <a:t>；</a:t>
            </a:r>
            <a:endParaRPr lang="en-US" altLang="zh-CN" b="1" dirty="0" smtClean="0">
              <a:latin typeface="Times New Roman" pitchFamily="18" charset="0"/>
            </a:endParaRPr>
          </a:p>
          <a:p>
            <a:pPr marL="908050" lvl="1" indent="-436563">
              <a:buClr>
                <a:schemeClr val="tx1"/>
              </a:buClr>
              <a:buSzPct val="75000"/>
              <a:buFont typeface="Wingdings" pitchFamily="2" charset="2"/>
              <a:buChar char="n"/>
            </a:pPr>
            <a:r>
              <a:rPr lang="zh-CN" altLang="en-US" b="1" dirty="0" smtClean="0">
                <a:latin typeface="Times New Roman" pitchFamily="18" charset="0"/>
              </a:rPr>
              <a:t>局限性：单向流动的线性模式，没有</a:t>
            </a:r>
            <a:r>
              <a:rPr lang="zh-CN" altLang="en-US" b="1" dirty="0" smtClean="0"/>
              <a:t>“</a:t>
            </a:r>
            <a:r>
              <a:rPr lang="zh-CN" altLang="en-US" b="1" dirty="0" smtClean="0">
                <a:latin typeface="Times New Roman" pitchFamily="18" charset="0"/>
              </a:rPr>
              <a:t>反馈</a:t>
            </a:r>
            <a:r>
              <a:rPr lang="zh-CN" altLang="en-US" b="1" dirty="0" smtClean="0"/>
              <a:t>”</a:t>
            </a:r>
            <a:r>
              <a:rPr lang="zh-CN" altLang="en-US" b="1" dirty="0" smtClean="0">
                <a:latin typeface="Times New Roman" pitchFamily="18" charset="0"/>
              </a:rPr>
              <a:t>的修正和补充。</a:t>
            </a:r>
          </a:p>
          <a:p>
            <a:pPr marL="908050" lvl="1" indent="-436563">
              <a:buClr>
                <a:schemeClr val="accent2"/>
              </a:buClr>
              <a:buSzPct val="75000"/>
              <a:buFont typeface="Wingdings" pitchFamily="2" charset="2"/>
              <a:buChar char="n"/>
            </a:pPr>
            <a:endParaRPr lang="zh-CN" altLang="en-US" b="1" dirty="0" smtClean="0">
              <a:latin typeface="Times New Roman" pitchFamily="18" charset="0"/>
            </a:endParaRPr>
          </a:p>
        </p:txBody>
      </p:sp>
      <p:pic>
        <p:nvPicPr>
          <p:cNvPr id="89092" name="图片 4"/>
          <p:cNvPicPr>
            <a:picLocks noChangeAspect="1"/>
          </p:cNvPicPr>
          <p:nvPr/>
        </p:nvPicPr>
        <p:blipFill>
          <a:blip r:embed="rId2"/>
          <a:srcRect/>
          <a:stretch>
            <a:fillRect/>
          </a:stretch>
        </p:blipFill>
        <p:spPr bwMode="auto">
          <a:xfrm>
            <a:off x="1428728" y="3381381"/>
            <a:ext cx="6297612" cy="3476625"/>
          </a:xfrm>
          <a:prstGeom prst="rect">
            <a:avLst/>
          </a:prstGeom>
          <a:noFill/>
          <a:ln w="9525">
            <a:noFill/>
            <a:miter lim="800000"/>
            <a:headEnd/>
            <a:tailEnd/>
          </a:ln>
        </p:spPr>
      </p:pic>
      <p:sp>
        <p:nvSpPr>
          <p:cNvPr id="5"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4294967295"/>
          </p:nvPr>
        </p:nvSpPr>
        <p:spPr>
          <a:xfrm>
            <a:off x="317085" y="1161257"/>
            <a:ext cx="8229600" cy="588963"/>
          </a:xfrm>
        </p:spPr>
        <p:txBody>
          <a:bodyPr>
            <a:normAutofit/>
          </a:bodyPr>
          <a:lstStyle/>
          <a:p>
            <a:pPr marL="812800" indent="-812800">
              <a:buFont typeface="Wingdings" pitchFamily="2" charset="2"/>
              <a:buAutoNum type="ea1JpnChsDbPeriod" startAt="3"/>
            </a:pPr>
            <a:r>
              <a:rPr lang="zh-CN" altLang="en-US" sz="2800" b="1" dirty="0" smtClean="0"/>
              <a:t>德福勒模式</a:t>
            </a:r>
          </a:p>
        </p:txBody>
      </p:sp>
      <p:sp>
        <p:nvSpPr>
          <p:cNvPr id="90115"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8BCECD3E-3D68-4CBE-B968-EB49E4E876B5}" type="slidenum">
              <a:rPr lang="en-US" altLang="zh-CN" sz="1600"/>
              <a:pPr algn="r" eaLnBrk="1" hangingPunct="1">
                <a:buFont typeface="Arial" pitchFamily="34" charset="0"/>
                <a:buNone/>
              </a:pPr>
              <a:t>65</a:t>
            </a:fld>
            <a:endParaRPr lang="en-US" altLang="zh-CN" sz="1600"/>
          </a:p>
        </p:txBody>
      </p:sp>
      <p:sp>
        <p:nvSpPr>
          <p:cNvPr id="74757" name="Rectangle 4"/>
          <p:cNvSpPr>
            <a:spLocks noChangeArrowheads="1"/>
          </p:cNvSpPr>
          <p:nvPr/>
        </p:nvSpPr>
        <p:spPr bwMode="auto">
          <a:xfrm>
            <a:off x="611194" y="1838887"/>
            <a:ext cx="8353425" cy="430212"/>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1966</a:t>
            </a:r>
            <a:r>
              <a:rPr lang="zh-CN" altLang="en-US" sz="2400" b="1" dirty="0"/>
              <a:t>年，</a:t>
            </a:r>
            <a:r>
              <a:rPr lang="en-US" altLang="zh-CN" sz="2400" b="1" dirty="0"/>
              <a:t>[</a:t>
            </a:r>
            <a:r>
              <a:rPr lang="zh-CN" altLang="en-US" sz="2400" b="1" dirty="0"/>
              <a:t>美</a:t>
            </a:r>
            <a:r>
              <a:rPr lang="en-US" altLang="zh-CN" sz="2400" b="1" dirty="0"/>
              <a:t>] De Fleur </a:t>
            </a:r>
            <a:r>
              <a:rPr lang="zh-CN" altLang="en-US" sz="2400" b="1" dirty="0"/>
              <a:t>；</a:t>
            </a:r>
          </a:p>
        </p:txBody>
      </p:sp>
      <p:sp>
        <p:nvSpPr>
          <p:cNvPr id="74758" name="Rectangle 5"/>
          <p:cNvSpPr>
            <a:spLocks noChangeArrowheads="1"/>
          </p:cNvSpPr>
          <p:nvPr/>
        </p:nvSpPr>
        <p:spPr bwMode="auto">
          <a:xfrm>
            <a:off x="3625034" y="1206867"/>
            <a:ext cx="4535488" cy="531812"/>
          </a:xfrm>
          <a:prstGeom prst="rect">
            <a:avLst/>
          </a:prstGeom>
          <a:noFill/>
          <a:ln w="9525">
            <a:noFill/>
            <a:miter lim="800000"/>
            <a:headEnd/>
            <a:tailEnd/>
          </a:ln>
        </p:spPr>
        <p:txBody>
          <a:bodyPr/>
          <a:lstStyle/>
          <a:p>
            <a:pPr marL="812800" indent="-812800">
              <a:spcBef>
                <a:spcPct val="20000"/>
              </a:spcBef>
              <a:buClr>
                <a:schemeClr val="bg2"/>
              </a:buClr>
              <a:buSzPct val="90000"/>
            </a:pPr>
            <a:r>
              <a:rPr lang="zh-CN" altLang="en-US" sz="2800" b="1" dirty="0"/>
              <a:t>（大众传播双循环模式）</a:t>
            </a:r>
          </a:p>
        </p:txBody>
      </p:sp>
      <p:grpSp>
        <p:nvGrpSpPr>
          <p:cNvPr id="2" name="Group 7"/>
          <p:cNvGrpSpPr>
            <a:grpSpLocks/>
          </p:cNvGrpSpPr>
          <p:nvPr/>
        </p:nvGrpSpPr>
        <p:grpSpPr bwMode="auto">
          <a:xfrm>
            <a:off x="1691860" y="2383913"/>
            <a:ext cx="5480050" cy="3111501"/>
            <a:chOff x="0" y="0"/>
            <a:chExt cx="3452" cy="1960"/>
          </a:xfrm>
        </p:grpSpPr>
        <p:sp>
          <p:nvSpPr>
            <p:cNvPr id="90120" name="Text Box 7"/>
            <p:cNvSpPr txBox="1">
              <a:spLocks noChangeArrowheads="1"/>
            </p:cNvSpPr>
            <p:nvPr/>
          </p:nvSpPr>
          <p:spPr bwMode="auto">
            <a:xfrm>
              <a:off x="480" y="1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21" name="Text Box 8"/>
            <p:cNvSpPr txBox="1">
              <a:spLocks noChangeArrowheads="1"/>
            </p:cNvSpPr>
            <p:nvPr/>
          </p:nvSpPr>
          <p:spPr bwMode="auto">
            <a:xfrm>
              <a:off x="2640" y="1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22" name="AutoShape 9"/>
            <p:cNvSpPr>
              <a:spLocks noChangeArrowheads="1"/>
            </p:cNvSpPr>
            <p:nvPr/>
          </p:nvSpPr>
          <p:spPr bwMode="auto">
            <a:xfrm>
              <a:off x="23" y="348"/>
              <a:ext cx="504"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信源</a:t>
              </a:r>
            </a:p>
          </p:txBody>
        </p:sp>
        <p:sp>
          <p:nvSpPr>
            <p:cNvPr id="90123" name="AutoShape 10"/>
            <p:cNvSpPr>
              <a:spLocks noChangeArrowheads="1"/>
            </p:cNvSpPr>
            <p:nvPr/>
          </p:nvSpPr>
          <p:spPr bwMode="auto">
            <a:xfrm>
              <a:off x="671" y="348"/>
              <a:ext cx="576" cy="248"/>
            </a:xfrm>
            <a:prstGeom prst="flowChartAlternateProcess">
              <a:avLst/>
            </a:prstGeom>
            <a:solidFill>
              <a:srgbClr val="FFFFFF"/>
            </a:solidFill>
            <a:ln w="9525">
              <a:solidFill>
                <a:srgbClr val="FF6600"/>
              </a:solidFill>
              <a:miter lim="800000"/>
              <a:headEnd/>
              <a:tailEnd/>
            </a:ln>
          </p:spPr>
          <p:txBody>
            <a:bodyPr/>
            <a:lstStyle/>
            <a:p>
              <a:pPr algn="ctr">
                <a:buFont typeface="Arial" pitchFamily="34" charset="0"/>
                <a:buNone/>
              </a:pPr>
              <a:r>
                <a:rPr lang="zh-CN" altLang="en-US" sz="1600" b="1">
                  <a:ea typeface="黑体" pitchFamily="49" charset="-122"/>
                </a:rPr>
                <a:t>发射器</a:t>
              </a:r>
              <a:endParaRPr lang="zh-CN" altLang="en-US" sz="2400" b="1">
                <a:ea typeface="黑体" pitchFamily="49" charset="-122"/>
              </a:endParaRPr>
            </a:p>
          </p:txBody>
        </p:sp>
        <p:sp>
          <p:nvSpPr>
            <p:cNvPr id="90124" name="AutoShape 11"/>
            <p:cNvSpPr>
              <a:spLocks noChangeArrowheads="1"/>
            </p:cNvSpPr>
            <p:nvPr/>
          </p:nvSpPr>
          <p:spPr bwMode="auto">
            <a:xfrm>
              <a:off x="1397" y="913"/>
              <a:ext cx="558" cy="272"/>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噪音</a:t>
              </a:r>
            </a:p>
          </p:txBody>
        </p:sp>
        <p:sp>
          <p:nvSpPr>
            <p:cNvPr id="90125" name="AutoShape 12"/>
            <p:cNvSpPr>
              <a:spLocks noChangeArrowheads="1"/>
            </p:cNvSpPr>
            <p:nvPr/>
          </p:nvSpPr>
          <p:spPr bwMode="auto">
            <a:xfrm>
              <a:off x="1391" y="348"/>
              <a:ext cx="576"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信道</a:t>
              </a:r>
            </a:p>
          </p:txBody>
        </p:sp>
        <p:sp>
          <p:nvSpPr>
            <p:cNvPr id="90126" name="AutoShape 13"/>
            <p:cNvSpPr>
              <a:spLocks noChangeArrowheads="1"/>
            </p:cNvSpPr>
            <p:nvPr/>
          </p:nvSpPr>
          <p:spPr bwMode="auto">
            <a:xfrm>
              <a:off x="2111" y="348"/>
              <a:ext cx="625" cy="248"/>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a:ea typeface="黑体" pitchFamily="49" charset="-122"/>
                </a:rPr>
                <a:t>接收器</a:t>
              </a:r>
            </a:p>
          </p:txBody>
        </p:sp>
        <p:sp>
          <p:nvSpPr>
            <p:cNvPr id="90127" name="AutoShape 14"/>
            <p:cNvSpPr>
              <a:spLocks noChangeArrowheads="1"/>
            </p:cNvSpPr>
            <p:nvPr/>
          </p:nvSpPr>
          <p:spPr bwMode="auto">
            <a:xfrm>
              <a:off x="2876" y="348"/>
              <a:ext cx="576" cy="248"/>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dirty="0">
                  <a:ea typeface="黑体" pitchFamily="49" charset="-122"/>
                </a:rPr>
                <a:t>信宿</a:t>
              </a:r>
            </a:p>
          </p:txBody>
        </p:sp>
        <p:sp>
          <p:nvSpPr>
            <p:cNvPr id="90128" name="Line 15"/>
            <p:cNvSpPr>
              <a:spLocks noChangeShapeType="1"/>
            </p:cNvSpPr>
            <p:nvPr/>
          </p:nvSpPr>
          <p:spPr bwMode="auto">
            <a:xfrm>
              <a:off x="52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29" name="Line 16"/>
            <p:cNvSpPr>
              <a:spLocks noChangeShapeType="1"/>
            </p:cNvSpPr>
            <p:nvPr/>
          </p:nvSpPr>
          <p:spPr bwMode="auto">
            <a:xfrm>
              <a:off x="124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0" name="Line 17"/>
            <p:cNvSpPr>
              <a:spLocks noChangeShapeType="1"/>
            </p:cNvSpPr>
            <p:nvPr/>
          </p:nvSpPr>
          <p:spPr bwMode="auto">
            <a:xfrm>
              <a:off x="1967"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1" name="Line 18"/>
            <p:cNvSpPr>
              <a:spLocks noChangeShapeType="1"/>
            </p:cNvSpPr>
            <p:nvPr/>
          </p:nvSpPr>
          <p:spPr bwMode="auto">
            <a:xfrm>
              <a:off x="2732" y="460"/>
              <a:ext cx="144" cy="0"/>
            </a:xfrm>
            <a:prstGeom prst="line">
              <a:avLst/>
            </a:prstGeom>
            <a:noFill/>
            <a:ln w="9525">
              <a:solidFill>
                <a:srgbClr val="FF6600"/>
              </a:solidFill>
              <a:round/>
              <a:headEnd/>
              <a:tailEnd type="triangle" w="med" len="med"/>
            </a:ln>
          </p:spPr>
          <p:txBody>
            <a:bodyPr/>
            <a:lstStyle/>
            <a:p>
              <a:endParaRPr lang="zh-CN" altLang="en-US"/>
            </a:p>
          </p:txBody>
        </p:sp>
        <p:sp>
          <p:nvSpPr>
            <p:cNvPr id="90132" name="Line 19"/>
            <p:cNvSpPr>
              <a:spLocks noChangeShapeType="1"/>
            </p:cNvSpPr>
            <p:nvPr/>
          </p:nvSpPr>
          <p:spPr bwMode="auto">
            <a:xfrm flipV="1">
              <a:off x="1637" y="613"/>
              <a:ext cx="0" cy="300"/>
            </a:xfrm>
            <a:prstGeom prst="line">
              <a:avLst/>
            </a:prstGeom>
            <a:noFill/>
            <a:ln w="9525">
              <a:solidFill>
                <a:srgbClr val="FF6600"/>
              </a:solidFill>
              <a:round/>
              <a:headEnd/>
              <a:tailEnd type="triangle" w="med" len="med"/>
            </a:ln>
          </p:spPr>
          <p:txBody>
            <a:bodyPr/>
            <a:lstStyle/>
            <a:p>
              <a:endParaRPr lang="zh-CN" altLang="en-US"/>
            </a:p>
          </p:txBody>
        </p:sp>
        <p:sp>
          <p:nvSpPr>
            <p:cNvPr id="90133" name="AutoShape 20"/>
            <p:cNvSpPr>
              <a:spLocks noChangeArrowheads="1"/>
            </p:cNvSpPr>
            <p:nvPr/>
          </p:nvSpPr>
          <p:spPr bwMode="auto">
            <a:xfrm>
              <a:off x="2111" y="1426"/>
              <a:ext cx="576" cy="213"/>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dirty="0">
                  <a:ea typeface="黑体" pitchFamily="49" charset="-122"/>
                </a:rPr>
                <a:t>发射器</a:t>
              </a:r>
            </a:p>
          </p:txBody>
        </p:sp>
        <p:sp>
          <p:nvSpPr>
            <p:cNvPr id="90134" name="AutoShape 21"/>
            <p:cNvSpPr>
              <a:spLocks noChangeArrowheads="1"/>
            </p:cNvSpPr>
            <p:nvPr/>
          </p:nvSpPr>
          <p:spPr bwMode="auto">
            <a:xfrm>
              <a:off x="2876" y="1426"/>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信源</a:t>
              </a:r>
            </a:p>
          </p:txBody>
        </p:sp>
        <p:sp>
          <p:nvSpPr>
            <p:cNvPr id="90135" name="Line 22"/>
            <p:cNvSpPr>
              <a:spLocks noChangeShapeType="1"/>
            </p:cNvSpPr>
            <p:nvPr/>
          </p:nvSpPr>
          <p:spPr bwMode="auto">
            <a:xfrm>
              <a:off x="558"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6" name="Line 23"/>
            <p:cNvSpPr>
              <a:spLocks noChangeShapeType="1"/>
            </p:cNvSpPr>
            <p:nvPr/>
          </p:nvSpPr>
          <p:spPr bwMode="auto">
            <a:xfrm>
              <a:off x="1229"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7" name="Line 24"/>
            <p:cNvSpPr>
              <a:spLocks noChangeShapeType="1"/>
            </p:cNvSpPr>
            <p:nvPr/>
          </p:nvSpPr>
          <p:spPr bwMode="auto">
            <a:xfrm>
              <a:off x="1955"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8" name="Line 25"/>
            <p:cNvSpPr>
              <a:spLocks noChangeShapeType="1"/>
            </p:cNvSpPr>
            <p:nvPr/>
          </p:nvSpPr>
          <p:spPr bwMode="auto">
            <a:xfrm>
              <a:off x="2681" y="1548"/>
              <a:ext cx="144" cy="0"/>
            </a:xfrm>
            <a:prstGeom prst="line">
              <a:avLst/>
            </a:prstGeom>
            <a:noFill/>
            <a:ln w="9525">
              <a:solidFill>
                <a:srgbClr val="FF6600"/>
              </a:solidFill>
              <a:round/>
              <a:headEnd type="triangle" w="med" len="med"/>
              <a:tailEnd/>
            </a:ln>
          </p:spPr>
          <p:txBody>
            <a:bodyPr/>
            <a:lstStyle/>
            <a:p>
              <a:endParaRPr lang="zh-CN" altLang="en-US"/>
            </a:p>
          </p:txBody>
        </p:sp>
        <p:sp>
          <p:nvSpPr>
            <p:cNvPr id="90139" name="Line 26"/>
            <p:cNvSpPr>
              <a:spLocks noChangeShapeType="1"/>
            </p:cNvSpPr>
            <p:nvPr/>
          </p:nvSpPr>
          <p:spPr bwMode="auto">
            <a:xfrm flipV="1">
              <a:off x="1649" y="1185"/>
              <a:ext cx="0" cy="232"/>
            </a:xfrm>
            <a:prstGeom prst="line">
              <a:avLst/>
            </a:prstGeom>
            <a:noFill/>
            <a:ln w="9525">
              <a:solidFill>
                <a:srgbClr val="FF6600"/>
              </a:solidFill>
              <a:round/>
              <a:headEnd type="triangle" w="med" len="med"/>
              <a:tailEnd/>
            </a:ln>
          </p:spPr>
          <p:txBody>
            <a:bodyPr/>
            <a:lstStyle/>
            <a:p>
              <a:endParaRPr lang="zh-CN" altLang="en-US"/>
            </a:p>
          </p:txBody>
        </p:sp>
        <p:sp>
          <p:nvSpPr>
            <p:cNvPr id="90140" name="Line 27"/>
            <p:cNvSpPr>
              <a:spLocks noChangeShapeType="1"/>
            </p:cNvSpPr>
            <p:nvPr/>
          </p:nvSpPr>
          <p:spPr bwMode="auto">
            <a:xfrm flipH="1">
              <a:off x="322" y="1185"/>
              <a:ext cx="1369" cy="227"/>
            </a:xfrm>
            <a:prstGeom prst="line">
              <a:avLst/>
            </a:prstGeom>
            <a:noFill/>
            <a:ln w="9525">
              <a:solidFill>
                <a:srgbClr val="FF6600"/>
              </a:solidFill>
              <a:round/>
              <a:headEnd/>
              <a:tailEnd type="triangle" w="med" len="med"/>
            </a:ln>
          </p:spPr>
          <p:txBody>
            <a:bodyPr/>
            <a:lstStyle/>
            <a:p>
              <a:endParaRPr lang="zh-CN" altLang="en-US"/>
            </a:p>
          </p:txBody>
        </p:sp>
        <p:sp>
          <p:nvSpPr>
            <p:cNvPr id="90141" name="Line 28"/>
            <p:cNvSpPr>
              <a:spLocks noChangeShapeType="1"/>
            </p:cNvSpPr>
            <p:nvPr/>
          </p:nvSpPr>
          <p:spPr bwMode="auto">
            <a:xfrm flipH="1">
              <a:off x="1048" y="1185"/>
              <a:ext cx="601" cy="227"/>
            </a:xfrm>
            <a:prstGeom prst="line">
              <a:avLst/>
            </a:prstGeom>
            <a:noFill/>
            <a:ln w="9525">
              <a:solidFill>
                <a:srgbClr val="FF6600"/>
              </a:solidFill>
              <a:round/>
              <a:headEnd/>
              <a:tailEnd type="triangle" w="med" len="med"/>
            </a:ln>
          </p:spPr>
          <p:txBody>
            <a:bodyPr/>
            <a:lstStyle/>
            <a:p>
              <a:endParaRPr lang="zh-CN" altLang="en-US"/>
            </a:p>
          </p:txBody>
        </p:sp>
        <p:sp>
          <p:nvSpPr>
            <p:cNvPr id="90142" name="Line 29"/>
            <p:cNvSpPr>
              <a:spLocks noChangeShapeType="1"/>
            </p:cNvSpPr>
            <p:nvPr/>
          </p:nvSpPr>
          <p:spPr bwMode="auto">
            <a:xfrm>
              <a:off x="1649" y="1185"/>
              <a:ext cx="714" cy="232"/>
            </a:xfrm>
            <a:prstGeom prst="line">
              <a:avLst/>
            </a:prstGeom>
            <a:noFill/>
            <a:ln w="9525">
              <a:solidFill>
                <a:srgbClr val="FF6600"/>
              </a:solidFill>
              <a:round/>
              <a:headEnd/>
              <a:tailEnd type="triangle" w="med" len="med"/>
            </a:ln>
          </p:spPr>
          <p:txBody>
            <a:bodyPr/>
            <a:lstStyle/>
            <a:p>
              <a:endParaRPr lang="zh-CN" altLang="en-US"/>
            </a:p>
          </p:txBody>
        </p:sp>
        <p:sp>
          <p:nvSpPr>
            <p:cNvPr id="90143" name="Line 30"/>
            <p:cNvSpPr>
              <a:spLocks noChangeShapeType="1"/>
            </p:cNvSpPr>
            <p:nvPr/>
          </p:nvSpPr>
          <p:spPr bwMode="auto">
            <a:xfrm>
              <a:off x="1649" y="1185"/>
              <a:ext cx="1470" cy="232"/>
            </a:xfrm>
            <a:prstGeom prst="line">
              <a:avLst/>
            </a:prstGeom>
            <a:noFill/>
            <a:ln w="9525">
              <a:solidFill>
                <a:srgbClr val="FF6600"/>
              </a:solidFill>
              <a:round/>
              <a:headEnd/>
              <a:tailEnd type="triangle" w="med" len="med"/>
            </a:ln>
          </p:spPr>
          <p:txBody>
            <a:bodyPr/>
            <a:lstStyle/>
            <a:p>
              <a:endParaRPr lang="zh-CN" altLang="en-US"/>
            </a:p>
          </p:txBody>
        </p:sp>
        <p:sp>
          <p:nvSpPr>
            <p:cNvPr id="90144" name="Line 31"/>
            <p:cNvSpPr>
              <a:spLocks noChangeShapeType="1"/>
            </p:cNvSpPr>
            <p:nvPr/>
          </p:nvSpPr>
          <p:spPr bwMode="auto">
            <a:xfrm flipH="1" flipV="1">
              <a:off x="1007" y="587"/>
              <a:ext cx="630" cy="326"/>
            </a:xfrm>
            <a:prstGeom prst="line">
              <a:avLst/>
            </a:prstGeom>
            <a:noFill/>
            <a:ln w="9525">
              <a:solidFill>
                <a:srgbClr val="FF6600"/>
              </a:solidFill>
              <a:round/>
              <a:headEnd/>
              <a:tailEnd type="triangle" w="med" len="med"/>
            </a:ln>
          </p:spPr>
          <p:txBody>
            <a:bodyPr/>
            <a:lstStyle/>
            <a:p>
              <a:endParaRPr lang="zh-CN" altLang="en-US"/>
            </a:p>
          </p:txBody>
        </p:sp>
        <p:sp>
          <p:nvSpPr>
            <p:cNvPr id="90145" name="Line 32"/>
            <p:cNvSpPr>
              <a:spLocks noChangeShapeType="1"/>
            </p:cNvSpPr>
            <p:nvPr/>
          </p:nvSpPr>
          <p:spPr bwMode="auto">
            <a:xfrm flipH="1" flipV="1">
              <a:off x="367" y="641"/>
              <a:ext cx="1270" cy="272"/>
            </a:xfrm>
            <a:prstGeom prst="line">
              <a:avLst/>
            </a:prstGeom>
            <a:noFill/>
            <a:ln w="9525">
              <a:solidFill>
                <a:srgbClr val="FF6600"/>
              </a:solidFill>
              <a:round/>
              <a:headEnd/>
              <a:tailEnd type="triangle" w="med" len="med"/>
            </a:ln>
          </p:spPr>
          <p:txBody>
            <a:bodyPr/>
            <a:lstStyle/>
            <a:p>
              <a:endParaRPr lang="zh-CN" altLang="en-US"/>
            </a:p>
          </p:txBody>
        </p:sp>
        <p:sp>
          <p:nvSpPr>
            <p:cNvPr id="90146" name="Line 33"/>
            <p:cNvSpPr>
              <a:spLocks noChangeShapeType="1"/>
            </p:cNvSpPr>
            <p:nvPr/>
          </p:nvSpPr>
          <p:spPr bwMode="auto">
            <a:xfrm flipV="1">
              <a:off x="1679" y="587"/>
              <a:ext cx="630" cy="326"/>
            </a:xfrm>
            <a:prstGeom prst="line">
              <a:avLst/>
            </a:prstGeom>
            <a:noFill/>
            <a:ln w="9525">
              <a:solidFill>
                <a:srgbClr val="FF6600"/>
              </a:solidFill>
              <a:round/>
              <a:headEnd/>
              <a:tailEnd type="triangle" w="med" len="med"/>
            </a:ln>
          </p:spPr>
          <p:txBody>
            <a:bodyPr/>
            <a:lstStyle/>
            <a:p>
              <a:endParaRPr lang="zh-CN" altLang="en-US"/>
            </a:p>
          </p:txBody>
        </p:sp>
        <p:sp>
          <p:nvSpPr>
            <p:cNvPr id="90147" name="Line 34"/>
            <p:cNvSpPr>
              <a:spLocks noChangeShapeType="1"/>
            </p:cNvSpPr>
            <p:nvPr/>
          </p:nvSpPr>
          <p:spPr bwMode="auto">
            <a:xfrm flipV="1">
              <a:off x="1637" y="596"/>
              <a:ext cx="1361" cy="317"/>
            </a:xfrm>
            <a:prstGeom prst="line">
              <a:avLst/>
            </a:prstGeom>
            <a:noFill/>
            <a:ln w="9525">
              <a:solidFill>
                <a:srgbClr val="FF6600"/>
              </a:solidFill>
              <a:round/>
              <a:headEnd/>
              <a:tailEnd type="triangle" w="med" len="med"/>
            </a:ln>
          </p:spPr>
          <p:txBody>
            <a:bodyPr/>
            <a:lstStyle/>
            <a:p>
              <a:endParaRPr lang="zh-CN" altLang="en-US"/>
            </a:p>
          </p:txBody>
        </p:sp>
        <p:sp>
          <p:nvSpPr>
            <p:cNvPr id="90148" name="Line 35"/>
            <p:cNvSpPr>
              <a:spLocks noChangeShapeType="1"/>
            </p:cNvSpPr>
            <p:nvPr/>
          </p:nvSpPr>
          <p:spPr bwMode="auto">
            <a:xfrm flipH="1" flipV="1">
              <a:off x="137" y="616"/>
              <a:ext cx="4" cy="796"/>
            </a:xfrm>
            <a:prstGeom prst="line">
              <a:avLst/>
            </a:prstGeom>
            <a:noFill/>
            <a:ln w="9525">
              <a:solidFill>
                <a:srgbClr val="FF6600"/>
              </a:solidFill>
              <a:round/>
              <a:headEnd type="triangle" w="med" len="med"/>
              <a:tailEnd type="triangle" w="med" len="med"/>
            </a:ln>
          </p:spPr>
          <p:txBody>
            <a:bodyPr/>
            <a:lstStyle/>
            <a:p>
              <a:endParaRPr lang="zh-CN" altLang="en-US"/>
            </a:p>
          </p:txBody>
        </p:sp>
        <p:sp>
          <p:nvSpPr>
            <p:cNvPr id="90149" name="Line 36"/>
            <p:cNvSpPr>
              <a:spLocks noChangeShapeType="1"/>
            </p:cNvSpPr>
            <p:nvPr/>
          </p:nvSpPr>
          <p:spPr bwMode="auto">
            <a:xfrm flipV="1">
              <a:off x="3316" y="596"/>
              <a:ext cx="0" cy="816"/>
            </a:xfrm>
            <a:prstGeom prst="line">
              <a:avLst/>
            </a:prstGeom>
            <a:noFill/>
            <a:ln w="9525">
              <a:solidFill>
                <a:srgbClr val="FF6600"/>
              </a:solidFill>
              <a:round/>
              <a:headEnd type="triangle" w="med" len="med"/>
              <a:tailEnd type="triangle" w="med" len="med"/>
            </a:ln>
          </p:spPr>
          <p:txBody>
            <a:bodyPr/>
            <a:lstStyle/>
            <a:p>
              <a:endParaRPr lang="zh-CN" altLang="en-US"/>
            </a:p>
          </p:txBody>
        </p:sp>
        <p:sp>
          <p:nvSpPr>
            <p:cNvPr id="90150" name="AutoShape 37"/>
            <p:cNvSpPr>
              <a:spLocks noChangeArrowheads="1"/>
            </p:cNvSpPr>
            <p:nvPr/>
          </p:nvSpPr>
          <p:spPr bwMode="auto">
            <a:xfrm>
              <a:off x="0" y="1412"/>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信宿</a:t>
              </a:r>
            </a:p>
          </p:txBody>
        </p:sp>
        <p:sp>
          <p:nvSpPr>
            <p:cNvPr id="90151" name="AutoShape 38"/>
            <p:cNvSpPr>
              <a:spLocks noChangeArrowheads="1"/>
            </p:cNvSpPr>
            <p:nvPr/>
          </p:nvSpPr>
          <p:spPr bwMode="auto">
            <a:xfrm>
              <a:off x="685" y="1412"/>
              <a:ext cx="544" cy="213"/>
            </a:xfrm>
            <a:prstGeom prst="flowChartAlternateProcess">
              <a:avLst/>
            </a:prstGeom>
            <a:solidFill>
              <a:srgbClr val="FFFFFF"/>
            </a:solidFill>
            <a:ln w="9525">
              <a:solidFill>
                <a:srgbClr val="FF6600"/>
              </a:solidFill>
              <a:miter lim="800000"/>
              <a:headEnd/>
              <a:tailEnd/>
            </a:ln>
          </p:spPr>
          <p:txBody>
            <a:bodyPr/>
            <a:lstStyle/>
            <a:p>
              <a:pPr eaLnBrk="1" hangingPunct="1">
                <a:buFont typeface="Arial" pitchFamily="34" charset="0"/>
                <a:buNone/>
              </a:pPr>
              <a:r>
                <a:rPr lang="zh-CN" altLang="en-US" sz="1600" b="1">
                  <a:ea typeface="黑体" pitchFamily="49" charset="-122"/>
                </a:rPr>
                <a:t>接收器</a:t>
              </a:r>
            </a:p>
          </p:txBody>
        </p:sp>
        <p:sp>
          <p:nvSpPr>
            <p:cNvPr id="90152" name="AutoShape 39"/>
            <p:cNvSpPr>
              <a:spLocks noChangeArrowheads="1"/>
            </p:cNvSpPr>
            <p:nvPr/>
          </p:nvSpPr>
          <p:spPr bwMode="auto">
            <a:xfrm>
              <a:off x="1392" y="1412"/>
              <a:ext cx="576" cy="213"/>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r>
                <a:rPr lang="zh-CN" altLang="en-US" sz="1600" b="1">
                  <a:ea typeface="黑体" pitchFamily="49" charset="-122"/>
                </a:rPr>
                <a:t>信道</a:t>
              </a:r>
            </a:p>
          </p:txBody>
        </p:sp>
        <p:sp>
          <p:nvSpPr>
            <p:cNvPr id="90153" name="Text Box 40"/>
            <p:cNvSpPr txBox="1">
              <a:spLocks noChangeArrowheads="1"/>
            </p:cNvSpPr>
            <p:nvPr/>
          </p:nvSpPr>
          <p:spPr bwMode="auto">
            <a:xfrm>
              <a:off x="1200" y="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4" name="Text Box 41"/>
            <p:cNvSpPr txBox="1">
              <a:spLocks noChangeArrowheads="1"/>
            </p:cNvSpPr>
            <p:nvPr/>
          </p:nvSpPr>
          <p:spPr bwMode="auto">
            <a:xfrm>
              <a:off x="1920" y="0"/>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5" name="Text Box 42"/>
            <p:cNvSpPr txBox="1">
              <a:spLocks noChangeArrowheads="1"/>
            </p:cNvSpPr>
            <p:nvPr/>
          </p:nvSpPr>
          <p:spPr bwMode="auto">
            <a:xfrm>
              <a:off x="480" y="153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sp>
          <p:nvSpPr>
            <p:cNvPr id="90156" name="Text Box 43"/>
            <p:cNvSpPr txBox="1">
              <a:spLocks noChangeArrowheads="1"/>
            </p:cNvSpPr>
            <p:nvPr/>
          </p:nvSpPr>
          <p:spPr bwMode="auto">
            <a:xfrm>
              <a:off x="1200" y="155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7" name="Text Box 44"/>
            <p:cNvSpPr txBox="1">
              <a:spLocks noChangeArrowheads="1"/>
            </p:cNvSpPr>
            <p:nvPr/>
          </p:nvSpPr>
          <p:spPr bwMode="auto">
            <a:xfrm>
              <a:off x="1920" y="155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信号</a:t>
              </a:r>
            </a:p>
          </p:txBody>
        </p:sp>
        <p:sp>
          <p:nvSpPr>
            <p:cNvPr id="90158" name="Text Box 45"/>
            <p:cNvSpPr txBox="1">
              <a:spLocks noChangeArrowheads="1"/>
            </p:cNvSpPr>
            <p:nvPr/>
          </p:nvSpPr>
          <p:spPr bwMode="auto">
            <a:xfrm>
              <a:off x="2640" y="1533"/>
              <a:ext cx="298" cy="407"/>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b="1">
                  <a:ea typeface="黑体" pitchFamily="49" charset="-122"/>
                </a:rPr>
                <a:t>信息</a:t>
              </a:r>
            </a:p>
          </p:txBody>
        </p:sp>
      </p:grpSp>
      <p:sp>
        <p:nvSpPr>
          <p:cNvPr id="74799" name="Rectangle 46"/>
          <p:cNvSpPr>
            <a:spLocks noChangeArrowheads="1"/>
          </p:cNvSpPr>
          <p:nvPr/>
        </p:nvSpPr>
        <p:spPr bwMode="auto">
          <a:xfrm>
            <a:off x="315132" y="5493031"/>
            <a:ext cx="8647532" cy="792163"/>
          </a:xfrm>
          <a:prstGeom prst="rect">
            <a:avLst/>
          </a:prstGeom>
          <a:noFill/>
          <a:ln w="9525">
            <a:noFill/>
            <a:miter lim="800000"/>
            <a:headEnd/>
            <a:tailEnd/>
          </a:ln>
        </p:spPr>
        <p:txBody>
          <a:bodyPr/>
          <a:lstStyle/>
          <a:p>
            <a:pPr marL="471487" lvl="1">
              <a:lnSpc>
                <a:spcPct val="150000"/>
              </a:lnSpc>
              <a:spcBef>
                <a:spcPct val="20000"/>
              </a:spcBef>
              <a:buClr>
                <a:schemeClr val="accent2"/>
              </a:buClr>
              <a:buSzPct val="75000"/>
            </a:pPr>
            <a:r>
              <a:rPr lang="zh-CN" altLang="en-US" sz="2400" b="1" dirty="0"/>
              <a:t>特点：强调了信息交流的双向性，以及信息干扰的多途径特征。</a:t>
            </a:r>
          </a:p>
        </p:txBody>
      </p:sp>
      <p:sp>
        <p:nvSpPr>
          <p:cNvPr id="47"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4294967295"/>
          </p:nvPr>
        </p:nvSpPr>
        <p:spPr>
          <a:xfrm>
            <a:off x="382593" y="1072356"/>
            <a:ext cx="8229600" cy="588963"/>
          </a:xfrm>
        </p:spPr>
        <p:txBody>
          <a:bodyPr>
            <a:normAutofit/>
          </a:bodyPr>
          <a:lstStyle/>
          <a:p>
            <a:pPr marL="812800" indent="-812800">
              <a:buFont typeface="Wingdings" pitchFamily="2" charset="2"/>
              <a:buAutoNum type="ea1JpnChsDbPeriod" startAt="4"/>
            </a:pPr>
            <a:r>
              <a:rPr lang="zh-CN" altLang="en-US" sz="2800" b="1" dirty="0" smtClean="0"/>
              <a:t>施拉姆模式</a:t>
            </a:r>
          </a:p>
        </p:txBody>
      </p:sp>
      <p:sp>
        <p:nvSpPr>
          <p:cNvPr id="92163" name="灯片编号占位符 5"/>
          <p:cNvSpPr txBox="1">
            <a:spLocks noGrp="1" noChangeArrowheads="1"/>
          </p:cNvSpPr>
          <p:nvPr/>
        </p:nvSpPr>
        <p:spPr bwMode="auto">
          <a:xfrm>
            <a:off x="7524750" y="5940425"/>
            <a:ext cx="933450" cy="457200"/>
          </a:xfrm>
          <a:prstGeom prst="rect">
            <a:avLst/>
          </a:prstGeom>
          <a:noFill/>
          <a:ln w="9525">
            <a:noFill/>
            <a:miter lim="800000"/>
            <a:headEnd/>
            <a:tailEnd/>
          </a:ln>
        </p:spPr>
        <p:txBody>
          <a:bodyPr/>
          <a:lstStyle/>
          <a:p>
            <a:pPr algn="r" eaLnBrk="1" hangingPunct="1">
              <a:buFont typeface="Arial" pitchFamily="34" charset="0"/>
              <a:buNone/>
            </a:pPr>
            <a:fld id="{069EB59E-49B6-4AE8-B219-F4A8A05BD139}" type="slidenum">
              <a:rPr lang="en-US" altLang="zh-CN" sz="1600"/>
              <a:pPr algn="r" eaLnBrk="1" hangingPunct="1">
                <a:buFont typeface="Arial" pitchFamily="34" charset="0"/>
                <a:buNone/>
              </a:pPr>
              <a:t>66</a:t>
            </a:fld>
            <a:endParaRPr lang="en-US" altLang="zh-CN" sz="1600"/>
          </a:p>
        </p:txBody>
      </p:sp>
      <p:sp>
        <p:nvSpPr>
          <p:cNvPr id="76805" name="Rectangle 4"/>
          <p:cNvSpPr>
            <a:spLocks noChangeArrowheads="1"/>
          </p:cNvSpPr>
          <p:nvPr/>
        </p:nvSpPr>
        <p:spPr bwMode="auto">
          <a:xfrm>
            <a:off x="525644" y="1560495"/>
            <a:ext cx="8353425" cy="8636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提出：</a:t>
            </a:r>
            <a:r>
              <a:rPr lang="en-US" altLang="zh-CN" sz="2400" b="1" dirty="0"/>
              <a:t>1955</a:t>
            </a:r>
            <a:r>
              <a:rPr lang="zh-CN" altLang="en-US" sz="2400" b="1" dirty="0"/>
              <a:t>年，</a:t>
            </a:r>
            <a:r>
              <a:rPr lang="en-US" altLang="zh-CN" sz="2400" b="1" dirty="0"/>
              <a:t>[</a:t>
            </a:r>
            <a:r>
              <a:rPr lang="zh-CN" altLang="en-US" sz="2400" b="1" dirty="0"/>
              <a:t>美</a:t>
            </a:r>
            <a:r>
              <a:rPr lang="en-US" altLang="zh-CN" sz="2400" b="1" dirty="0"/>
              <a:t>] Wilbur Schramm</a:t>
            </a:r>
            <a:r>
              <a:rPr lang="zh-CN" altLang="en-US" sz="2400" b="1" dirty="0"/>
              <a:t>，</a:t>
            </a:r>
            <a:r>
              <a:rPr lang="en-US" altLang="zh-CN" sz="2400" b="1" dirty="0"/>
              <a:t>《</a:t>
            </a:r>
            <a:r>
              <a:rPr lang="zh-CN" altLang="en-US" sz="2400" b="1" dirty="0"/>
              <a:t>传播如何得以有效进行</a:t>
            </a:r>
            <a:r>
              <a:rPr lang="en-US" altLang="zh-CN" sz="2400" b="1" dirty="0"/>
              <a:t>》</a:t>
            </a:r>
            <a:r>
              <a:rPr lang="zh-CN" altLang="en-US" sz="2400" b="1" dirty="0"/>
              <a:t>；（四个模式）</a:t>
            </a:r>
          </a:p>
        </p:txBody>
      </p:sp>
      <p:sp>
        <p:nvSpPr>
          <p:cNvPr id="76806" name="Rectangle 5"/>
          <p:cNvSpPr>
            <a:spLocks noChangeArrowheads="1"/>
          </p:cNvSpPr>
          <p:nvPr/>
        </p:nvSpPr>
        <p:spPr bwMode="auto">
          <a:xfrm>
            <a:off x="608808" y="2436806"/>
            <a:ext cx="8353425" cy="503239"/>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模式一：</a:t>
            </a:r>
          </a:p>
        </p:txBody>
      </p:sp>
      <p:grpSp>
        <p:nvGrpSpPr>
          <p:cNvPr id="2" name="Group 7"/>
          <p:cNvGrpSpPr>
            <a:grpSpLocks/>
          </p:cNvGrpSpPr>
          <p:nvPr/>
        </p:nvGrpSpPr>
        <p:grpSpPr bwMode="auto">
          <a:xfrm>
            <a:off x="1257300" y="3001969"/>
            <a:ext cx="7200900" cy="882650"/>
            <a:chOff x="0" y="0"/>
            <a:chExt cx="4536" cy="556"/>
          </a:xfrm>
        </p:grpSpPr>
        <p:sp>
          <p:nvSpPr>
            <p:cNvPr id="92186" name="AutoShape 7"/>
            <p:cNvSpPr>
              <a:spLocks noChangeArrowheads="1"/>
            </p:cNvSpPr>
            <p:nvPr/>
          </p:nvSpPr>
          <p:spPr bwMode="auto">
            <a:xfrm>
              <a:off x="3" y="6"/>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87" name="AutoShape 8"/>
            <p:cNvSpPr>
              <a:spLocks noChangeArrowheads="1"/>
            </p:cNvSpPr>
            <p:nvPr/>
          </p:nvSpPr>
          <p:spPr bwMode="auto">
            <a:xfrm>
              <a:off x="3901" y="0"/>
              <a:ext cx="599"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88" name="Line 9"/>
            <p:cNvSpPr>
              <a:spLocks noChangeShapeType="1"/>
            </p:cNvSpPr>
            <p:nvPr/>
          </p:nvSpPr>
          <p:spPr bwMode="auto">
            <a:xfrm flipV="1">
              <a:off x="635" y="146"/>
              <a:ext cx="363" cy="0"/>
            </a:xfrm>
            <a:prstGeom prst="line">
              <a:avLst/>
            </a:prstGeom>
            <a:noFill/>
            <a:ln w="9525">
              <a:solidFill>
                <a:srgbClr val="FF6600"/>
              </a:solidFill>
              <a:round/>
              <a:headEnd/>
              <a:tailEnd type="triangle" w="med" len="med"/>
            </a:ln>
          </p:spPr>
          <p:txBody>
            <a:bodyPr/>
            <a:lstStyle/>
            <a:p>
              <a:endParaRPr lang="zh-CN" altLang="en-US"/>
            </a:p>
          </p:txBody>
        </p:sp>
        <p:sp>
          <p:nvSpPr>
            <p:cNvPr id="92189" name="Text Box 10"/>
            <p:cNvSpPr txBox="1">
              <a:spLocks noChangeArrowheads="1"/>
            </p:cNvSpPr>
            <p:nvPr/>
          </p:nvSpPr>
          <p:spPr bwMode="auto">
            <a:xfrm>
              <a:off x="0" y="318"/>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信源</a:t>
              </a:r>
            </a:p>
          </p:txBody>
        </p:sp>
        <p:sp>
          <p:nvSpPr>
            <p:cNvPr id="92190" name="Oval 11"/>
            <p:cNvSpPr>
              <a:spLocks noChangeArrowheads="1"/>
            </p:cNvSpPr>
            <p:nvPr/>
          </p:nvSpPr>
          <p:spPr bwMode="auto">
            <a:xfrm>
              <a:off x="1951" y="0"/>
              <a:ext cx="635" cy="282"/>
            </a:xfrm>
            <a:prstGeom prst="ellipse">
              <a:avLst/>
            </a:prstGeom>
            <a:noFill/>
            <a:ln w="12700">
              <a:solidFill>
                <a:srgbClr val="FF6600"/>
              </a:solidFill>
              <a:round/>
              <a:headEnd/>
              <a:tailEnd/>
            </a:ln>
          </p:spPr>
          <p:txBody>
            <a:bodyPr wrap="none" anchor="ctr"/>
            <a:lstStyle/>
            <a:p>
              <a:pPr eaLnBrk="1" hangingPunct="1">
                <a:buFont typeface="Arial" pitchFamily="34" charset="0"/>
                <a:buNone/>
              </a:pPr>
              <a:endParaRPr lang="zh-CN" altLang="en-US"/>
            </a:p>
          </p:txBody>
        </p:sp>
        <p:sp>
          <p:nvSpPr>
            <p:cNvPr id="92191" name="Text Box 12"/>
            <p:cNvSpPr txBox="1">
              <a:spLocks noChangeArrowheads="1"/>
            </p:cNvSpPr>
            <p:nvPr/>
          </p:nvSpPr>
          <p:spPr bwMode="auto">
            <a:xfrm>
              <a:off x="1905"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信号</a:t>
              </a:r>
            </a:p>
          </p:txBody>
        </p:sp>
        <p:sp>
          <p:nvSpPr>
            <p:cNvPr id="92192" name="AutoShape 13"/>
            <p:cNvSpPr>
              <a:spLocks noChangeArrowheads="1"/>
            </p:cNvSpPr>
            <p:nvPr/>
          </p:nvSpPr>
          <p:spPr bwMode="auto">
            <a:xfrm rot="5400000">
              <a:off x="1133" y="-143"/>
              <a:ext cx="281" cy="567"/>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93" name="AutoShape 14"/>
            <p:cNvSpPr>
              <a:spLocks noChangeArrowheads="1"/>
            </p:cNvSpPr>
            <p:nvPr/>
          </p:nvSpPr>
          <p:spPr bwMode="auto">
            <a:xfrm rot="-5400000">
              <a:off x="3096" y="-156"/>
              <a:ext cx="277" cy="589"/>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94" name="Text Box 15"/>
            <p:cNvSpPr txBox="1">
              <a:spLocks noChangeArrowheads="1"/>
            </p:cNvSpPr>
            <p:nvPr/>
          </p:nvSpPr>
          <p:spPr bwMode="auto">
            <a:xfrm>
              <a:off x="908"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编码</a:t>
              </a:r>
            </a:p>
          </p:txBody>
        </p:sp>
        <p:sp>
          <p:nvSpPr>
            <p:cNvPr id="92195" name="Text Box 16"/>
            <p:cNvSpPr txBox="1">
              <a:spLocks noChangeArrowheads="1"/>
            </p:cNvSpPr>
            <p:nvPr/>
          </p:nvSpPr>
          <p:spPr bwMode="auto">
            <a:xfrm>
              <a:off x="2949" y="323"/>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译码</a:t>
              </a:r>
            </a:p>
          </p:txBody>
        </p:sp>
        <p:sp>
          <p:nvSpPr>
            <p:cNvPr id="92196" name="Text Box 17"/>
            <p:cNvSpPr txBox="1">
              <a:spLocks noChangeArrowheads="1"/>
            </p:cNvSpPr>
            <p:nvPr/>
          </p:nvSpPr>
          <p:spPr bwMode="auto">
            <a:xfrm>
              <a:off x="3901" y="318"/>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目的地</a:t>
              </a:r>
            </a:p>
          </p:txBody>
        </p:sp>
        <p:sp>
          <p:nvSpPr>
            <p:cNvPr id="92197" name="Line 18"/>
            <p:cNvSpPr>
              <a:spLocks noChangeShapeType="1"/>
            </p:cNvSpPr>
            <p:nvPr/>
          </p:nvSpPr>
          <p:spPr bwMode="auto">
            <a:xfrm flipV="1">
              <a:off x="1542" y="146"/>
              <a:ext cx="409" cy="0"/>
            </a:xfrm>
            <a:prstGeom prst="line">
              <a:avLst/>
            </a:prstGeom>
            <a:noFill/>
            <a:ln w="9525">
              <a:solidFill>
                <a:srgbClr val="FF6600"/>
              </a:solidFill>
              <a:round/>
              <a:headEnd/>
              <a:tailEnd type="triangle" w="med" len="med"/>
            </a:ln>
          </p:spPr>
          <p:txBody>
            <a:bodyPr/>
            <a:lstStyle/>
            <a:p>
              <a:endParaRPr lang="zh-CN" altLang="en-US"/>
            </a:p>
          </p:txBody>
        </p:sp>
        <p:sp>
          <p:nvSpPr>
            <p:cNvPr id="92198" name="Line 19"/>
            <p:cNvSpPr>
              <a:spLocks noChangeShapeType="1"/>
            </p:cNvSpPr>
            <p:nvPr/>
          </p:nvSpPr>
          <p:spPr bwMode="auto">
            <a:xfrm flipV="1">
              <a:off x="2586" y="146"/>
              <a:ext cx="363" cy="0"/>
            </a:xfrm>
            <a:prstGeom prst="line">
              <a:avLst/>
            </a:prstGeom>
            <a:noFill/>
            <a:ln w="9525">
              <a:solidFill>
                <a:srgbClr val="FF6600"/>
              </a:solidFill>
              <a:round/>
              <a:headEnd/>
              <a:tailEnd type="triangle" w="med" len="med"/>
            </a:ln>
          </p:spPr>
          <p:txBody>
            <a:bodyPr/>
            <a:lstStyle/>
            <a:p>
              <a:endParaRPr lang="zh-CN" altLang="en-US"/>
            </a:p>
          </p:txBody>
        </p:sp>
        <p:sp>
          <p:nvSpPr>
            <p:cNvPr id="92199" name="Line 20"/>
            <p:cNvSpPr>
              <a:spLocks noChangeShapeType="1"/>
            </p:cNvSpPr>
            <p:nvPr/>
          </p:nvSpPr>
          <p:spPr bwMode="auto">
            <a:xfrm flipV="1">
              <a:off x="3538" y="146"/>
              <a:ext cx="363" cy="0"/>
            </a:xfrm>
            <a:prstGeom prst="line">
              <a:avLst/>
            </a:prstGeom>
            <a:noFill/>
            <a:ln w="9525">
              <a:solidFill>
                <a:srgbClr val="FF6600"/>
              </a:solidFill>
              <a:round/>
              <a:headEnd/>
              <a:tailEnd type="triangle" w="med" len="med"/>
            </a:ln>
          </p:spPr>
          <p:txBody>
            <a:bodyPr/>
            <a:lstStyle/>
            <a:p>
              <a:endParaRPr lang="zh-CN" altLang="en-US"/>
            </a:p>
          </p:txBody>
        </p:sp>
      </p:grpSp>
      <p:sp>
        <p:nvSpPr>
          <p:cNvPr id="76822" name="Rectangle 21"/>
          <p:cNvSpPr>
            <a:spLocks noChangeArrowheads="1"/>
          </p:cNvSpPr>
          <p:nvPr/>
        </p:nvSpPr>
        <p:spPr bwMode="auto">
          <a:xfrm>
            <a:off x="681833" y="4090199"/>
            <a:ext cx="8353425" cy="503237"/>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模式二</a:t>
            </a:r>
            <a:r>
              <a:rPr lang="en-US" altLang="zh-CN" sz="2400" b="1" dirty="0">
                <a:sym typeface="Wingdings" pitchFamily="2" charset="2"/>
              </a:rPr>
              <a:t>(</a:t>
            </a:r>
            <a:r>
              <a:rPr lang="zh-CN" altLang="en-US" sz="2400" b="1" dirty="0">
                <a:sym typeface="Wingdings" pitchFamily="2" charset="2"/>
              </a:rPr>
              <a:t>共同经验</a:t>
            </a:r>
            <a:r>
              <a:rPr lang="en-US" altLang="zh-CN" sz="2400" b="1" dirty="0">
                <a:sym typeface="Wingdings" pitchFamily="2" charset="2"/>
              </a:rPr>
              <a:t>)</a:t>
            </a:r>
            <a:endParaRPr lang="zh-CN" altLang="en-US" sz="2400" b="1" dirty="0"/>
          </a:p>
        </p:txBody>
      </p:sp>
      <p:grpSp>
        <p:nvGrpSpPr>
          <p:cNvPr id="3" name="Group 23"/>
          <p:cNvGrpSpPr>
            <a:grpSpLocks/>
          </p:cNvGrpSpPr>
          <p:nvPr/>
        </p:nvGrpSpPr>
        <p:grpSpPr bwMode="auto">
          <a:xfrm>
            <a:off x="1401769" y="4718055"/>
            <a:ext cx="6911975" cy="1014413"/>
            <a:chOff x="0" y="0"/>
            <a:chExt cx="4354" cy="639"/>
          </a:xfrm>
        </p:grpSpPr>
        <p:sp>
          <p:nvSpPr>
            <p:cNvPr id="92170" name="AutoShape 23"/>
            <p:cNvSpPr>
              <a:spLocks noChangeArrowheads="1"/>
            </p:cNvSpPr>
            <p:nvPr/>
          </p:nvSpPr>
          <p:spPr bwMode="auto">
            <a:xfrm>
              <a:off x="283" y="182"/>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71" name="AutoShape 24"/>
            <p:cNvSpPr>
              <a:spLocks noChangeArrowheads="1"/>
            </p:cNvSpPr>
            <p:nvPr/>
          </p:nvSpPr>
          <p:spPr bwMode="auto">
            <a:xfrm>
              <a:off x="3438" y="176"/>
              <a:ext cx="599" cy="276"/>
            </a:xfrm>
            <a:prstGeom prst="flowChartAlternateProcess">
              <a:avLst/>
            </a:prstGeom>
            <a:solidFill>
              <a:srgbClr val="FFFFFF"/>
            </a:solidFill>
            <a:ln w="9525">
              <a:solidFill>
                <a:srgbClr val="FF6600"/>
              </a:solidFill>
              <a:miter lim="800000"/>
              <a:headEnd/>
              <a:tailEnd/>
            </a:ln>
          </p:spPr>
          <p:txBody>
            <a:bodyPr/>
            <a:lstStyle/>
            <a:p>
              <a:pPr algn="ctr" eaLnBrk="1" hangingPunct="1">
                <a:buFont typeface="Arial" pitchFamily="34" charset="0"/>
                <a:buNone/>
              </a:pPr>
              <a:endParaRPr lang="zh-CN" altLang="en-US" sz="2000" b="1">
                <a:ea typeface="黑体" pitchFamily="49" charset="-122"/>
              </a:endParaRPr>
            </a:p>
          </p:txBody>
        </p:sp>
        <p:sp>
          <p:nvSpPr>
            <p:cNvPr id="92172" name="Text Box 25"/>
            <p:cNvSpPr txBox="1">
              <a:spLocks noChangeArrowheads="1"/>
            </p:cNvSpPr>
            <p:nvPr/>
          </p:nvSpPr>
          <p:spPr bwMode="auto">
            <a:xfrm>
              <a:off x="272"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信源</a:t>
              </a:r>
            </a:p>
          </p:txBody>
        </p:sp>
        <p:sp>
          <p:nvSpPr>
            <p:cNvPr id="92173" name="Oval 26"/>
            <p:cNvSpPr>
              <a:spLocks noChangeArrowheads="1"/>
            </p:cNvSpPr>
            <p:nvPr/>
          </p:nvSpPr>
          <p:spPr bwMode="auto">
            <a:xfrm>
              <a:off x="1860" y="176"/>
              <a:ext cx="635" cy="282"/>
            </a:xfrm>
            <a:prstGeom prst="ellipse">
              <a:avLst/>
            </a:prstGeom>
            <a:noFill/>
            <a:ln w="12700">
              <a:solidFill>
                <a:srgbClr val="FF6600"/>
              </a:solidFill>
              <a:round/>
              <a:headEnd/>
              <a:tailEnd/>
            </a:ln>
          </p:spPr>
          <p:txBody>
            <a:bodyPr wrap="none" anchor="ctr"/>
            <a:lstStyle/>
            <a:p>
              <a:pPr eaLnBrk="1" hangingPunct="1">
                <a:buFont typeface="Arial" pitchFamily="34" charset="0"/>
                <a:buNone/>
              </a:pPr>
              <a:endParaRPr lang="zh-CN" altLang="en-US"/>
            </a:p>
          </p:txBody>
        </p:sp>
        <p:sp>
          <p:nvSpPr>
            <p:cNvPr id="92174" name="Text Box 27"/>
            <p:cNvSpPr txBox="1">
              <a:spLocks noChangeArrowheads="1"/>
            </p:cNvSpPr>
            <p:nvPr/>
          </p:nvSpPr>
          <p:spPr bwMode="auto">
            <a:xfrm>
              <a:off x="1860"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信号</a:t>
              </a:r>
            </a:p>
          </p:txBody>
        </p:sp>
        <p:sp>
          <p:nvSpPr>
            <p:cNvPr id="92175" name="AutoShape 28"/>
            <p:cNvSpPr>
              <a:spLocks noChangeArrowheads="1"/>
            </p:cNvSpPr>
            <p:nvPr/>
          </p:nvSpPr>
          <p:spPr bwMode="auto">
            <a:xfrm rot="5400000">
              <a:off x="1042" y="26"/>
              <a:ext cx="281" cy="567"/>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76" name="AutoShape 29"/>
            <p:cNvSpPr>
              <a:spLocks noChangeArrowheads="1"/>
            </p:cNvSpPr>
            <p:nvPr/>
          </p:nvSpPr>
          <p:spPr bwMode="auto">
            <a:xfrm rot="-5400000">
              <a:off x="3005" y="17"/>
              <a:ext cx="277" cy="589"/>
            </a:xfrm>
            <a:prstGeom prst="triangle">
              <a:avLst>
                <a:gd name="adj" fmla="val 49995"/>
              </a:avLst>
            </a:prstGeom>
            <a:noFill/>
            <a:ln w="12700">
              <a:solidFill>
                <a:srgbClr val="FF6600"/>
              </a:solidFill>
              <a:miter lim="800000"/>
              <a:headEnd/>
              <a:tailEnd/>
            </a:ln>
          </p:spPr>
          <p:txBody>
            <a:bodyPr wrap="none" anchor="ctr"/>
            <a:lstStyle/>
            <a:p>
              <a:pPr eaLnBrk="1" hangingPunct="1">
                <a:buFont typeface="Arial" pitchFamily="34" charset="0"/>
                <a:buNone/>
              </a:pPr>
              <a:endParaRPr lang="zh-CN" altLang="en-US"/>
            </a:p>
          </p:txBody>
        </p:sp>
        <p:sp>
          <p:nvSpPr>
            <p:cNvPr id="92177" name="Text Box 30"/>
            <p:cNvSpPr txBox="1">
              <a:spLocks noChangeArrowheads="1"/>
            </p:cNvSpPr>
            <p:nvPr/>
          </p:nvSpPr>
          <p:spPr bwMode="auto">
            <a:xfrm>
              <a:off x="771"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编码</a:t>
              </a:r>
            </a:p>
          </p:txBody>
        </p:sp>
        <p:sp>
          <p:nvSpPr>
            <p:cNvPr id="92178" name="Text Box 31"/>
            <p:cNvSpPr txBox="1">
              <a:spLocks noChangeArrowheads="1"/>
            </p:cNvSpPr>
            <p:nvPr/>
          </p:nvSpPr>
          <p:spPr bwMode="auto">
            <a:xfrm>
              <a:off x="2948"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译码</a:t>
              </a:r>
            </a:p>
          </p:txBody>
        </p:sp>
        <p:sp>
          <p:nvSpPr>
            <p:cNvPr id="92179" name="Text Box 32"/>
            <p:cNvSpPr txBox="1">
              <a:spLocks noChangeArrowheads="1"/>
            </p:cNvSpPr>
            <p:nvPr/>
          </p:nvSpPr>
          <p:spPr bwMode="auto">
            <a:xfrm>
              <a:off x="3402" y="185"/>
              <a:ext cx="635"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目的地</a:t>
              </a:r>
            </a:p>
          </p:txBody>
        </p:sp>
        <p:sp>
          <p:nvSpPr>
            <p:cNvPr id="92180" name="Line 33"/>
            <p:cNvSpPr>
              <a:spLocks noChangeShapeType="1"/>
            </p:cNvSpPr>
            <p:nvPr/>
          </p:nvSpPr>
          <p:spPr bwMode="auto">
            <a:xfrm flipV="1">
              <a:off x="1451" y="322"/>
              <a:ext cx="409" cy="0"/>
            </a:xfrm>
            <a:prstGeom prst="line">
              <a:avLst/>
            </a:prstGeom>
            <a:noFill/>
            <a:ln w="9525">
              <a:solidFill>
                <a:srgbClr val="FF6600"/>
              </a:solidFill>
              <a:round/>
              <a:headEnd/>
              <a:tailEnd type="triangle" w="med" len="med"/>
            </a:ln>
          </p:spPr>
          <p:txBody>
            <a:bodyPr/>
            <a:lstStyle/>
            <a:p>
              <a:endParaRPr lang="zh-CN" altLang="en-US"/>
            </a:p>
          </p:txBody>
        </p:sp>
        <p:sp>
          <p:nvSpPr>
            <p:cNvPr id="92181" name="Line 34"/>
            <p:cNvSpPr>
              <a:spLocks noChangeShapeType="1"/>
            </p:cNvSpPr>
            <p:nvPr/>
          </p:nvSpPr>
          <p:spPr bwMode="auto">
            <a:xfrm flipV="1">
              <a:off x="2495" y="322"/>
              <a:ext cx="363" cy="0"/>
            </a:xfrm>
            <a:prstGeom prst="line">
              <a:avLst/>
            </a:prstGeom>
            <a:noFill/>
            <a:ln w="9525">
              <a:solidFill>
                <a:srgbClr val="FF6600"/>
              </a:solidFill>
              <a:round/>
              <a:headEnd/>
              <a:tailEnd type="triangle" w="med" len="med"/>
            </a:ln>
          </p:spPr>
          <p:txBody>
            <a:bodyPr/>
            <a:lstStyle/>
            <a:p>
              <a:endParaRPr lang="zh-CN" altLang="en-US"/>
            </a:p>
          </p:txBody>
        </p:sp>
        <p:sp>
          <p:nvSpPr>
            <p:cNvPr id="92182" name="Oval 35"/>
            <p:cNvSpPr>
              <a:spLocks noChangeArrowheads="1"/>
            </p:cNvSpPr>
            <p:nvPr/>
          </p:nvSpPr>
          <p:spPr bwMode="auto">
            <a:xfrm>
              <a:off x="0" y="4"/>
              <a:ext cx="2540" cy="635"/>
            </a:xfrm>
            <a:prstGeom prst="ellipse">
              <a:avLst/>
            </a:prstGeom>
            <a:noFill/>
            <a:ln w="12700">
              <a:solidFill>
                <a:srgbClr val="3737FF"/>
              </a:solidFill>
              <a:round/>
              <a:headEnd/>
              <a:tailEnd/>
            </a:ln>
          </p:spPr>
          <p:txBody>
            <a:bodyPr wrap="none" anchor="ctr"/>
            <a:lstStyle/>
            <a:p>
              <a:pPr eaLnBrk="1" hangingPunct="1">
                <a:buFont typeface="Arial" pitchFamily="34" charset="0"/>
                <a:buNone/>
              </a:pPr>
              <a:endParaRPr lang="zh-CN" altLang="en-US"/>
            </a:p>
          </p:txBody>
        </p:sp>
        <p:sp>
          <p:nvSpPr>
            <p:cNvPr id="92183" name="Oval 36"/>
            <p:cNvSpPr>
              <a:spLocks noChangeArrowheads="1"/>
            </p:cNvSpPr>
            <p:nvPr/>
          </p:nvSpPr>
          <p:spPr bwMode="auto">
            <a:xfrm>
              <a:off x="1814" y="4"/>
              <a:ext cx="2540" cy="635"/>
            </a:xfrm>
            <a:prstGeom prst="ellipse">
              <a:avLst/>
            </a:prstGeom>
            <a:noFill/>
            <a:ln w="12700">
              <a:solidFill>
                <a:srgbClr val="3737FF"/>
              </a:solidFill>
              <a:round/>
              <a:headEnd/>
              <a:tailEnd/>
            </a:ln>
          </p:spPr>
          <p:txBody>
            <a:bodyPr wrap="none" anchor="ctr"/>
            <a:lstStyle/>
            <a:p>
              <a:pPr eaLnBrk="1" hangingPunct="1">
                <a:buFont typeface="Arial" pitchFamily="34" charset="0"/>
                <a:buNone/>
              </a:pPr>
              <a:endParaRPr lang="zh-CN" altLang="en-US"/>
            </a:p>
          </p:txBody>
        </p:sp>
        <p:sp>
          <p:nvSpPr>
            <p:cNvPr id="92184" name="Text Box 37"/>
            <p:cNvSpPr txBox="1">
              <a:spLocks noChangeArrowheads="1"/>
            </p:cNvSpPr>
            <p:nvPr/>
          </p:nvSpPr>
          <p:spPr bwMode="auto">
            <a:xfrm>
              <a:off x="997" y="0"/>
              <a:ext cx="953"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经验范围</a:t>
              </a:r>
            </a:p>
          </p:txBody>
        </p:sp>
        <p:sp>
          <p:nvSpPr>
            <p:cNvPr id="92185" name="Text Box 38"/>
            <p:cNvSpPr txBox="1">
              <a:spLocks noChangeArrowheads="1"/>
            </p:cNvSpPr>
            <p:nvPr/>
          </p:nvSpPr>
          <p:spPr bwMode="auto">
            <a:xfrm>
              <a:off x="2359" y="4"/>
              <a:ext cx="953" cy="233"/>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b="1">
                  <a:ea typeface="黑体" pitchFamily="49" charset="-122"/>
                </a:rPr>
                <a:t>经验范围</a:t>
              </a:r>
            </a:p>
          </p:txBody>
        </p:sp>
      </p:grpSp>
      <p:sp>
        <p:nvSpPr>
          <p:cNvPr id="92169" name="文本框 1"/>
          <p:cNvSpPr txBox="1">
            <a:spLocks noChangeArrowheads="1"/>
          </p:cNvSpPr>
          <p:nvPr/>
        </p:nvSpPr>
        <p:spPr bwMode="auto">
          <a:xfrm>
            <a:off x="1009650" y="5811840"/>
            <a:ext cx="7429500" cy="1015663"/>
          </a:xfrm>
          <a:prstGeom prst="rect">
            <a:avLst/>
          </a:prstGeom>
          <a:noFill/>
          <a:ln w="9525">
            <a:noFill/>
            <a:miter lim="800000"/>
            <a:headEnd/>
            <a:tailEnd/>
          </a:ln>
        </p:spPr>
        <p:txBody>
          <a:bodyPr>
            <a:spAutoFit/>
          </a:bodyPr>
          <a:lstStyle/>
          <a:p>
            <a:r>
              <a:rPr lang="zh-CN" altLang="en-US" sz="2000" dirty="0"/>
              <a:t>在信源和信宿（目的地）之间，只有在其共同的经验范围之内才真正有信息交流，因为只有这个范围内的信号才能为信源和信宿所共享。</a:t>
            </a:r>
          </a:p>
        </p:txBody>
      </p:sp>
      <p:sp>
        <p:nvSpPr>
          <p:cNvPr id="40"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4" y="1340768"/>
            <a:ext cx="8142287" cy="4392613"/>
          </a:xfrm>
        </p:spPr>
        <p:txBody>
          <a:bodyPr/>
          <a:lstStyle/>
          <a:p>
            <a:pPr>
              <a:lnSpc>
                <a:spcPct val="150000"/>
              </a:lnSpc>
              <a:defRPr/>
            </a:pPr>
            <a:r>
              <a:rPr lang="zh-CN" altLang="en-US" b="1" dirty="0" smtClean="0"/>
              <a:t>共同经验说</a:t>
            </a:r>
            <a:endParaRPr lang="en-US" altLang="zh-CN" b="1" dirty="0" smtClean="0"/>
          </a:p>
          <a:p>
            <a:pPr>
              <a:lnSpc>
                <a:spcPct val="150000"/>
              </a:lnSpc>
              <a:buFont typeface="Wingdings" pitchFamily="2" charset="2"/>
              <a:buChar char="Ø"/>
              <a:defRPr/>
            </a:pPr>
            <a:r>
              <a:rPr lang="zh-CN" altLang="en-US" sz="2800" dirty="0" smtClean="0"/>
              <a:t>信息交流离不开意义交换，交流双方必须完全或者在一定程度上对所传递的信息有着</a:t>
            </a:r>
            <a:r>
              <a:rPr lang="zh-CN" altLang="en-US" sz="2800" dirty="0" smtClean="0">
                <a:solidFill>
                  <a:srgbClr val="FF0000"/>
                </a:solidFill>
              </a:rPr>
              <a:t>共同或者相似的理解</a:t>
            </a:r>
            <a:r>
              <a:rPr lang="en-US" altLang="zh-CN" sz="2800" dirty="0" smtClean="0">
                <a:solidFill>
                  <a:srgbClr val="FF0000"/>
                </a:solidFill>
              </a:rPr>
              <a:t>.</a:t>
            </a:r>
          </a:p>
          <a:p>
            <a:pPr lvl="1">
              <a:lnSpc>
                <a:spcPct val="150000"/>
              </a:lnSpc>
              <a:buFont typeface="Arial" panose="020B0604020202020204" pitchFamily="34" charset="0"/>
              <a:buChar char="−"/>
              <a:defRPr/>
            </a:pPr>
            <a:r>
              <a:rPr lang="zh-CN" altLang="en-US" sz="2400" dirty="0" smtClean="0"/>
              <a:t>对交流中使用的语言、文字等符号有共通的理解；</a:t>
            </a:r>
            <a:endParaRPr lang="en-US" altLang="zh-CN" sz="2400" dirty="0" smtClean="0"/>
          </a:p>
          <a:p>
            <a:pPr lvl="1">
              <a:lnSpc>
                <a:spcPct val="150000"/>
              </a:lnSpc>
              <a:buFont typeface="Arial" panose="020B0604020202020204" pitchFamily="34" charset="0"/>
              <a:buChar char="−"/>
              <a:defRPr/>
            </a:pPr>
            <a:r>
              <a:rPr lang="zh-CN" altLang="en-US" sz="2400" dirty="0" smtClean="0"/>
              <a:t>相似或接近的文化背景、生活经验</a:t>
            </a:r>
          </a:p>
          <a:p>
            <a:pPr marL="0" indent="0">
              <a:lnSpc>
                <a:spcPct val="150000"/>
              </a:lnSpc>
              <a:buNone/>
              <a:defRPr/>
            </a:pPr>
            <a:endParaRPr lang="en-US" altLang="zh-CN" dirty="0" smtClean="0"/>
          </a:p>
          <a:p>
            <a:pPr>
              <a:lnSpc>
                <a:spcPct val="150000"/>
              </a:lnSpc>
              <a:defRPr/>
            </a:pPr>
            <a:endParaRPr lang="zh-CN" altLang="en-US" dirty="0"/>
          </a:p>
        </p:txBody>
      </p:sp>
      <p:sp>
        <p:nvSpPr>
          <p:cNvPr id="4"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idx="4294967295"/>
          </p:nvPr>
        </p:nvSpPr>
        <p:spPr>
          <a:xfrm>
            <a:off x="467544" y="1088578"/>
            <a:ext cx="8229600" cy="590551"/>
          </a:xfrm>
        </p:spPr>
        <p:txBody>
          <a:bodyPr>
            <a:normAutofit/>
          </a:bodyPr>
          <a:lstStyle/>
          <a:p>
            <a:pPr marL="0" indent="0">
              <a:buNone/>
            </a:pPr>
            <a:r>
              <a:rPr lang="zh-CN" altLang="en-US" sz="2800" b="1" dirty="0" smtClean="0"/>
              <a:t>施拉姆模式</a:t>
            </a:r>
          </a:p>
        </p:txBody>
      </p:sp>
      <p:sp>
        <p:nvSpPr>
          <p:cNvPr id="95235"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fld id="{233E4B99-CEC3-469C-A614-2B1B7EF342F1}" type="slidenum">
              <a:rPr lang="en-US" altLang="zh-CN" sz="1600"/>
              <a:pPr algn="r" eaLnBrk="1" hangingPunct="1"/>
              <a:t>68</a:t>
            </a:fld>
            <a:endParaRPr lang="en-US" altLang="zh-CN" sz="1600"/>
          </a:p>
        </p:txBody>
      </p:sp>
      <p:sp>
        <p:nvSpPr>
          <p:cNvPr id="77829" name="Rectangle 4"/>
          <p:cNvSpPr>
            <a:spLocks noChangeArrowheads="1"/>
          </p:cNvSpPr>
          <p:nvPr/>
        </p:nvSpPr>
        <p:spPr bwMode="auto">
          <a:xfrm>
            <a:off x="611194" y="1630934"/>
            <a:ext cx="8353425" cy="503237"/>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模式三：信息交流过程是一个</a:t>
            </a:r>
            <a:r>
              <a:rPr lang="zh-CN" altLang="en-US" sz="2400" b="1" dirty="0">
                <a:solidFill>
                  <a:srgbClr val="FF0000"/>
                </a:solidFill>
              </a:rPr>
              <a:t>循环反复、不断反馈</a:t>
            </a:r>
            <a:r>
              <a:rPr lang="zh-CN" altLang="en-US" sz="2400" b="1" dirty="0"/>
              <a:t>的过程。本模式注重信息交流的过程，而非结果。</a:t>
            </a:r>
          </a:p>
        </p:txBody>
      </p:sp>
      <p:grpSp>
        <p:nvGrpSpPr>
          <p:cNvPr id="2" name="Group 6"/>
          <p:cNvGrpSpPr>
            <a:grpSpLocks/>
          </p:cNvGrpSpPr>
          <p:nvPr/>
        </p:nvGrpSpPr>
        <p:grpSpPr bwMode="auto">
          <a:xfrm>
            <a:off x="1547664" y="2753307"/>
            <a:ext cx="6769100" cy="1327150"/>
            <a:chOff x="0" y="0"/>
            <a:chExt cx="4264" cy="836"/>
          </a:xfrm>
        </p:grpSpPr>
        <p:sp>
          <p:nvSpPr>
            <p:cNvPr id="95240" name="AutoShape 6"/>
            <p:cNvSpPr>
              <a:spLocks noChangeArrowheads="1"/>
            </p:cNvSpPr>
            <p:nvPr/>
          </p:nvSpPr>
          <p:spPr bwMode="auto">
            <a:xfrm>
              <a:off x="0" y="282"/>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1" name="AutoShape 7"/>
            <p:cNvSpPr>
              <a:spLocks noChangeArrowheads="1"/>
            </p:cNvSpPr>
            <p:nvPr/>
          </p:nvSpPr>
          <p:spPr bwMode="auto">
            <a:xfrm>
              <a:off x="0" y="554"/>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2" name="AutoShape 8"/>
            <p:cNvSpPr>
              <a:spLocks noChangeArrowheads="1"/>
            </p:cNvSpPr>
            <p:nvPr/>
          </p:nvSpPr>
          <p:spPr bwMode="auto">
            <a:xfrm>
              <a:off x="3" y="6"/>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3" name="Line 9"/>
            <p:cNvSpPr>
              <a:spLocks noChangeShapeType="1"/>
            </p:cNvSpPr>
            <p:nvPr/>
          </p:nvSpPr>
          <p:spPr bwMode="auto">
            <a:xfrm flipV="1">
              <a:off x="635" y="146"/>
              <a:ext cx="1179" cy="0"/>
            </a:xfrm>
            <a:prstGeom prst="line">
              <a:avLst/>
            </a:prstGeom>
            <a:noFill/>
            <a:ln w="9525">
              <a:solidFill>
                <a:srgbClr val="FF6600"/>
              </a:solidFill>
              <a:round/>
              <a:headEnd/>
              <a:tailEnd type="triangle" w="med" len="med"/>
            </a:ln>
          </p:spPr>
          <p:txBody>
            <a:bodyPr/>
            <a:lstStyle/>
            <a:p>
              <a:endParaRPr lang="zh-CN" altLang="en-US"/>
            </a:p>
          </p:txBody>
        </p:sp>
        <p:grpSp>
          <p:nvGrpSpPr>
            <p:cNvPr id="3" name="Group 11"/>
            <p:cNvGrpSpPr>
              <a:grpSpLocks/>
            </p:cNvGrpSpPr>
            <p:nvPr/>
          </p:nvGrpSpPr>
          <p:grpSpPr bwMode="auto">
            <a:xfrm>
              <a:off x="1815" y="0"/>
              <a:ext cx="635" cy="282"/>
              <a:chOff x="0" y="0"/>
              <a:chExt cx="635" cy="282"/>
            </a:xfrm>
          </p:grpSpPr>
          <p:sp>
            <p:nvSpPr>
              <p:cNvPr id="95260" name="Oval 11"/>
              <p:cNvSpPr>
                <a:spLocks noChangeArrowheads="1"/>
              </p:cNvSpPr>
              <p:nvPr/>
            </p:nvSpPr>
            <p:spPr bwMode="auto">
              <a:xfrm>
                <a:off x="0" y="0"/>
                <a:ext cx="635" cy="282"/>
              </a:xfrm>
              <a:prstGeom prst="ellipse">
                <a:avLst/>
              </a:prstGeom>
              <a:noFill/>
              <a:ln w="12700">
                <a:solidFill>
                  <a:srgbClr val="FF6600"/>
                </a:solidFill>
                <a:round/>
                <a:headEnd/>
                <a:tailEnd/>
              </a:ln>
            </p:spPr>
            <p:txBody>
              <a:bodyPr wrap="none" anchor="ctr"/>
              <a:lstStyle/>
              <a:p>
                <a:pPr eaLnBrk="1" hangingPunct="1"/>
                <a:endParaRPr lang="zh-CN" altLang="en-US"/>
              </a:p>
            </p:txBody>
          </p:sp>
          <p:sp>
            <p:nvSpPr>
              <p:cNvPr id="95261" name="Text Box 12"/>
              <p:cNvSpPr txBox="1">
                <a:spLocks noChangeArrowheads="1"/>
              </p:cNvSpPr>
              <p:nvPr/>
            </p:nvSpPr>
            <p:spPr bwMode="auto">
              <a:xfrm>
                <a:off x="0" y="9"/>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信号</a:t>
                </a:r>
              </a:p>
            </p:txBody>
          </p:sp>
        </p:grpSp>
        <p:sp>
          <p:nvSpPr>
            <p:cNvPr id="95245" name="Text Box 13"/>
            <p:cNvSpPr txBox="1">
              <a:spLocks noChangeArrowheads="1"/>
            </p:cNvSpPr>
            <p:nvPr/>
          </p:nvSpPr>
          <p:spPr bwMode="auto">
            <a:xfrm>
              <a:off x="0" y="55"/>
              <a:ext cx="635" cy="204"/>
            </a:xfrm>
            <a:prstGeom prst="rect">
              <a:avLst/>
            </a:prstGeom>
            <a:noFill/>
            <a:ln w="9525">
              <a:noFill/>
              <a:miter lim="800000"/>
              <a:headEnd/>
              <a:tailEnd/>
            </a:ln>
          </p:spPr>
          <p:txBody>
            <a:bodyPr bIns="0">
              <a:spAutoFit/>
            </a:bodyPr>
            <a:lstStyle/>
            <a:p>
              <a:pPr algn="ctr" eaLnBrk="1" fontAlgn="b" hangingPunct="1">
                <a:spcBef>
                  <a:spcPct val="50000"/>
                </a:spcBef>
              </a:pPr>
              <a:r>
                <a:rPr lang="zh-CN" altLang="en-US" b="1">
                  <a:solidFill>
                    <a:srgbClr val="0069D2"/>
                  </a:solidFill>
                  <a:ea typeface="黑体" pitchFamily="49" charset="-122"/>
                </a:rPr>
                <a:t>编码者</a:t>
              </a:r>
            </a:p>
          </p:txBody>
        </p:sp>
        <p:sp>
          <p:nvSpPr>
            <p:cNvPr id="95246" name="Text Box 14"/>
            <p:cNvSpPr txBox="1">
              <a:spLocks noChangeArrowheads="1"/>
            </p:cNvSpPr>
            <p:nvPr/>
          </p:nvSpPr>
          <p:spPr bwMode="auto">
            <a:xfrm>
              <a:off x="0" y="323"/>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释码者</a:t>
              </a:r>
            </a:p>
          </p:txBody>
        </p:sp>
        <p:sp>
          <p:nvSpPr>
            <p:cNvPr id="95247" name="Text Box 15"/>
            <p:cNvSpPr txBox="1">
              <a:spLocks noChangeArrowheads="1"/>
            </p:cNvSpPr>
            <p:nvPr/>
          </p:nvSpPr>
          <p:spPr bwMode="auto">
            <a:xfrm>
              <a:off x="0" y="595"/>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译码者</a:t>
              </a:r>
            </a:p>
          </p:txBody>
        </p:sp>
        <p:sp>
          <p:nvSpPr>
            <p:cNvPr id="95248" name="AutoShape 16"/>
            <p:cNvSpPr>
              <a:spLocks noChangeArrowheads="1"/>
            </p:cNvSpPr>
            <p:nvPr/>
          </p:nvSpPr>
          <p:spPr bwMode="auto">
            <a:xfrm>
              <a:off x="3629" y="285"/>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49" name="AutoShape 17"/>
            <p:cNvSpPr>
              <a:spLocks noChangeArrowheads="1"/>
            </p:cNvSpPr>
            <p:nvPr/>
          </p:nvSpPr>
          <p:spPr bwMode="auto">
            <a:xfrm>
              <a:off x="3629" y="557"/>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50" name="AutoShape 18"/>
            <p:cNvSpPr>
              <a:spLocks noChangeArrowheads="1"/>
            </p:cNvSpPr>
            <p:nvPr/>
          </p:nvSpPr>
          <p:spPr bwMode="auto">
            <a:xfrm>
              <a:off x="3632" y="9"/>
              <a:ext cx="624" cy="276"/>
            </a:xfrm>
            <a:prstGeom prst="flowChartAlternateProcess">
              <a:avLst/>
            </a:prstGeom>
            <a:solidFill>
              <a:srgbClr val="FFFFFF"/>
            </a:solidFill>
            <a:ln w="9525">
              <a:solidFill>
                <a:srgbClr val="FF6600"/>
              </a:solidFill>
              <a:miter lim="800000"/>
              <a:headEnd/>
              <a:tailEnd/>
            </a:ln>
          </p:spPr>
          <p:txBody>
            <a:bodyPr/>
            <a:lstStyle/>
            <a:p>
              <a:pPr algn="ctr" eaLnBrk="1" hangingPunct="1"/>
              <a:endParaRPr lang="zh-CN" altLang="en-US" sz="2000" b="1">
                <a:solidFill>
                  <a:srgbClr val="0069D2"/>
                </a:solidFill>
                <a:ea typeface="黑体" pitchFamily="49" charset="-122"/>
              </a:endParaRPr>
            </a:p>
          </p:txBody>
        </p:sp>
        <p:sp>
          <p:nvSpPr>
            <p:cNvPr id="95251" name="Text Box 19"/>
            <p:cNvSpPr txBox="1">
              <a:spLocks noChangeArrowheads="1"/>
            </p:cNvSpPr>
            <p:nvPr/>
          </p:nvSpPr>
          <p:spPr bwMode="auto">
            <a:xfrm>
              <a:off x="3629" y="58"/>
              <a:ext cx="635" cy="204"/>
            </a:xfrm>
            <a:prstGeom prst="rect">
              <a:avLst/>
            </a:prstGeom>
            <a:noFill/>
            <a:ln w="9525">
              <a:noFill/>
              <a:miter lim="800000"/>
              <a:headEnd/>
              <a:tailEnd/>
            </a:ln>
          </p:spPr>
          <p:txBody>
            <a:bodyPr bIns="0">
              <a:spAutoFit/>
            </a:bodyPr>
            <a:lstStyle/>
            <a:p>
              <a:pPr algn="ctr" eaLnBrk="1" fontAlgn="b" hangingPunct="1">
                <a:spcBef>
                  <a:spcPct val="50000"/>
                </a:spcBef>
              </a:pPr>
              <a:r>
                <a:rPr lang="zh-CN" altLang="en-US" b="1">
                  <a:solidFill>
                    <a:srgbClr val="0069D2"/>
                  </a:solidFill>
                  <a:ea typeface="黑体" pitchFamily="49" charset="-122"/>
                </a:rPr>
                <a:t>译码者</a:t>
              </a:r>
            </a:p>
          </p:txBody>
        </p:sp>
        <p:sp>
          <p:nvSpPr>
            <p:cNvPr id="95252" name="Text Box 20"/>
            <p:cNvSpPr txBox="1">
              <a:spLocks noChangeArrowheads="1"/>
            </p:cNvSpPr>
            <p:nvPr/>
          </p:nvSpPr>
          <p:spPr bwMode="auto">
            <a:xfrm>
              <a:off x="3629" y="326"/>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释码者</a:t>
              </a:r>
            </a:p>
          </p:txBody>
        </p:sp>
        <p:sp>
          <p:nvSpPr>
            <p:cNvPr id="95253" name="Text Box 21"/>
            <p:cNvSpPr txBox="1">
              <a:spLocks noChangeArrowheads="1"/>
            </p:cNvSpPr>
            <p:nvPr/>
          </p:nvSpPr>
          <p:spPr bwMode="auto">
            <a:xfrm>
              <a:off x="3629" y="598"/>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编码者</a:t>
              </a:r>
            </a:p>
          </p:txBody>
        </p:sp>
        <p:sp>
          <p:nvSpPr>
            <p:cNvPr id="95254" name="Line 22"/>
            <p:cNvSpPr>
              <a:spLocks noChangeShapeType="1"/>
            </p:cNvSpPr>
            <p:nvPr/>
          </p:nvSpPr>
          <p:spPr bwMode="auto">
            <a:xfrm flipV="1">
              <a:off x="2450" y="146"/>
              <a:ext cx="1179" cy="0"/>
            </a:xfrm>
            <a:prstGeom prst="line">
              <a:avLst/>
            </a:prstGeom>
            <a:noFill/>
            <a:ln w="9525">
              <a:solidFill>
                <a:srgbClr val="FF6600"/>
              </a:solidFill>
              <a:round/>
              <a:headEnd/>
              <a:tailEnd type="triangle" w="med" len="med"/>
            </a:ln>
          </p:spPr>
          <p:txBody>
            <a:bodyPr/>
            <a:lstStyle/>
            <a:p>
              <a:endParaRPr lang="zh-CN" altLang="en-US"/>
            </a:p>
          </p:txBody>
        </p:sp>
        <p:grpSp>
          <p:nvGrpSpPr>
            <p:cNvPr id="4" name="Group 24"/>
            <p:cNvGrpSpPr>
              <a:grpSpLocks/>
            </p:cNvGrpSpPr>
            <p:nvPr/>
          </p:nvGrpSpPr>
          <p:grpSpPr bwMode="auto">
            <a:xfrm>
              <a:off x="1814" y="554"/>
              <a:ext cx="635" cy="282"/>
              <a:chOff x="0" y="0"/>
              <a:chExt cx="635" cy="282"/>
            </a:xfrm>
          </p:grpSpPr>
          <p:sp>
            <p:nvSpPr>
              <p:cNvPr id="95258" name="Oval 24"/>
              <p:cNvSpPr>
                <a:spLocks noChangeArrowheads="1"/>
              </p:cNvSpPr>
              <p:nvPr/>
            </p:nvSpPr>
            <p:spPr bwMode="auto">
              <a:xfrm>
                <a:off x="0" y="0"/>
                <a:ext cx="635" cy="282"/>
              </a:xfrm>
              <a:prstGeom prst="ellipse">
                <a:avLst/>
              </a:prstGeom>
              <a:noFill/>
              <a:ln w="12700">
                <a:solidFill>
                  <a:srgbClr val="FF6600"/>
                </a:solidFill>
                <a:round/>
                <a:headEnd/>
                <a:tailEnd/>
              </a:ln>
            </p:spPr>
            <p:txBody>
              <a:bodyPr wrap="none" anchor="ctr"/>
              <a:lstStyle/>
              <a:p>
                <a:pPr eaLnBrk="1" hangingPunct="1"/>
                <a:endParaRPr lang="zh-CN" altLang="en-US"/>
              </a:p>
            </p:txBody>
          </p:sp>
          <p:sp>
            <p:nvSpPr>
              <p:cNvPr id="95259" name="Text Box 25"/>
              <p:cNvSpPr txBox="1">
                <a:spLocks noChangeArrowheads="1"/>
              </p:cNvSpPr>
              <p:nvPr/>
            </p:nvSpPr>
            <p:spPr bwMode="auto">
              <a:xfrm>
                <a:off x="0" y="9"/>
                <a:ext cx="635" cy="233"/>
              </a:xfrm>
              <a:prstGeom prst="rect">
                <a:avLst/>
              </a:prstGeom>
              <a:noFill/>
              <a:ln w="9525">
                <a:noFill/>
                <a:miter lim="800000"/>
                <a:headEnd/>
                <a:tailEnd/>
              </a:ln>
            </p:spPr>
            <p:txBody>
              <a:bodyPr>
                <a:spAutoFit/>
              </a:bodyPr>
              <a:lstStyle/>
              <a:p>
                <a:pPr algn="ctr" eaLnBrk="1" hangingPunct="1">
                  <a:spcBef>
                    <a:spcPct val="50000"/>
                  </a:spcBef>
                </a:pPr>
                <a:r>
                  <a:rPr lang="zh-CN" altLang="en-US" b="1">
                    <a:solidFill>
                      <a:srgbClr val="0069D2"/>
                    </a:solidFill>
                    <a:ea typeface="黑体" pitchFamily="49" charset="-122"/>
                  </a:rPr>
                  <a:t>信号</a:t>
                </a:r>
              </a:p>
            </p:txBody>
          </p:sp>
        </p:grpSp>
        <p:sp>
          <p:nvSpPr>
            <p:cNvPr id="95256" name="Line 26"/>
            <p:cNvSpPr>
              <a:spLocks noChangeShapeType="1"/>
            </p:cNvSpPr>
            <p:nvPr/>
          </p:nvSpPr>
          <p:spPr bwMode="auto">
            <a:xfrm flipV="1">
              <a:off x="635" y="700"/>
              <a:ext cx="1179" cy="0"/>
            </a:xfrm>
            <a:prstGeom prst="line">
              <a:avLst/>
            </a:prstGeom>
            <a:noFill/>
            <a:ln w="9525">
              <a:solidFill>
                <a:srgbClr val="FF6600"/>
              </a:solidFill>
              <a:round/>
              <a:headEnd type="triangle" w="med" len="med"/>
              <a:tailEnd/>
            </a:ln>
          </p:spPr>
          <p:txBody>
            <a:bodyPr/>
            <a:lstStyle/>
            <a:p>
              <a:endParaRPr lang="zh-CN" altLang="en-US"/>
            </a:p>
          </p:txBody>
        </p:sp>
        <p:sp>
          <p:nvSpPr>
            <p:cNvPr id="95257" name="Line 27"/>
            <p:cNvSpPr>
              <a:spLocks noChangeShapeType="1"/>
            </p:cNvSpPr>
            <p:nvPr/>
          </p:nvSpPr>
          <p:spPr bwMode="auto">
            <a:xfrm flipV="1">
              <a:off x="2450" y="700"/>
              <a:ext cx="1179" cy="0"/>
            </a:xfrm>
            <a:prstGeom prst="line">
              <a:avLst/>
            </a:prstGeom>
            <a:noFill/>
            <a:ln w="9525">
              <a:solidFill>
                <a:srgbClr val="FF6600"/>
              </a:solidFill>
              <a:round/>
              <a:headEnd type="triangle" w="med" len="med"/>
              <a:tailEnd/>
            </a:ln>
          </p:spPr>
          <p:txBody>
            <a:bodyPr/>
            <a:lstStyle/>
            <a:p>
              <a:endParaRPr lang="zh-CN" altLang="en-US"/>
            </a:p>
          </p:txBody>
        </p:sp>
      </p:grpSp>
      <p:sp>
        <p:nvSpPr>
          <p:cNvPr id="77853" name="Rectangle 28"/>
          <p:cNvSpPr>
            <a:spLocks noChangeArrowheads="1"/>
          </p:cNvSpPr>
          <p:nvPr/>
        </p:nvSpPr>
        <p:spPr bwMode="auto">
          <a:xfrm>
            <a:off x="611194" y="4508501"/>
            <a:ext cx="8353425" cy="10795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特点：引进了</a:t>
            </a:r>
            <a:r>
              <a:rPr lang="zh-CN" altLang="en-US" sz="2400" b="1" dirty="0">
                <a:solidFill>
                  <a:srgbClr val="FF0000"/>
                </a:solidFill>
              </a:rPr>
              <a:t>反馈</a:t>
            </a:r>
            <a:r>
              <a:rPr lang="zh-CN" altLang="en-US" sz="2400" b="1" dirty="0"/>
              <a:t>的概念，将反馈的过程与交流者的互动过程联系起来，把信息交流理解成为一种互动的循环过程；</a:t>
            </a:r>
          </a:p>
        </p:txBody>
      </p:sp>
      <p:sp>
        <p:nvSpPr>
          <p:cNvPr id="77854" name="Rectangle 29"/>
          <p:cNvSpPr>
            <a:spLocks noChangeArrowheads="1"/>
          </p:cNvSpPr>
          <p:nvPr/>
        </p:nvSpPr>
        <p:spPr bwMode="auto">
          <a:xfrm>
            <a:off x="611194" y="5508639"/>
            <a:ext cx="8353425" cy="431800"/>
          </a:xfrm>
          <a:prstGeom prst="rect">
            <a:avLst/>
          </a:prstGeom>
          <a:noFill/>
          <a:ln w="9525">
            <a:noFill/>
            <a:miter lim="800000"/>
            <a:headEnd/>
            <a:tailEnd/>
          </a:ln>
        </p:spPr>
        <p:txBody>
          <a:bodyPr/>
          <a:lstStyle/>
          <a:p>
            <a:pPr marL="471487" lvl="1">
              <a:spcBef>
                <a:spcPct val="20000"/>
              </a:spcBef>
              <a:buClr>
                <a:schemeClr val="accent2"/>
              </a:buClr>
              <a:buSzPct val="75000"/>
            </a:pPr>
            <a:r>
              <a:rPr lang="zh-CN" altLang="en-US" sz="2400" b="1" dirty="0"/>
              <a:t>局限性：</a:t>
            </a:r>
            <a:r>
              <a:rPr lang="zh-CN" altLang="zh-CN" sz="2400" dirty="0">
                <a:latin typeface="Arial" pitchFamily="34" charset="0"/>
              </a:rPr>
              <a:t>未能区分传受双方的地位差别，因为在实际生活中传授双方的地位很少是完全平等的。</a:t>
            </a:r>
            <a:endParaRPr lang="zh-CN" altLang="en-US" sz="2400" b="1" dirty="0"/>
          </a:p>
        </p:txBody>
      </p:sp>
      <p:sp>
        <p:nvSpPr>
          <p:cNvPr id="30"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928807"/>
            <a:ext cx="8229600" cy="4525963"/>
          </a:xfrm>
        </p:spPr>
        <p:txBody>
          <a:bodyPr/>
          <a:lstStyle/>
          <a:p>
            <a:pPr>
              <a:defRPr/>
            </a:pPr>
            <a:r>
              <a:rPr lang="zh-CN" altLang="en-US" sz="2800" b="1" dirty="0" smtClean="0"/>
              <a:t>模式四：大众传播模式，信息一对多传递</a:t>
            </a:r>
            <a:endParaRPr lang="en-US" altLang="zh-CN" sz="2800" b="1" dirty="0" smtClean="0"/>
          </a:p>
          <a:p>
            <a:pPr marL="0" indent="0">
              <a:buNone/>
              <a:defRPr/>
            </a:pPr>
            <a:endParaRPr lang="zh-CN" altLang="en-US" dirty="0"/>
          </a:p>
        </p:txBody>
      </p:sp>
      <p:pic>
        <p:nvPicPr>
          <p:cNvPr id="97284" name="图片 3"/>
          <p:cNvPicPr>
            <a:picLocks noChangeAspect="1"/>
          </p:cNvPicPr>
          <p:nvPr/>
        </p:nvPicPr>
        <p:blipFill>
          <a:blip r:embed="rId3"/>
          <a:srcRect/>
          <a:stretch>
            <a:fillRect/>
          </a:stretch>
        </p:blipFill>
        <p:spPr bwMode="auto">
          <a:xfrm>
            <a:off x="574647" y="2708921"/>
            <a:ext cx="8021637" cy="3400425"/>
          </a:xfrm>
          <a:prstGeom prst="rect">
            <a:avLst/>
          </a:prstGeom>
          <a:noFill/>
          <a:ln w="9525">
            <a:noFill/>
            <a:miter lim="800000"/>
            <a:headEnd/>
            <a:tailEnd/>
          </a:ln>
        </p:spPr>
      </p:pic>
      <p:sp>
        <p:nvSpPr>
          <p:cNvPr id="5" name="Rectangle 3"/>
          <p:cNvSpPr txBox="1">
            <a:spLocks noChangeArrowheads="1"/>
          </p:cNvSpPr>
          <p:nvPr/>
        </p:nvSpPr>
        <p:spPr>
          <a:xfrm>
            <a:off x="357158" y="1071545"/>
            <a:ext cx="8229600" cy="588963"/>
          </a:xfrm>
          <a:prstGeom prst="rect">
            <a:avLst/>
          </a:prstGeom>
        </p:spPr>
        <p:txBody>
          <a:bodyPr vert="horz" lIns="91440" tIns="45720" rIns="91440" bIns="45720" rtlCol="0">
            <a:normAutofit/>
          </a:bodyPr>
          <a:lstStyle/>
          <a:p>
            <a:pPr marL="812800" indent="-812800">
              <a:spcBef>
                <a:spcPct val="20000"/>
              </a:spcBef>
              <a:buFont typeface="Wingdings" pitchFamily="2" charset="2"/>
              <a:buAutoNum type="ea1JpnChsDbPeriod" startAt="4"/>
              <a:defRPr/>
            </a:pPr>
            <a:r>
              <a:rPr lang="zh-CN" altLang="en-US" sz="3200" b="1" dirty="0"/>
              <a:t>施拉姆模式</a:t>
            </a:r>
          </a:p>
        </p:txBody>
      </p:sp>
      <p:sp>
        <p:nvSpPr>
          <p:cNvPr id="6"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idx="4294967295"/>
          </p:nvPr>
        </p:nvSpPr>
        <p:spPr>
          <a:xfrm>
            <a:off x="439738" y="1092205"/>
            <a:ext cx="8229600" cy="590551"/>
          </a:xfrm>
        </p:spPr>
        <p:txBody>
          <a:bodyPr vert="horz" lIns="91440" tIns="45720" rIns="91440" bIns="45720" rtlCol="0">
            <a:normAutofit/>
          </a:bodyPr>
          <a:lstStyle/>
          <a:p>
            <a:pPr marL="0" indent="0">
              <a:buNone/>
            </a:pPr>
            <a:r>
              <a:rPr lang="zh-CN" altLang="en-US" sz="2800" b="1" dirty="0" smtClean="0"/>
              <a:t>二、要素</a:t>
            </a:r>
            <a:endParaRPr lang="zh-CN" altLang="en-US" sz="2800" b="1" dirty="0"/>
          </a:p>
        </p:txBody>
      </p:sp>
      <p:sp>
        <p:nvSpPr>
          <p:cNvPr id="28675"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88EA0966-9936-445E-8541-6F86FB0E83EA}" type="slidenum">
              <a:rPr lang="en-US" altLang="zh-CN" sz="1600"/>
              <a:pPr algn="r" eaLnBrk="1" hangingPunct="1">
                <a:buFont typeface="Arial" pitchFamily="34" charset="0"/>
                <a:buNone/>
              </a:pPr>
              <a:t>7</a:t>
            </a:fld>
            <a:endParaRPr lang="en-US" altLang="zh-CN" sz="1600"/>
          </a:p>
        </p:txBody>
      </p:sp>
      <p:sp>
        <p:nvSpPr>
          <p:cNvPr id="31749" name="Rectangle 2"/>
          <p:cNvSpPr>
            <a:spLocks noChangeArrowheads="1"/>
          </p:cNvSpPr>
          <p:nvPr/>
        </p:nvSpPr>
        <p:spPr bwMode="auto">
          <a:xfrm>
            <a:off x="144463" y="1854200"/>
            <a:ext cx="8820150" cy="746125"/>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a:pPr>
            <a:r>
              <a:rPr lang="zh-CN" altLang="en-US" sz="2200" b="1" dirty="0"/>
              <a:t>信息发送者（信息传递者、信息生产者、信源、</a:t>
            </a:r>
            <a:r>
              <a:rPr lang="en-US" altLang="zh-CN" sz="2200" b="1" dirty="0"/>
              <a:t>Sender</a:t>
            </a:r>
            <a:r>
              <a:rPr lang="zh-CN" altLang="en-US" sz="2200" b="1" dirty="0"/>
              <a:t>）：信息的</a:t>
            </a:r>
            <a:r>
              <a:rPr lang="zh-CN" altLang="en-US" sz="2200" b="1" dirty="0">
                <a:solidFill>
                  <a:srgbClr val="7030A0"/>
                </a:solidFill>
              </a:rPr>
              <a:t>初始</a:t>
            </a:r>
            <a:r>
              <a:rPr lang="zh-CN" altLang="en-US" sz="2200" b="1" dirty="0"/>
              <a:t>来源，是信息传递链上的</a:t>
            </a:r>
            <a:r>
              <a:rPr lang="zh-CN" altLang="en-US" sz="2200" b="1" dirty="0">
                <a:solidFill>
                  <a:srgbClr val="7030A0"/>
                </a:solidFill>
              </a:rPr>
              <a:t>初始</a:t>
            </a:r>
            <a:r>
              <a:rPr lang="zh-CN" altLang="en-US" sz="2200" b="1" dirty="0"/>
              <a:t>环节；</a:t>
            </a:r>
          </a:p>
        </p:txBody>
      </p:sp>
      <p:sp>
        <p:nvSpPr>
          <p:cNvPr id="31750" name="Rectangle 5"/>
          <p:cNvSpPr>
            <a:spLocks noChangeArrowheads="1"/>
          </p:cNvSpPr>
          <p:nvPr/>
        </p:nvSpPr>
        <p:spPr bwMode="auto">
          <a:xfrm>
            <a:off x="54769" y="2814321"/>
            <a:ext cx="8820150" cy="793751"/>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startAt="2"/>
            </a:pPr>
            <a:r>
              <a:rPr lang="zh-CN" altLang="en-US" sz="2200" b="1" dirty="0"/>
              <a:t>信息接收者（信息接受者、信息利用者、信宿、</a:t>
            </a:r>
            <a:r>
              <a:rPr lang="en-US" altLang="zh-CN" sz="2200" b="1" dirty="0" err="1"/>
              <a:t>Reciever</a:t>
            </a:r>
            <a:r>
              <a:rPr lang="zh-CN" altLang="en-US" sz="2200" b="1" dirty="0"/>
              <a:t>）：信息的</a:t>
            </a:r>
            <a:r>
              <a:rPr lang="zh-CN" altLang="en-US" sz="2200" b="1" dirty="0">
                <a:solidFill>
                  <a:srgbClr val="7030A0"/>
                </a:solidFill>
              </a:rPr>
              <a:t>最终</a:t>
            </a:r>
            <a:r>
              <a:rPr lang="zh-CN" altLang="en-US" sz="2200" b="1" dirty="0"/>
              <a:t>接受者或利用者，是信息传递链上的</a:t>
            </a:r>
            <a:r>
              <a:rPr lang="zh-CN" altLang="en-US" sz="2200" b="1" dirty="0">
                <a:solidFill>
                  <a:srgbClr val="7030A0"/>
                </a:solidFill>
              </a:rPr>
              <a:t>最终</a:t>
            </a:r>
            <a:r>
              <a:rPr lang="zh-CN" altLang="en-US" sz="2200" b="1" dirty="0"/>
              <a:t>环节；</a:t>
            </a:r>
          </a:p>
        </p:txBody>
      </p:sp>
      <p:sp>
        <p:nvSpPr>
          <p:cNvPr id="31751" name="Rectangle 6"/>
          <p:cNvSpPr>
            <a:spLocks noChangeArrowheads="1"/>
          </p:cNvSpPr>
          <p:nvPr/>
        </p:nvSpPr>
        <p:spPr bwMode="auto">
          <a:xfrm>
            <a:off x="144463" y="3860800"/>
            <a:ext cx="8640762" cy="431800"/>
          </a:xfrm>
          <a:prstGeom prst="rect">
            <a:avLst/>
          </a:prstGeom>
          <a:noFill/>
          <a:ln w="9525">
            <a:noFill/>
            <a:miter lim="800000"/>
            <a:headEnd/>
            <a:tailEnd/>
          </a:ln>
        </p:spPr>
        <p:txBody>
          <a:bodyPr/>
          <a:lstStyle/>
          <a:p>
            <a:pPr marL="990600" lvl="1" indent="-533400">
              <a:lnSpc>
                <a:spcPct val="110000"/>
              </a:lnSpc>
              <a:spcBef>
                <a:spcPct val="20000"/>
              </a:spcBef>
              <a:buClr>
                <a:srgbClr val="7030A0"/>
              </a:buClr>
              <a:buSzPct val="75000"/>
              <a:buFont typeface="Wingdings" pitchFamily="2" charset="2"/>
              <a:buAutoNum type="circleNumDbPlain" startAt="3"/>
            </a:pPr>
            <a:r>
              <a:rPr lang="zh-CN" altLang="en-US" sz="2200" b="1" dirty="0"/>
              <a:t>交流通道（信息渠道）：传送和交换信息的</a:t>
            </a:r>
            <a:r>
              <a:rPr lang="zh-CN" altLang="en-US" sz="2200" b="1" dirty="0">
                <a:solidFill>
                  <a:srgbClr val="7030A0"/>
                </a:solidFill>
              </a:rPr>
              <a:t>媒介</a:t>
            </a:r>
            <a:r>
              <a:rPr lang="zh-CN" altLang="en-US" sz="2200" b="1" dirty="0"/>
              <a:t>和</a:t>
            </a:r>
            <a:r>
              <a:rPr lang="zh-CN" altLang="en-US" sz="2200" b="1" dirty="0">
                <a:solidFill>
                  <a:srgbClr val="7030A0"/>
                </a:solidFill>
              </a:rPr>
              <a:t>工具</a:t>
            </a:r>
            <a:r>
              <a:rPr lang="zh-CN" altLang="en-US" sz="2200" b="1" dirty="0"/>
              <a:t>；</a:t>
            </a:r>
          </a:p>
        </p:txBody>
      </p:sp>
      <p:sp>
        <p:nvSpPr>
          <p:cNvPr id="31752" name="Rectangle 7"/>
          <p:cNvSpPr>
            <a:spLocks noChangeArrowheads="1"/>
          </p:cNvSpPr>
          <p:nvPr/>
        </p:nvSpPr>
        <p:spPr bwMode="auto">
          <a:xfrm>
            <a:off x="288925" y="4365626"/>
            <a:ext cx="8534400" cy="647700"/>
          </a:xfrm>
          <a:prstGeom prst="rect">
            <a:avLst/>
          </a:prstGeom>
          <a:noFill/>
          <a:ln w="9525">
            <a:noFill/>
            <a:miter lim="800000"/>
            <a:headEnd/>
            <a:tailEnd/>
          </a:ln>
        </p:spPr>
        <p:txBody>
          <a:bodyPr/>
          <a:lstStyle/>
          <a:p>
            <a:pPr marL="1377950" lvl="2" indent="-468313">
              <a:lnSpc>
                <a:spcPct val="110000"/>
              </a:lnSpc>
              <a:spcBef>
                <a:spcPct val="20000"/>
              </a:spcBef>
              <a:buClr>
                <a:schemeClr val="bg2"/>
              </a:buClr>
              <a:buSzPct val="65000"/>
              <a:buFont typeface="Wingdings" pitchFamily="2" charset="2"/>
              <a:buChar char="o"/>
            </a:pPr>
            <a:r>
              <a:rPr lang="en-US" altLang="zh-CN" sz="2100" b="1">
                <a:latin typeface="Arial" pitchFamily="34" charset="0"/>
              </a:rPr>
              <a:t>“</a:t>
            </a:r>
            <a:r>
              <a:rPr lang="zh-CN" altLang="en-US" sz="2100" b="1"/>
              <a:t>媒介</a:t>
            </a:r>
            <a:r>
              <a:rPr lang="zh-CN" altLang="en-US" sz="2100" b="1">
                <a:latin typeface="Arial" pitchFamily="34" charset="0"/>
              </a:rPr>
              <a:t>”</a:t>
            </a:r>
            <a:r>
              <a:rPr lang="zh-CN" altLang="en-US" sz="2100" b="1"/>
              <a:t>：信息生产、接收和传递中所依托的物质载体，如印刷文献、电子书、缩微胶片、信息网络等等；</a:t>
            </a:r>
          </a:p>
        </p:txBody>
      </p:sp>
      <p:sp>
        <p:nvSpPr>
          <p:cNvPr id="31753" name="Rectangle 8"/>
          <p:cNvSpPr>
            <a:spLocks noChangeArrowheads="1"/>
          </p:cNvSpPr>
          <p:nvPr/>
        </p:nvSpPr>
        <p:spPr bwMode="auto">
          <a:xfrm>
            <a:off x="288925" y="5229226"/>
            <a:ext cx="8534400" cy="647700"/>
          </a:xfrm>
          <a:prstGeom prst="rect">
            <a:avLst/>
          </a:prstGeom>
          <a:noFill/>
          <a:ln w="9525">
            <a:noFill/>
            <a:miter lim="800000"/>
            <a:headEnd/>
            <a:tailEnd/>
          </a:ln>
        </p:spPr>
        <p:txBody>
          <a:bodyPr/>
          <a:lstStyle/>
          <a:p>
            <a:pPr marL="1377950" lvl="2" indent="-468313">
              <a:lnSpc>
                <a:spcPct val="110000"/>
              </a:lnSpc>
              <a:spcBef>
                <a:spcPct val="20000"/>
              </a:spcBef>
              <a:buClr>
                <a:schemeClr val="bg2"/>
              </a:buClr>
              <a:buSzPct val="65000"/>
              <a:buFont typeface="Wingdings" pitchFamily="2" charset="2"/>
              <a:buChar char="o"/>
            </a:pPr>
            <a:r>
              <a:rPr lang="en-US" altLang="zh-CN" sz="2100" b="1" dirty="0">
                <a:latin typeface="Arial" pitchFamily="34" charset="0"/>
              </a:rPr>
              <a:t>“</a:t>
            </a:r>
            <a:r>
              <a:rPr lang="zh-CN" altLang="en-US" sz="2100" b="1" dirty="0"/>
              <a:t>工具</a:t>
            </a:r>
            <a:r>
              <a:rPr lang="zh-CN" altLang="en-US" sz="2100" b="1" dirty="0">
                <a:latin typeface="Arial" pitchFamily="34" charset="0"/>
              </a:rPr>
              <a:t>”</a:t>
            </a:r>
            <a:r>
              <a:rPr lang="zh-CN" altLang="en-US" sz="2100" b="1" dirty="0"/>
              <a:t>：信息生产、接收和传递中所使用的物化工具，如计算机、电视机、录音机、摄像机、缩微阅读器等等；</a:t>
            </a:r>
          </a:p>
        </p:txBody>
      </p:sp>
      <p:sp>
        <p:nvSpPr>
          <p:cNvPr id="9"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内容占位符 3"/>
          <p:cNvPicPr>
            <a:picLocks noGrp="1" noChangeAspect="1"/>
          </p:cNvPicPr>
          <p:nvPr>
            <p:ph idx="1"/>
          </p:nvPr>
        </p:nvPicPr>
        <p:blipFill>
          <a:blip r:embed="rId3"/>
          <a:srcRect/>
          <a:stretch>
            <a:fillRect/>
          </a:stretch>
        </p:blipFill>
        <p:spPr>
          <a:xfrm>
            <a:off x="683568" y="1196752"/>
            <a:ext cx="7848600" cy="5184576"/>
          </a:xfrm>
        </p:spPr>
      </p:pic>
      <p:sp>
        <p:nvSpPr>
          <p:cNvPr id="4"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4294967295"/>
          </p:nvPr>
        </p:nvSpPr>
        <p:spPr>
          <a:xfrm>
            <a:off x="395536" y="1269431"/>
            <a:ext cx="8229600" cy="588963"/>
          </a:xfrm>
        </p:spPr>
        <p:txBody>
          <a:bodyPr>
            <a:normAutofit/>
          </a:bodyPr>
          <a:lstStyle/>
          <a:p>
            <a:pPr marL="812800" indent="-812800">
              <a:buFont typeface="Wingdings" pitchFamily="2" charset="2"/>
              <a:buAutoNum type="ea1JpnChsDbPeriod" startAt="5"/>
            </a:pPr>
            <a:r>
              <a:rPr lang="zh-CN" altLang="en-US" sz="2800" b="1" dirty="0" smtClean="0"/>
              <a:t>米哈依洛夫模式</a:t>
            </a:r>
          </a:p>
        </p:txBody>
      </p:sp>
      <p:sp>
        <p:nvSpPr>
          <p:cNvPr id="101379"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332F693D-E296-4596-9526-FDAFDF8B8535}" type="slidenum">
              <a:rPr lang="en-US" altLang="zh-CN" sz="1600"/>
              <a:pPr algn="r" eaLnBrk="1" hangingPunct="1">
                <a:buFont typeface="Arial" pitchFamily="34" charset="0"/>
                <a:buNone/>
              </a:pPr>
              <a:t>71</a:t>
            </a:fld>
            <a:endParaRPr lang="en-US" altLang="zh-CN" sz="1600"/>
          </a:p>
        </p:txBody>
      </p:sp>
      <p:grpSp>
        <p:nvGrpSpPr>
          <p:cNvPr id="2" name="Group 5"/>
          <p:cNvGrpSpPr>
            <a:grpSpLocks/>
          </p:cNvGrpSpPr>
          <p:nvPr/>
        </p:nvGrpSpPr>
        <p:grpSpPr bwMode="auto">
          <a:xfrm>
            <a:off x="539554" y="1071455"/>
            <a:ext cx="8196263" cy="5213458"/>
            <a:chOff x="0" y="0"/>
            <a:chExt cx="4896" cy="3120"/>
          </a:xfrm>
        </p:grpSpPr>
        <p:sp>
          <p:nvSpPr>
            <p:cNvPr id="101381" name="Rectangle 5"/>
            <p:cNvSpPr>
              <a:spLocks noChangeArrowheads="1"/>
            </p:cNvSpPr>
            <p:nvPr/>
          </p:nvSpPr>
          <p:spPr bwMode="auto">
            <a:xfrm>
              <a:off x="912" y="100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科学情报使用者</a:t>
              </a:r>
            </a:p>
          </p:txBody>
        </p:sp>
        <p:sp>
          <p:nvSpPr>
            <p:cNvPr id="101382" name="Rectangle 6"/>
            <p:cNvSpPr>
              <a:spLocks noChangeArrowheads="1"/>
            </p:cNvSpPr>
            <p:nvPr/>
          </p:nvSpPr>
          <p:spPr bwMode="auto">
            <a:xfrm>
              <a:off x="3648" y="100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科学情报创造者</a:t>
              </a:r>
            </a:p>
          </p:txBody>
        </p:sp>
        <p:sp>
          <p:nvSpPr>
            <p:cNvPr id="101383" name="Rectangle 7"/>
            <p:cNvSpPr>
              <a:spLocks noChangeArrowheads="1"/>
            </p:cNvSpPr>
            <p:nvPr/>
          </p:nvSpPr>
          <p:spPr bwMode="auto">
            <a:xfrm>
              <a:off x="2160" y="1728"/>
              <a:ext cx="1248"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科学技术文献系统</a:t>
              </a:r>
            </a:p>
          </p:txBody>
        </p:sp>
        <p:sp>
          <p:nvSpPr>
            <p:cNvPr id="101384" name="Rectangle 8"/>
            <p:cNvSpPr>
              <a:spLocks noChangeArrowheads="1"/>
            </p:cNvSpPr>
            <p:nvPr/>
          </p:nvSpPr>
          <p:spPr bwMode="auto">
            <a:xfrm>
              <a:off x="2160" y="2592"/>
              <a:ext cx="1824" cy="432"/>
            </a:xfrm>
            <a:prstGeom prst="rect">
              <a:avLst/>
            </a:prstGeom>
            <a:noFill/>
            <a:ln w="9525">
              <a:solidFill>
                <a:srgbClr val="FF6600"/>
              </a:solidFill>
              <a:miter lim="800000"/>
              <a:headEnd/>
              <a:tailEnd/>
            </a:ln>
          </p:spPr>
          <p:txBody>
            <a:bodyPr wrap="none" anchor="ctr"/>
            <a:lstStyle/>
            <a:p>
              <a:pPr algn="ctr" eaLnBrk="1" hangingPunct="1">
                <a:buFont typeface="Arial" pitchFamily="34" charset="0"/>
                <a:buNone/>
              </a:pPr>
              <a:r>
                <a:rPr lang="zh-CN" altLang="en-US" sz="2000" b="1">
                  <a:solidFill>
                    <a:srgbClr val="0069D2"/>
                  </a:solidFill>
                  <a:ea typeface="黑体" pitchFamily="49" charset="-122"/>
                </a:rPr>
                <a:t>科学情报和图书－书目工作</a:t>
              </a:r>
            </a:p>
          </p:txBody>
        </p:sp>
        <p:sp>
          <p:nvSpPr>
            <p:cNvPr id="101385" name="AutoShape 9"/>
            <p:cNvSpPr>
              <a:spLocks noChangeArrowheads="1"/>
            </p:cNvSpPr>
            <p:nvPr/>
          </p:nvSpPr>
          <p:spPr bwMode="auto">
            <a:xfrm>
              <a:off x="2736" y="0"/>
              <a:ext cx="1920" cy="672"/>
            </a:xfrm>
            <a:prstGeom prst="cloudCallout">
              <a:avLst>
                <a:gd name="adj1" fmla="val -43750"/>
                <a:gd name="adj2" fmla="val 130060"/>
              </a:avLst>
            </a:prstGeom>
            <a:noFill/>
            <a:ln w="9525">
              <a:solidFill>
                <a:srgbClr val="FF6600"/>
              </a:solidFill>
              <a:round/>
              <a:headEnd/>
              <a:tailEnd/>
            </a:ln>
          </p:spPr>
          <p:txBody>
            <a:bodyPr/>
            <a:lstStyle/>
            <a:p>
              <a:pPr algn="ctr" eaLnBrk="1" hangingPunct="1">
                <a:buFont typeface="Arial" pitchFamily="34" charset="0"/>
                <a:buNone/>
              </a:pPr>
              <a:r>
                <a:rPr lang="zh-CN" altLang="en-US" sz="2400" b="1">
                  <a:solidFill>
                    <a:srgbClr val="0069D2"/>
                  </a:solidFill>
                  <a:ea typeface="黑体" pitchFamily="49" charset="-122"/>
                </a:rPr>
                <a:t>非正式过程</a:t>
              </a:r>
            </a:p>
            <a:p>
              <a:pPr algn="ctr" eaLnBrk="1" hangingPunct="1">
                <a:buFont typeface="Arial" pitchFamily="34" charset="0"/>
                <a:buNone/>
              </a:pPr>
              <a:r>
                <a:rPr lang="zh-CN" altLang="en-US" sz="2400" b="1">
                  <a:solidFill>
                    <a:srgbClr val="0069D2"/>
                  </a:solidFill>
                  <a:ea typeface="黑体" pitchFamily="49" charset="-122"/>
                </a:rPr>
                <a:t>个人接触</a:t>
              </a:r>
            </a:p>
          </p:txBody>
        </p:sp>
        <p:sp>
          <p:nvSpPr>
            <p:cNvPr id="101386" name="AutoShape 10"/>
            <p:cNvSpPr>
              <a:spLocks noChangeArrowheads="1"/>
            </p:cNvSpPr>
            <p:nvPr/>
          </p:nvSpPr>
          <p:spPr bwMode="auto">
            <a:xfrm>
              <a:off x="0" y="2448"/>
              <a:ext cx="1920" cy="672"/>
            </a:xfrm>
            <a:prstGeom prst="cloudCallout">
              <a:avLst>
                <a:gd name="adj1" fmla="val 27917"/>
                <a:gd name="adj2" fmla="val -77083"/>
              </a:avLst>
            </a:prstGeom>
            <a:noFill/>
            <a:ln w="9525">
              <a:solidFill>
                <a:srgbClr val="FF6600"/>
              </a:solidFill>
              <a:round/>
              <a:headEnd/>
              <a:tailEnd/>
            </a:ln>
          </p:spPr>
          <p:txBody>
            <a:bodyPr/>
            <a:lstStyle/>
            <a:p>
              <a:pPr algn="ctr" eaLnBrk="1" hangingPunct="1">
                <a:buFont typeface="Arial" pitchFamily="34" charset="0"/>
                <a:buNone/>
              </a:pPr>
              <a:r>
                <a:rPr lang="zh-CN" altLang="en-US" sz="2400" b="1">
                  <a:solidFill>
                    <a:srgbClr val="0069D2"/>
                  </a:solidFill>
                  <a:ea typeface="黑体" pitchFamily="49" charset="-122"/>
                </a:rPr>
                <a:t>正式过程</a:t>
              </a:r>
            </a:p>
          </p:txBody>
        </p:sp>
        <p:sp>
          <p:nvSpPr>
            <p:cNvPr id="101387" name="Line 11"/>
            <p:cNvSpPr>
              <a:spLocks noChangeShapeType="1"/>
            </p:cNvSpPr>
            <p:nvPr/>
          </p:nvSpPr>
          <p:spPr bwMode="auto">
            <a:xfrm>
              <a:off x="2160" y="1344"/>
              <a:ext cx="1488" cy="0"/>
            </a:xfrm>
            <a:prstGeom prst="line">
              <a:avLst/>
            </a:prstGeom>
            <a:noFill/>
            <a:ln w="28575">
              <a:solidFill>
                <a:srgbClr val="FF6600"/>
              </a:solidFill>
              <a:round/>
              <a:headEnd/>
              <a:tailEnd type="triangle" w="med" len="med"/>
            </a:ln>
          </p:spPr>
          <p:txBody>
            <a:bodyPr/>
            <a:lstStyle/>
            <a:p>
              <a:endParaRPr lang="zh-CN" altLang="en-US"/>
            </a:p>
          </p:txBody>
        </p:sp>
        <p:sp>
          <p:nvSpPr>
            <p:cNvPr id="101388" name="Line 12"/>
            <p:cNvSpPr>
              <a:spLocks noChangeShapeType="1"/>
            </p:cNvSpPr>
            <p:nvPr/>
          </p:nvSpPr>
          <p:spPr bwMode="auto">
            <a:xfrm flipH="1">
              <a:off x="2160" y="1152"/>
              <a:ext cx="1488" cy="0"/>
            </a:xfrm>
            <a:prstGeom prst="line">
              <a:avLst/>
            </a:prstGeom>
            <a:noFill/>
            <a:ln w="28575">
              <a:solidFill>
                <a:srgbClr val="FF6600"/>
              </a:solidFill>
              <a:round/>
              <a:headEnd/>
              <a:tailEnd type="triangle" w="med" len="med"/>
            </a:ln>
          </p:spPr>
          <p:txBody>
            <a:bodyPr/>
            <a:lstStyle/>
            <a:p>
              <a:endParaRPr lang="zh-CN" altLang="en-US"/>
            </a:p>
          </p:txBody>
        </p:sp>
        <p:sp>
          <p:nvSpPr>
            <p:cNvPr id="101389" name="Line 13"/>
            <p:cNvSpPr>
              <a:spLocks noChangeShapeType="1"/>
            </p:cNvSpPr>
            <p:nvPr/>
          </p:nvSpPr>
          <p:spPr bwMode="auto">
            <a:xfrm flipH="1">
              <a:off x="1392" y="2784"/>
              <a:ext cx="768" cy="0"/>
            </a:xfrm>
            <a:prstGeom prst="line">
              <a:avLst/>
            </a:prstGeom>
            <a:noFill/>
            <a:ln w="28575">
              <a:solidFill>
                <a:srgbClr val="FF6600"/>
              </a:solidFill>
              <a:round/>
              <a:headEnd/>
              <a:tailEnd/>
            </a:ln>
          </p:spPr>
          <p:txBody>
            <a:bodyPr/>
            <a:lstStyle/>
            <a:p>
              <a:endParaRPr lang="zh-CN" altLang="en-US"/>
            </a:p>
          </p:txBody>
        </p:sp>
        <p:sp>
          <p:nvSpPr>
            <p:cNvPr id="101390" name="Line 14"/>
            <p:cNvSpPr>
              <a:spLocks noChangeShapeType="1"/>
            </p:cNvSpPr>
            <p:nvPr/>
          </p:nvSpPr>
          <p:spPr bwMode="auto">
            <a:xfrm flipV="1">
              <a:off x="1392" y="1440"/>
              <a:ext cx="0" cy="1344"/>
            </a:xfrm>
            <a:prstGeom prst="line">
              <a:avLst/>
            </a:prstGeom>
            <a:noFill/>
            <a:ln w="28575">
              <a:solidFill>
                <a:srgbClr val="FF6600"/>
              </a:solidFill>
              <a:round/>
              <a:headEnd/>
              <a:tailEnd type="triangle" w="med" len="med"/>
            </a:ln>
          </p:spPr>
          <p:txBody>
            <a:bodyPr/>
            <a:lstStyle/>
            <a:p>
              <a:endParaRPr lang="zh-CN" altLang="en-US"/>
            </a:p>
          </p:txBody>
        </p:sp>
        <p:sp>
          <p:nvSpPr>
            <p:cNvPr id="101391" name="Line 15"/>
            <p:cNvSpPr>
              <a:spLocks noChangeShapeType="1"/>
            </p:cNvSpPr>
            <p:nvPr/>
          </p:nvSpPr>
          <p:spPr bwMode="auto">
            <a:xfrm>
              <a:off x="4272" y="1440"/>
              <a:ext cx="0" cy="480"/>
            </a:xfrm>
            <a:prstGeom prst="line">
              <a:avLst/>
            </a:prstGeom>
            <a:noFill/>
            <a:ln w="28575">
              <a:solidFill>
                <a:srgbClr val="FF6600"/>
              </a:solidFill>
              <a:round/>
              <a:headEnd/>
              <a:tailEnd/>
            </a:ln>
          </p:spPr>
          <p:txBody>
            <a:bodyPr/>
            <a:lstStyle/>
            <a:p>
              <a:endParaRPr lang="zh-CN" altLang="en-US"/>
            </a:p>
          </p:txBody>
        </p:sp>
        <p:sp>
          <p:nvSpPr>
            <p:cNvPr id="101392" name="Line 16"/>
            <p:cNvSpPr>
              <a:spLocks noChangeShapeType="1"/>
            </p:cNvSpPr>
            <p:nvPr/>
          </p:nvSpPr>
          <p:spPr bwMode="auto">
            <a:xfrm flipH="1">
              <a:off x="3408" y="1920"/>
              <a:ext cx="864" cy="0"/>
            </a:xfrm>
            <a:prstGeom prst="line">
              <a:avLst/>
            </a:prstGeom>
            <a:noFill/>
            <a:ln w="28575">
              <a:solidFill>
                <a:srgbClr val="FF6600"/>
              </a:solidFill>
              <a:round/>
              <a:headEnd/>
              <a:tailEnd type="triangle" w="med" len="med"/>
            </a:ln>
          </p:spPr>
          <p:txBody>
            <a:bodyPr/>
            <a:lstStyle/>
            <a:p>
              <a:endParaRPr lang="zh-CN" altLang="en-US"/>
            </a:p>
          </p:txBody>
        </p:sp>
        <p:sp>
          <p:nvSpPr>
            <p:cNvPr id="101393" name="Line 17"/>
            <p:cNvSpPr>
              <a:spLocks noChangeShapeType="1"/>
            </p:cNvSpPr>
            <p:nvPr/>
          </p:nvSpPr>
          <p:spPr bwMode="auto">
            <a:xfrm flipH="1">
              <a:off x="1440" y="1920"/>
              <a:ext cx="720" cy="0"/>
            </a:xfrm>
            <a:prstGeom prst="line">
              <a:avLst/>
            </a:prstGeom>
            <a:noFill/>
            <a:ln w="28575">
              <a:solidFill>
                <a:srgbClr val="FF6600"/>
              </a:solidFill>
              <a:round/>
              <a:headEnd/>
              <a:tailEnd type="triangle" w="med" len="med"/>
            </a:ln>
          </p:spPr>
          <p:txBody>
            <a:bodyPr/>
            <a:lstStyle/>
            <a:p>
              <a:endParaRPr lang="zh-CN" altLang="en-US"/>
            </a:p>
          </p:txBody>
        </p:sp>
      </p:grpSp>
      <p:sp>
        <p:nvSpPr>
          <p:cNvPr id="18"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4294967295"/>
          </p:nvPr>
        </p:nvSpPr>
        <p:spPr>
          <a:xfrm>
            <a:off x="468313" y="1116154"/>
            <a:ext cx="8229600" cy="590551"/>
          </a:xfrm>
        </p:spPr>
        <p:txBody>
          <a:bodyPr>
            <a:normAutofit/>
          </a:bodyPr>
          <a:lstStyle/>
          <a:p>
            <a:pPr marL="812800" indent="-812800">
              <a:buFont typeface="Wingdings" pitchFamily="2" charset="2"/>
              <a:buAutoNum type="ea1JpnChsDbPeriod" startAt="6"/>
            </a:pPr>
            <a:r>
              <a:rPr lang="zh-CN" altLang="en-US" sz="2800" b="1" dirty="0" smtClean="0"/>
              <a:t>维克利模式</a:t>
            </a:r>
          </a:p>
        </p:txBody>
      </p:sp>
      <p:sp>
        <p:nvSpPr>
          <p:cNvPr id="102403" name="灯片编号占位符 5"/>
          <p:cNvSpPr txBox="1">
            <a:spLocks noGrp="1" noChangeArrowheads="1"/>
          </p:cNvSpPr>
          <p:nvPr/>
        </p:nvSpPr>
        <p:spPr bwMode="auto">
          <a:xfrm>
            <a:off x="7524750" y="5797551"/>
            <a:ext cx="933450" cy="457200"/>
          </a:xfrm>
          <a:prstGeom prst="rect">
            <a:avLst/>
          </a:prstGeom>
          <a:noFill/>
          <a:ln w="9525">
            <a:noFill/>
            <a:miter lim="800000"/>
            <a:headEnd/>
            <a:tailEnd/>
          </a:ln>
        </p:spPr>
        <p:txBody>
          <a:bodyPr/>
          <a:lstStyle/>
          <a:p>
            <a:pPr algn="r" eaLnBrk="1" hangingPunct="1">
              <a:buFont typeface="Arial" pitchFamily="34" charset="0"/>
              <a:buNone/>
            </a:pPr>
            <a:fld id="{0A10B030-9224-4BA2-AC35-E2DDCB744989}" type="slidenum">
              <a:rPr lang="en-US" altLang="zh-CN" sz="1600"/>
              <a:pPr algn="r" eaLnBrk="1" hangingPunct="1">
                <a:buFont typeface="Arial" pitchFamily="34" charset="0"/>
                <a:buNone/>
              </a:pPr>
              <a:t>72</a:t>
            </a:fld>
            <a:endParaRPr lang="en-US" altLang="zh-CN" sz="1600"/>
          </a:p>
        </p:txBody>
      </p:sp>
      <p:pic>
        <p:nvPicPr>
          <p:cNvPr id="80901" name="Picture 4"/>
          <p:cNvPicPr>
            <a:picLocks noChangeAspect="1" noChangeArrowheads="1"/>
          </p:cNvPicPr>
          <p:nvPr/>
        </p:nvPicPr>
        <p:blipFill>
          <a:blip r:embed="rId3"/>
          <a:srcRect/>
          <a:stretch>
            <a:fillRect/>
          </a:stretch>
        </p:blipFill>
        <p:spPr bwMode="auto">
          <a:xfrm>
            <a:off x="468313" y="1924055"/>
            <a:ext cx="3598862" cy="3178175"/>
          </a:xfrm>
          <a:prstGeom prst="rect">
            <a:avLst/>
          </a:prstGeom>
          <a:noFill/>
          <a:ln w="9525">
            <a:noFill/>
            <a:miter lim="800000"/>
            <a:headEnd/>
            <a:tailEnd/>
          </a:ln>
        </p:spPr>
      </p:pic>
      <p:sp>
        <p:nvSpPr>
          <p:cNvPr id="80902" name="Rectangle 5"/>
          <p:cNvSpPr>
            <a:spLocks noChangeArrowheads="1"/>
          </p:cNvSpPr>
          <p:nvPr/>
        </p:nvSpPr>
        <p:spPr bwMode="auto">
          <a:xfrm>
            <a:off x="4248150" y="1411429"/>
            <a:ext cx="4895850" cy="4493538"/>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200" b="1" dirty="0">
                <a:latin typeface="楷体_GB2312" pitchFamily="1" charset="-122"/>
                <a:ea typeface="楷体_GB2312" pitchFamily="1" charset="-122"/>
              </a:rPr>
              <a:t>1</a:t>
            </a:r>
            <a:r>
              <a:rPr lang="zh-CN" altLang="en-US" sz="2200" b="1" dirty="0">
                <a:latin typeface="楷体_GB2312" pitchFamily="1" charset="-122"/>
                <a:ea typeface="楷体_GB2312" pitchFamily="1" charset="-122"/>
              </a:rPr>
              <a:t>、人际交往，面对面的传播；</a:t>
            </a:r>
          </a:p>
          <a:p>
            <a:pPr eaLnBrk="1" hangingPunct="1">
              <a:buFont typeface="Arial" pitchFamily="34" charset="0"/>
              <a:buNone/>
            </a:pPr>
            <a:r>
              <a:rPr lang="en-US" altLang="zh-CN" sz="2200" b="1" dirty="0">
                <a:latin typeface="楷体_GB2312" pitchFamily="1" charset="-122"/>
                <a:ea typeface="楷体_GB2312" pitchFamily="1" charset="-122"/>
              </a:rPr>
              <a:t>2</a:t>
            </a:r>
            <a:r>
              <a:rPr lang="zh-CN" altLang="en-US" sz="2200" b="1" dirty="0">
                <a:latin typeface="楷体_GB2312" pitchFamily="1" charset="-122"/>
                <a:ea typeface="楷体_GB2312" pitchFamily="1" charset="-122"/>
              </a:rPr>
              <a:t>、阅读或以其它方式接受符号信息；</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3</a:t>
            </a:r>
            <a:r>
              <a:rPr lang="zh-CN" altLang="en-US" sz="2200" b="1" dirty="0">
                <a:latin typeface="楷体_GB2312" pitchFamily="1" charset="-122"/>
                <a:ea typeface="楷体_GB2312" pitchFamily="1" charset="-122"/>
              </a:rPr>
              <a:t>、写出或以其它方式记录符号信息；</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4</a:t>
            </a:r>
            <a:r>
              <a:rPr lang="zh-CN" altLang="en-US" sz="2200" b="1" dirty="0">
                <a:latin typeface="楷体_GB2312" pitchFamily="1" charset="-122"/>
                <a:ea typeface="楷体_GB2312" pitchFamily="1" charset="-122"/>
              </a:rPr>
              <a:t>、文献类型之间的转换；</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5</a:t>
            </a:r>
            <a:r>
              <a:rPr lang="zh-CN" altLang="en-US" sz="2200" b="1" dirty="0">
                <a:latin typeface="楷体_GB2312" pitchFamily="1" charset="-122"/>
                <a:ea typeface="楷体_GB2312" pitchFamily="1" charset="-122"/>
              </a:rPr>
              <a:t>、符号信息的机器输出；</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6</a:t>
            </a:r>
            <a:r>
              <a:rPr lang="zh-CN" altLang="en-US" sz="2200" b="1" dirty="0">
                <a:latin typeface="楷体_GB2312" pitchFamily="1" charset="-122"/>
                <a:ea typeface="楷体_GB2312" pitchFamily="1" charset="-122"/>
              </a:rPr>
              <a:t>、对机器的符号输入；</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7</a:t>
            </a:r>
            <a:r>
              <a:rPr lang="zh-CN" altLang="en-US" sz="2200" b="1" dirty="0">
                <a:latin typeface="楷体_GB2312" pitchFamily="1" charset="-122"/>
                <a:ea typeface="楷体_GB2312" pitchFamily="1" charset="-122"/>
              </a:rPr>
              <a:t>、机器系统内部的数据传播；</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8</a:t>
            </a:r>
            <a:r>
              <a:rPr lang="zh-CN" altLang="en-US" sz="2200" b="1" dirty="0">
                <a:latin typeface="楷体_GB2312" pitchFamily="1" charset="-122"/>
                <a:ea typeface="楷体_GB2312" pitchFamily="1" charset="-122"/>
              </a:rPr>
              <a:t>、人与机器的直接交互作用；</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9</a:t>
            </a:r>
            <a:r>
              <a:rPr lang="zh-CN" altLang="en-US" sz="2200" b="1" dirty="0">
                <a:latin typeface="楷体_GB2312" pitchFamily="1" charset="-122"/>
                <a:ea typeface="楷体_GB2312" pitchFamily="1" charset="-122"/>
              </a:rPr>
              <a:t>、监控环境；</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10</a:t>
            </a:r>
            <a:r>
              <a:rPr lang="zh-CN" altLang="en-US" sz="2200" b="1" dirty="0">
                <a:latin typeface="楷体_GB2312" pitchFamily="1" charset="-122"/>
                <a:ea typeface="楷体_GB2312" pitchFamily="1" charset="-122"/>
              </a:rPr>
              <a:t>、机器对环境的动作；</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11</a:t>
            </a:r>
            <a:r>
              <a:rPr lang="zh-CN" altLang="en-US" sz="2200" b="1" dirty="0">
                <a:latin typeface="楷体_GB2312" pitchFamily="1" charset="-122"/>
                <a:ea typeface="楷体_GB2312" pitchFamily="1" charset="-122"/>
              </a:rPr>
              <a:t>、自然界内部的信息交流；</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12</a:t>
            </a:r>
            <a:r>
              <a:rPr lang="zh-CN" altLang="en-US" sz="2200" b="1" dirty="0">
                <a:latin typeface="楷体_GB2312" pitchFamily="1" charset="-122"/>
                <a:ea typeface="楷体_GB2312" pitchFamily="1" charset="-122"/>
              </a:rPr>
              <a:t>、人类对环境的行动；</a:t>
            </a:r>
            <a:br>
              <a:rPr lang="zh-CN" altLang="en-US" sz="2200" b="1" dirty="0">
                <a:latin typeface="楷体_GB2312" pitchFamily="1" charset="-122"/>
                <a:ea typeface="楷体_GB2312" pitchFamily="1" charset="-122"/>
              </a:rPr>
            </a:br>
            <a:r>
              <a:rPr lang="en-US" altLang="zh-CN" sz="2200" b="1" dirty="0">
                <a:latin typeface="楷体_GB2312" pitchFamily="1" charset="-122"/>
                <a:ea typeface="楷体_GB2312" pitchFamily="1" charset="-122"/>
              </a:rPr>
              <a:t>13</a:t>
            </a:r>
            <a:r>
              <a:rPr lang="zh-CN" altLang="en-US" sz="2200" b="1" dirty="0">
                <a:latin typeface="楷体_GB2312" pitchFamily="1" charset="-122"/>
                <a:ea typeface="楷体_GB2312" pitchFamily="1" charset="-122"/>
              </a:rPr>
              <a:t>、对环境的感知和认知。 </a:t>
            </a:r>
          </a:p>
        </p:txBody>
      </p:sp>
      <p:sp>
        <p:nvSpPr>
          <p:cNvPr id="6" name="Rectangle 2"/>
          <p:cNvSpPr txBox="1">
            <a:spLocks noChangeArrowheads="1"/>
          </p:cNvSpPr>
          <p:nvPr/>
        </p:nvSpPr>
        <p:spPr>
          <a:xfrm>
            <a:off x="214282" y="285734"/>
            <a:ext cx="5678496" cy="576263"/>
          </a:xfrm>
          <a:prstGeom prst="rect">
            <a:avLst/>
          </a:prstGeom>
        </p:spPr>
        <p:txBody>
          <a:bodyPr vert="horz" lIns="91440" tIns="45720" rIns="91440" bIns="45720" rtlCol="0" anchor="ctr">
            <a:noAutofit/>
          </a:bodyPr>
          <a:lstStyle/>
          <a:p>
            <a:pPr algn="ctr">
              <a:spcBef>
                <a:spcPct val="0"/>
              </a:spcBef>
              <a:defRPr/>
            </a:pPr>
            <a:r>
              <a:rPr lang="en-US" altLang="zh-CN" sz="3200" b="1" dirty="0">
                <a:solidFill>
                  <a:srgbClr val="660066"/>
                </a:solidFill>
                <a:latin typeface="黑体" panose="02010609060101010101" pitchFamily="49" charset="-122"/>
                <a:ea typeface="黑体" panose="02010609060101010101" pitchFamily="49" charset="-122"/>
                <a:cs typeface="+mj-cs"/>
              </a:rPr>
              <a:t>6.2.3 </a:t>
            </a:r>
            <a:r>
              <a:rPr lang="zh-CN" altLang="en-US" sz="3200" b="1" dirty="0">
                <a:solidFill>
                  <a:srgbClr val="660066"/>
                </a:solidFill>
                <a:latin typeface="黑体" panose="02010609060101010101" pitchFamily="49" charset="-122"/>
                <a:ea typeface="黑体" panose="02010609060101010101" pitchFamily="49" charset="-122"/>
                <a:cs typeface="+mj-cs"/>
              </a:rPr>
              <a:t>信息交流的其他模式</a:t>
            </a:r>
            <a:endParaRPr lang="en-US" altLang="zh-CN" sz="3200" b="1"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285728"/>
            <a:ext cx="571472" cy="571504"/>
          </a:xfrm>
          <a:prstGeom prst="rect">
            <a:avLst/>
          </a:prstGeom>
          <a:solidFill>
            <a:srgbClr val="582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1071546"/>
            <a:ext cx="357158" cy="5786479"/>
          </a:xfrm>
          <a:prstGeom prst="rect">
            <a:avLst/>
          </a:prstGeom>
          <a:solidFill>
            <a:srgbClr val="D4D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1" descr="C:\Users\user\AppData\Roaming\Tencent\Users\837722370\QQ\WinTemp\RichOle\BFT22Q[%T0`SABDTI%FRHDW.png">
            <a:extLst>
              <a:ext uri="{FF2B5EF4-FFF2-40B4-BE49-F238E27FC236}">
                <a16:creationId xmlns:a16="http://schemas.microsoft.com/office/drawing/2014/main" xmlns="" id="{3A358D0B-B25C-4F98-A6B9-0C96E193DE70}"/>
              </a:ext>
            </a:extLst>
          </p:cNvPr>
          <p:cNvPicPr>
            <a:picLocks noChangeAspect="1" noChangeArrowheads="1"/>
          </p:cNvPicPr>
          <p:nvPr/>
        </p:nvPicPr>
        <p:blipFill>
          <a:blip r:embed="rId3"/>
          <a:srcRect/>
          <a:stretch>
            <a:fillRect/>
          </a:stretch>
        </p:blipFill>
        <p:spPr bwMode="auto">
          <a:xfrm>
            <a:off x="0" y="902925"/>
            <a:ext cx="9144000" cy="236907"/>
          </a:xfrm>
          <a:prstGeom prst="rect">
            <a:avLst/>
          </a:prstGeom>
          <a:noFill/>
        </p:spPr>
      </p:pic>
      <p:sp>
        <p:nvSpPr>
          <p:cNvPr id="3" name="文本框 2">
            <a:extLst>
              <a:ext uri="{FF2B5EF4-FFF2-40B4-BE49-F238E27FC236}">
                <a16:creationId xmlns:a16="http://schemas.microsoft.com/office/drawing/2014/main" xmlns="" id="{794B313A-ABBC-478F-BC9E-607FBD03A6A0}"/>
              </a:ext>
            </a:extLst>
          </p:cNvPr>
          <p:cNvSpPr txBox="1"/>
          <p:nvPr/>
        </p:nvSpPr>
        <p:spPr>
          <a:xfrm>
            <a:off x="571472" y="3429006"/>
            <a:ext cx="8465024" cy="646331"/>
          </a:xfrm>
          <a:prstGeom prst="rect">
            <a:avLst/>
          </a:prstGeom>
          <a:noFill/>
        </p:spPr>
        <p:txBody>
          <a:bodyPr wrap="square" rtlCol="0">
            <a:spAutoFit/>
          </a:bodyPr>
          <a:lstStyle/>
          <a:p>
            <a:pPr algn="ctr"/>
            <a:r>
              <a:rPr lang="en-US" altLang="zh-CN" sz="3600" b="1" dirty="0">
                <a:solidFill>
                  <a:srgbClr val="660066"/>
                </a:solidFill>
                <a:latin typeface="微软雅黑" panose="020B0503020204020204" pitchFamily="34" charset="-122"/>
                <a:ea typeface="微软雅黑" panose="020B0503020204020204" pitchFamily="34" charset="-122"/>
              </a:rPr>
              <a:t>6.3 </a:t>
            </a:r>
            <a:r>
              <a:rPr lang="zh-CN" altLang="en-US" sz="3600" b="1" dirty="0">
                <a:solidFill>
                  <a:srgbClr val="660066"/>
                </a:solidFill>
                <a:latin typeface="微软雅黑" panose="020B0503020204020204" pitchFamily="34" charset="-122"/>
                <a:ea typeface="微软雅黑" panose="020B0503020204020204" pitchFamily="34" charset="-122"/>
              </a:rPr>
              <a:t>网络信息交流</a:t>
            </a:r>
          </a:p>
        </p:txBody>
      </p:sp>
    </p:spTree>
    <p:extLst>
      <p:ext uri="{BB962C8B-B14F-4D97-AF65-F5344CB8AC3E}">
        <p14:creationId xmlns:p14="http://schemas.microsoft.com/office/powerpoint/2010/main" val="261126769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内容占位符 3"/>
          <p:cNvPicPr>
            <a:picLocks noGrp="1" noChangeAspect="1"/>
          </p:cNvPicPr>
          <p:nvPr>
            <p:ph idx="1"/>
          </p:nvPr>
        </p:nvPicPr>
        <p:blipFill>
          <a:blip r:embed="rId3"/>
          <a:srcRect/>
          <a:stretch>
            <a:fillRect/>
          </a:stretch>
        </p:blipFill>
        <p:spPr>
          <a:xfrm>
            <a:off x="6" y="1142984"/>
            <a:ext cx="4819651" cy="3124200"/>
          </a:xfrm>
        </p:spPr>
      </p:pic>
      <p:pic>
        <p:nvPicPr>
          <p:cNvPr id="104452" name="图片 4"/>
          <p:cNvPicPr>
            <a:picLocks noChangeAspect="1"/>
          </p:cNvPicPr>
          <p:nvPr/>
        </p:nvPicPr>
        <p:blipFill>
          <a:blip r:embed="rId4"/>
          <a:srcRect/>
          <a:stretch>
            <a:fillRect/>
          </a:stretch>
        </p:blipFill>
        <p:spPr bwMode="auto">
          <a:xfrm>
            <a:off x="4572000" y="1095381"/>
            <a:ext cx="4916488" cy="3040063"/>
          </a:xfrm>
          <a:prstGeom prst="rect">
            <a:avLst/>
          </a:prstGeom>
          <a:noFill/>
          <a:ln w="9525">
            <a:noFill/>
            <a:miter lim="800000"/>
            <a:headEnd/>
            <a:tailEnd/>
          </a:ln>
        </p:spPr>
      </p:pic>
      <p:pic>
        <p:nvPicPr>
          <p:cNvPr id="104453" name="内容占位符 3"/>
          <p:cNvPicPr>
            <a:picLocks noChangeAspect="1"/>
          </p:cNvPicPr>
          <p:nvPr/>
        </p:nvPicPr>
        <p:blipFill>
          <a:blip r:embed="rId5"/>
          <a:srcRect/>
          <a:stretch>
            <a:fillRect/>
          </a:stretch>
        </p:blipFill>
        <p:spPr bwMode="auto">
          <a:xfrm>
            <a:off x="2392363" y="4135439"/>
            <a:ext cx="4792662" cy="2906712"/>
          </a:xfrm>
          <a:prstGeom prst="rect">
            <a:avLst/>
          </a:prstGeom>
          <a:noFill/>
          <a:ln w="9525">
            <a:noFill/>
            <a:miter lim="800000"/>
            <a:headEnd/>
            <a:tailEnd/>
          </a:ln>
        </p:spPr>
      </p:pic>
      <p:sp>
        <p:nvSpPr>
          <p:cNvPr id="5" name="标题 1"/>
          <p:cNvSpPr>
            <a:spLocks noGrp="1"/>
          </p:cNvSpPr>
          <p:nvPr>
            <p:ph type="title"/>
          </p:nvPr>
        </p:nvSpPr>
        <p:spPr>
          <a:xfrm>
            <a:off x="642916" y="285729"/>
            <a:ext cx="5903913" cy="500063"/>
          </a:xfrm>
        </p:spPr>
        <p:txBody>
          <a:bodyPr>
            <a:noAutofit/>
          </a:bodyPr>
          <a:lstStyle/>
          <a:p>
            <a:pPr algn="l"/>
            <a:r>
              <a:rPr lang="zh-CN" altLang="en-US" sz="3200" b="1" dirty="0" smtClean="0">
                <a:solidFill>
                  <a:srgbClr val="660066"/>
                </a:solidFill>
                <a:latin typeface="微软雅黑" panose="020B0503020204020204" pitchFamily="34" charset="-122"/>
                <a:ea typeface="微软雅黑" panose="020B0503020204020204" pitchFamily="34" charset="-122"/>
                <a:cs typeface="+mn-cs"/>
              </a:rPr>
              <a:t>案例引入</a:t>
            </a:r>
            <a:endParaRPr lang="zh-CN" altLang="en-US" sz="3200" b="1" dirty="0">
              <a:solidFill>
                <a:srgbClr val="660066"/>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642916" y="285729"/>
            <a:ext cx="5903913" cy="500063"/>
          </a:xfrm>
        </p:spPr>
        <p:txBody>
          <a:bodyPr>
            <a:noAutofit/>
          </a:bodyPr>
          <a:lstStyle/>
          <a:p>
            <a:pPr algn="l"/>
            <a:r>
              <a:rPr lang="en-US" altLang="zh-CN" sz="3200" b="1" dirty="0">
                <a:solidFill>
                  <a:srgbClr val="660066"/>
                </a:solidFill>
                <a:latin typeface="微软雅黑" panose="020B0503020204020204" pitchFamily="34" charset="-122"/>
                <a:ea typeface="微软雅黑" panose="020B0503020204020204" pitchFamily="34" charset="-122"/>
                <a:cs typeface="+mn-cs"/>
              </a:rPr>
              <a:t>6.3.1 </a:t>
            </a:r>
            <a:r>
              <a:rPr lang="zh-CN" altLang="en-US" sz="3200" b="1" dirty="0">
                <a:solidFill>
                  <a:srgbClr val="660066"/>
                </a:solidFill>
                <a:latin typeface="微软雅黑" panose="020B0503020204020204" pitchFamily="34" charset="-122"/>
                <a:ea typeface="微软雅黑" panose="020B0503020204020204" pitchFamily="34" charset="-122"/>
                <a:cs typeface="+mn-cs"/>
              </a:rPr>
              <a:t>网络信息交流模式</a:t>
            </a:r>
          </a:p>
        </p:txBody>
      </p:sp>
      <p:pic>
        <p:nvPicPr>
          <p:cNvPr id="106499" name="内容占位符 3"/>
          <p:cNvPicPr>
            <a:picLocks noGrp="1" noChangeAspect="1"/>
          </p:cNvPicPr>
          <p:nvPr>
            <p:ph idx="1"/>
          </p:nvPr>
        </p:nvPicPr>
        <p:blipFill>
          <a:blip r:embed="rId2"/>
          <a:srcRect/>
          <a:stretch>
            <a:fillRect/>
          </a:stretch>
        </p:blipFill>
        <p:spPr>
          <a:xfrm>
            <a:off x="1403648" y="1124745"/>
            <a:ext cx="6264696" cy="5140692"/>
          </a:xfr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内容占位符 2"/>
          <p:cNvSpPr>
            <a:spLocks noGrp="1"/>
          </p:cNvSpPr>
          <p:nvPr>
            <p:ph idx="1"/>
          </p:nvPr>
        </p:nvSpPr>
        <p:spPr>
          <a:xfrm>
            <a:off x="395536" y="1268760"/>
            <a:ext cx="8229600" cy="4968552"/>
          </a:xfrm>
        </p:spPr>
        <p:txBody>
          <a:bodyPr>
            <a:normAutofit/>
          </a:bodyPr>
          <a:lstStyle/>
          <a:p>
            <a:pPr>
              <a:lnSpc>
                <a:spcPct val="150000"/>
              </a:lnSpc>
            </a:pPr>
            <a:r>
              <a:rPr lang="zh-CN" altLang="en-US" sz="2400"/>
              <a:t>信息的生产者：原始信息的生产者，可以是个人，也可以是群体。</a:t>
            </a:r>
            <a:endParaRPr lang="en-US" altLang="zh-CN" sz="2400" dirty="0"/>
          </a:p>
          <a:p>
            <a:pPr>
              <a:lnSpc>
                <a:spcPct val="150000"/>
              </a:lnSpc>
            </a:pPr>
            <a:r>
              <a:rPr lang="zh-CN" altLang="en-US" sz="2400" dirty="0"/>
              <a:t>信息发布者：将原始信息通过信息技术手段发布网上。</a:t>
            </a:r>
            <a:endParaRPr lang="en-US" altLang="zh-CN" sz="2400" dirty="0"/>
          </a:p>
          <a:p>
            <a:pPr>
              <a:lnSpc>
                <a:spcPct val="150000"/>
              </a:lnSpc>
            </a:pPr>
            <a:r>
              <a:rPr lang="zh-CN" altLang="en-US" sz="2400" dirty="0"/>
              <a:t>信息执行者：作为某个中间环节，执行信息使用者的信息需求。</a:t>
            </a:r>
            <a:endParaRPr lang="en-US" altLang="zh-CN" sz="2400" dirty="0"/>
          </a:p>
          <a:p>
            <a:pPr>
              <a:lnSpc>
                <a:spcPct val="150000"/>
              </a:lnSpc>
            </a:pPr>
            <a:r>
              <a:rPr lang="zh-CN" altLang="en-US" sz="2400" dirty="0"/>
              <a:t>信息使用者：接受并利用信息的个人或群体，如政府、各类企业。</a:t>
            </a:r>
            <a:endParaRPr lang="en-US" altLang="zh-CN" sz="2400" dirty="0"/>
          </a:p>
          <a:p>
            <a:pPr>
              <a:lnSpc>
                <a:spcPct val="150000"/>
              </a:lnSpc>
            </a:pPr>
            <a:r>
              <a:rPr lang="zh-CN" altLang="en-US" sz="2400" dirty="0"/>
              <a:t>信息代理：如传统的广告、各种中介等。</a:t>
            </a:r>
          </a:p>
        </p:txBody>
      </p:sp>
      <p:sp>
        <p:nvSpPr>
          <p:cNvPr id="4" name="标题 1"/>
          <p:cNvSpPr>
            <a:spLocks noGrp="1"/>
          </p:cNvSpPr>
          <p:nvPr>
            <p:ph type="title"/>
          </p:nvPr>
        </p:nvSpPr>
        <p:spPr>
          <a:xfrm>
            <a:off x="642916" y="285729"/>
            <a:ext cx="5903913" cy="500063"/>
          </a:xfrm>
        </p:spPr>
        <p:txBody>
          <a:bodyPr>
            <a:noAutofit/>
          </a:bodyPr>
          <a:lstStyle/>
          <a:p>
            <a:pPr algn="l"/>
            <a:r>
              <a:rPr lang="en-US" altLang="zh-CN" sz="3200" b="1" dirty="0">
                <a:solidFill>
                  <a:srgbClr val="660066"/>
                </a:solidFill>
                <a:latin typeface="微软雅黑" panose="020B0503020204020204" pitchFamily="34" charset="-122"/>
                <a:ea typeface="微软雅黑" panose="020B0503020204020204" pitchFamily="34" charset="-122"/>
                <a:cs typeface="+mn-cs"/>
              </a:rPr>
              <a:t>6.3.1 </a:t>
            </a:r>
            <a:r>
              <a:rPr lang="zh-CN" altLang="en-US" sz="3200" b="1" dirty="0">
                <a:solidFill>
                  <a:srgbClr val="660066"/>
                </a:solidFill>
                <a:latin typeface="微软雅黑" panose="020B0503020204020204" pitchFamily="34" charset="-122"/>
                <a:ea typeface="微软雅黑" panose="020B0503020204020204" pitchFamily="34" charset="-122"/>
                <a:cs typeface="+mn-cs"/>
              </a:rPr>
              <a:t>网络信息交流模式</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
        <p:nvSpPr>
          <p:cNvPr id="3" name="内容占位符 2"/>
          <p:cNvSpPr>
            <a:spLocks noGrp="1"/>
          </p:cNvSpPr>
          <p:nvPr>
            <p:ph idx="1"/>
          </p:nvPr>
        </p:nvSpPr>
        <p:spPr>
          <a:xfrm>
            <a:off x="341834" y="1183933"/>
            <a:ext cx="8229600" cy="4525963"/>
          </a:xfrm>
        </p:spPr>
        <p:txBody>
          <a:bodyPr>
            <a:normAutofit/>
          </a:bodyPr>
          <a:lstStyle/>
          <a:p>
            <a:pPr marL="0" indent="0">
              <a:lnSpc>
                <a:spcPct val="150000"/>
              </a:lnSpc>
              <a:buNone/>
              <a:defRPr/>
            </a:pPr>
            <a:r>
              <a:rPr lang="zh-CN" altLang="en-US" sz="2800" dirty="0" smtClean="0"/>
              <a:t>（</a:t>
            </a:r>
            <a:r>
              <a:rPr lang="en-US" altLang="zh-CN" sz="2800" dirty="0"/>
              <a:t>1</a:t>
            </a:r>
            <a:r>
              <a:rPr lang="zh-CN" altLang="en-US" sz="2800" dirty="0"/>
              <a:t>）无论是正式信息交流还是非正式信息交流，都是以</a:t>
            </a:r>
            <a:r>
              <a:rPr lang="zh-CN" altLang="en-US" sz="2400" b="1" dirty="0">
                <a:solidFill>
                  <a:srgbClr val="FF0000"/>
                </a:solidFill>
              </a:rPr>
              <a:t>网络载体为媒介</a:t>
            </a:r>
            <a:r>
              <a:rPr lang="zh-CN" altLang="en-US" sz="2000" dirty="0"/>
              <a:t>，</a:t>
            </a:r>
            <a:r>
              <a:rPr lang="zh-CN" altLang="en-US" sz="2800" dirty="0"/>
              <a:t>信息的存在和传输形式都是基于网络，两种类型之间的界限模糊。</a:t>
            </a:r>
          </a:p>
        </p:txBody>
      </p:sp>
      <p:pic>
        <p:nvPicPr>
          <p:cNvPr id="109572" name="图片 3"/>
          <p:cNvPicPr>
            <a:picLocks noChangeAspect="1"/>
          </p:cNvPicPr>
          <p:nvPr/>
        </p:nvPicPr>
        <p:blipFill>
          <a:blip r:embed="rId3"/>
          <a:srcRect/>
          <a:stretch>
            <a:fillRect/>
          </a:stretch>
        </p:blipFill>
        <p:spPr bwMode="auto">
          <a:xfrm>
            <a:off x="565730" y="3446913"/>
            <a:ext cx="8005922" cy="25975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内容占位符 2"/>
          <p:cNvSpPr>
            <a:spLocks noGrp="1"/>
          </p:cNvSpPr>
          <p:nvPr>
            <p:ph idx="1"/>
          </p:nvPr>
        </p:nvSpPr>
        <p:spPr>
          <a:xfrm>
            <a:off x="333763" y="1340769"/>
            <a:ext cx="8229600" cy="4525963"/>
          </a:xfrm>
        </p:spPr>
        <p:txBody>
          <a:bodyPr>
            <a:normAutofit/>
          </a:bodyPr>
          <a:lstStyle/>
          <a:p>
            <a:pPr marL="0" indent="0">
              <a:lnSpc>
                <a:spcPct val="150000"/>
              </a:lnSpc>
              <a:buNone/>
            </a:pPr>
            <a:r>
              <a:rPr lang="zh-CN" altLang="en-US" dirty="0" smtClean="0"/>
              <a:t>（</a:t>
            </a:r>
            <a:r>
              <a:rPr lang="en-US" altLang="zh-CN" dirty="0" smtClean="0"/>
              <a:t>2</a:t>
            </a:r>
            <a:r>
              <a:rPr lang="zh-CN" altLang="en-US" dirty="0" smtClean="0"/>
              <a:t>）网络信息的</a:t>
            </a:r>
            <a:r>
              <a:rPr lang="zh-CN" altLang="en-US" dirty="0" smtClean="0">
                <a:solidFill>
                  <a:srgbClr val="FF0000"/>
                </a:solidFill>
              </a:rPr>
              <a:t>可信度、安全问题</a:t>
            </a:r>
            <a:r>
              <a:rPr lang="zh-CN" altLang="en-US" dirty="0" smtClean="0"/>
              <a:t>、网络非正式交流方式使用的</a:t>
            </a:r>
            <a:r>
              <a:rPr lang="zh-CN" altLang="en-US" dirty="0" smtClean="0">
                <a:solidFill>
                  <a:srgbClr val="FF0000"/>
                </a:solidFill>
              </a:rPr>
              <a:t>普及度</a:t>
            </a:r>
            <a:r>
              <a:rPr lang="zh-CN" altLang="en-US" dirty="0" smtClean="0"/>
              <a:t>等也是网络非正式交流要面临和解决的问题。</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内容占位符 2"/>
          <p:cNvSpPr>
            <a:spLocks noGrp="1"/>
          </p:cNvSpPr>
          <p:nvPr>
            <p:ph idx="1"/>
          </p:nvPr>
        </p:nvSpPr>
        <p:spPr>
          <a:xfrm>
            <a:off x="318026" y="1155328"/>
            <a:ext cx="8229600" cy="5370016"/>
          </a:xfrm>
        </p:spPr>
        <p:txBody>
          <a:bodyPr>
            <a:normAutofit fontScale="85000" lnSpcReduction="20000"/>
          </a:bodyPr>
          <a:lstStyle/>
          <a:p>
            <a:pPr marL="0" indent="0">
              <a:lnSpc>
                <a:spcPct val="160000"/>
              </a:lnSpc>
              <a:buNone/>
            </a:pPr>
            <a:r>
              <a:rPr lang="zh-CN" altLang="en-US" dirty="0" smtClean="0"/>
              <a:t>（</a:t>
            </a:r>
            <a:r>
              <a:rPr lang="en-US" altLang="zh-CN" dirty="0" smtClean="0"/>
              <a:t>3</a:t>
            </a:r>
            <a:r>
              <a:rPr lang="zh-CN" altLang="en-US" dirty="0" smtClean="0"/>
              <a:t>）网络信息交流需要借助网络通信平台、网络交流工具来完成交流活动，需要进一步考虑网络信息交流中的</a:t>
            </a:r>
            <a:r>
              <a:rPr lang="zh-CN" altLang="en-US" dirty="0" smtClean="0">
                <a:solidFill>
                  <a:srgbClr val="FF0000"/>
                </a:solidFill>
              </a:rPr>
              <a:t>信息栈</a:t>
            </a:r>
            <a:r>
              <a:rPr lang="zh-CN" altLang="en-US" dirty="0" smtClean="0"/>
              <a:t>（即网络载体、使用工具、平台等中介）对信息交流的介入程度。</a:t>
            </a:r>
            <a:endParaRPr lang="en-US" altLang="zh-CN" dirty="0" smtClean="0"/>
          </a:p>
          <a:p>
            <a:pPr marL="0" indent="0">
              <a:lnSpc>
                <a:spcPct val="160000"/>
              </a:lnSpc>
              <a:buNone/>
            </a:pPr>
            <a:r>
              <a:rPr lang="en-US" altLang="zh-CN" dirty="0" smtClean="0"/>
              <a:t>    </a:t>
            </a:r>
            <a:r>
              <a:rPr lang="zh-CN" altLang="en-US" dirty="0" smtClean="0">
                <a:solidFill>
                  <a:srgbClr val="FF0000"/>
                </a:solidFill>
              </a:rPr>
              <a:t>纯技术型中介</a:t>
            </a:r>
            <a:r>
              <a:rPr lang="zh-CN" altLang="en-US" dirty="0" smtClean="0"/>
              <a:t>是指仅提供网络信息交流的技术支持系统，不参与对交流内容的控制。</a:t>
            </a:r>
            <a:endParaRPr lang="en-US" altLang="zh-CN" dirty="0" smtClean="0"/>
          </a:p>
          <a:p>
            <a:pPr marL="784225" lvl="1" indent="-342900">
              <a:lnSpc>
                <a:spcPct val="160000"/>
              </a:lnSpc>
              <a:buFont typeface="Wingdings" pitchFamily="2" charset="2"/>
              <a:buChar char="Ø"/>
            </a:pPr>
            <a:r>
              <a:rPr lang="en-US" altLang="zh-CN" dirty="0" smtClean="0"/>
              <a:t>    </a:t>
            </a:r>
            <a:r>
              <a:rPr lang="zh-CN" altLang="en-US" dirty="0" smtClean="0"/>
              <a:t>零栈交流是网络信息交流中，仅有纯技术型栈的参与，只是提供物理层面的支持，对交流内容不做干扰和控制。（</a:t>
            </a:r>
            <a:r>
              <a:rPr lang="en-US" altLang="zh-CN" dirty="0" err="1" smtClean="0"/>
              <a:t>e.g</a:t>
            </a:r>
            <a:r>
              <a:rPr lang="en-US" altLang="zh-CN" dirty="0" smtClean="0"/>
              <a:t>, QQ</a:t>
            </a:r>
            <a:r>
              <a:rPr lang="zh-CN" altLang="en-US" dirty="0" smtClean="0"/>
              <a:t>）</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7483388" y="6265433"/>
            <a:ext cx="933450" cy="457200"/>
          </a:xfrm>
          <a:prstGeom prst="rect">
            <a:avLst/>
          </a:prstGeom>
          <a:noFill/>
          <a:ln w="9525">
            <a:noFill/>
            <a:miter lim="800000"/>
            <a:headEnd/>
            <a:tailEnd/>
          </a:ln>
        </p:spPr>
        <p:txBody>
          <a:bodyPr/>
          <a:lstStyle/>
          <a:p>
            <a:pPr algn="r" eaLnBrk="1" hangingPunct="1">
              <a:buFont typeface="Arial" pitchFamily="34" charset="0"/>
              <a:buNone/>
            </a:pPr>
            <a:fld id="{1FF2971C-388D-46DA-A5F3-EAB681E16FB2}" type="slidenum">
              <a:rPr lang="en-US" altLang="zh-CN" sz="1600"/>
              <a:pPr algn="r" eaLnBrk="1" hangingPunct="1">
                <a:buFont typeface="Arial" pitchFamily="34" charset="0"/>
                <a:buNone/>
              </a:pPr>
              <a:t>8</a:t>
            </a:fld>
            <a:endParaRPr lang="en-US" altLang="zh-CN" sz="1600"/>
          </a:p>
        </p:txBody>
      </p:sp>
      <p:sp>
        <p:nvSpPr>
          <p:cNvPr id="32773" name="Rectangle 2"/>
          <p:cNvSpPr>
            <a:spLocks noChangeArrowheads="1"/>
          </p:cNvSpPr>
          <p:nvPr/>
        </p:nvSpPr>
        <p:spPr bwMode="auto">
          <a:xfrm>
            <a:off x="138027" y="1772817"/>
            <a:ext cx="8964613" cy="749300"/>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4"/>
            </a:pPr>
            <a:r>
              <a:rPr lang="zh-CN" altLang="en-US" sz="2200" b="1" dirty="0"/>
              <a:t>符号体系：传递信息的</a:t>
            </a:r>
            <a:r>
              <a:rPr lang="zh-CN" altLang="en-US" sz="2200" b="1" dirty="0">
                <a:solidFill>
                  <a:srgbClr val="7030A0"/>
                </a:solidFill>
              </a:rPr>
              <a:t>符号</a:t>
            </a:r>
            <a:r>
              <a:rPr lang="zh-CN" altLang="en-US" sz="2200" b="1" dirty="0"/>
              <a:t>元素及其相互之间的</a:t>
            </a:r>
            <a:r>
              <a:rPr lang="zh-CN" altLang="en-US" sz="2200" b="1" dirty="0">
                <a:solidFill>
                  <a:srgbClr val="7030A0"/>
                </a:solidFill>
              </a:rPr>
              <a:t>联系与组织方式、规则；</a:t>
            </a:r>
          </a:p>
        </p:txBody>
      </p:sp>
      <p:sp>
        <p:nvSpPr>
          <p:cNvPr id="32774" name="Rectangle 5"/>
          <p:cNvSpPr>
            <a:spLocks noChangeArrowheads="1"/>
          </p:cNvSpPr>
          <p:nvPr/>
        </p:nvSpPr>
        <p:spPr bwMode="auto">
          <a:xfrm>
            <a:off x="322182" y="2591958"/>
            <a:ext cx="8662987" cy="1225551"/>
          </a:xfrm>
          <a:prstGeom prst="rect">
            <a:avLst/>
          </a:prstGeom>
          <a:noFill/>
          <a:ln w="9525">
            <a:noFill/>
            <a:miter lim="800000"/>
            <a:headEnd/>
            <a:tailEnd/>
          </a:ln>
        </p:spPr>
        <p:txBody>
          <a:bodyPr/>
          <a:lstStyle/>
          <a:p>
            <a:pPr marL="1377950" lvl="2" indent="-468313">
              <a:lnSpc>
                <a:spcPct val="90000"/>
              </a:lnSpc>
              <a:spcBef>
                <a:spcPct val="20000"/>
              </a:spcBef>
              <a:buClr>
                <a:schemeClr val="bg2"/>
              </a:buClr>
              <a:buSzPct val="65000"/>
              <a:buFont typeface="Wingdings" pitchFamily="2" charset="2"/>
              <a:buChar char="o"/>
            </a:pPr>
            <a:r>
              <a:rPr lang="en-US" altLang="zh-CN" sz="2100" b="1" dirty="0">
                <a:latin typeface="Arial" pitchFamily="34" charset="0"/>
              </a:rPr>
              <a:t>“</a:t>
            </a:r>
            <a:r>
              <a:rPr lang="zh-CN" altLang="en-US" sz="2100" b="1" dirty="0"/>
              <a:t>符号</a:t>
            </a:r>
            <a:r>
              <a:rPr lang="zh-CN" altLang="en-US" sz="2100" b="1" dirty="0">
                <a:latin typeface="Arial" pitchFamily="34" charset="0"/>
              </a:rPr>
              <a:t>”</a:t>
            </a:r>
            <a:r>
              <a:rPr lang="zh-CN" altLang="en-US" sz="2100" b="1" dirty="0"/>
              <a:t>：一种代表思想的通用记号或标志，是用以表达思想、进行指挥或者表示愿望的一种标记、行为或姿态，如语言、文字、手势、表情、信物、烽火狼烟、旗语、计算机语言等等；</a:t>
            </a:r>
          </a:p>
        </p:txBody>
      </p:sp>
      <p:sp>
        <p:nvSpPr>
          <p:cNvPr id="32775" name="Rectangle 6"/>
          <p:cNvSpPr>
            <a:spLocks noChangeArrowheads="1"/>
          </p:cNvSpPr>
          <p:nvPr/>
        </p:nvSpPr>
        <p:spPr bwMode="auto">
          <a:xfrm>
            <a:off x="138026" y="3817512"/>
            <a:ext cx="8964612" cy="746125"/>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5"/>
            </a:pPr>
            <a:r>
              <a:rPr lang="zh-CN" altLang="en-US" sz="2200" b="1" dirty="0"/>
              <a:t>知识信息库：人脑知识信息的总称，是信息交流的最根本来源和最终极的归宿；</a:t>
            </a:r>
          </a:p>
        </p:txBody>
      </p:sp>
      <p:sp>
        <p:nvSpPr>
          <p:cNvPr id="32776" name="Rectangle 7"/>
          <p:cNvSpPr>
            <a:spLocks noChangeArrowheads="1"/>
          </p:cNvSpPr>
          <p:nvPr/>
        </p:nvSpPr>
        <p:spPr bwMode="auto">
          <a:xfrm>
            <a:off x="177719" y="4506483"/>
            <a:ext cx="8964613" cy="1727200"/>
          </a:xfrm>
          <a:prstGeom prst="rect">
            <a:avLst/>
          </a:prstGeom>
          <a:noFill/>
          <a:ln w="9525">
            <a:noFill/>
            <a:miter lim="800000"/>
            <a:headEnd/>
            <a:tailEnd/>
          </a:ln>
        </p:spPr>
        <p:txBody>
          <a:bodyPr/>
          <a:lstStyle/>
          <a:p>
            <a:pPr marL="990600" lvl="1" indent="-533400">
              <a:lnSpc>
                <a:spcPct val="90000"/>
              </a:lnSpc>
              <a:spcBef>
                <a:spcPct val="20000"/>
              </a:spcBef>
              <a:buClr>
                <a:srgbClr val="7030A0"/>
              </a:buClr>
              <a:buSzPct val="75000"/>
              <a:buFont typeface="Wingdings" pitchFamily="2" charset="2"/>
              <a:buAutoNum type="circleNumDbPlain" startAt="6"/>
            </a:pPr>
            <a:r>
              <a:rPr lang="zh-CN" altLang="en-US" sz="2200" b="1" dirty="0"/>
              <a:t>支持条件：保障信息交流得以实现的自然、技术和社会条件。</a:t>
            </a:r>
          </a:p>
          <a:p>
            <a:pPr marL="1371600" lvl="2" indent="-457200">
              <a:lnSpc>
                <a:spcPct val="90000"/>
              </a:lnSpc>
              <a:spcBef>
                <a:spcPct val="20000"/>
              </a:spcBef>
              <a:buClr>
                <a:schemeClr val="bg2"/>
              </a:buClr>
              <a:buSzPct val="65000"/>
              <a:buFont typeface="Wingdings" pitchFamily="2" charset="2"/>
              <a:buChar char="o"/>
            </a:pPr>
            <a:r>
              <a:rPr lang="zh-CN" altLang="en-US" sz="2100" b="1" dirty="0"/>
              <a:t>自然条件，如光、声、电、空气等；</a:t>
            </a:r>
          </a:p>
          <a:p>
            <a:pPr marL="1371600" lvl="2" indent="-457200">
              <a:lnSpc>
                <a:spcPct val="90000"/>
              </a:lnSpc>
              <a:spcBef>
                <a:spcPct val="20000"/>
              </a:spcBef>
              <a:buClr>
                <a:schemeClr val="bg2"/>
              </a:buClr>
              <a:buSzPct val="65000"/>
              <a:buFont typeface="Wingdings" pitchFamily="2" charset="2"/>
              <a:buChar char="o"/>
            </a:pPr>
            <a:r>
              <a:rPr lang="zh-CN" altLang="en-US" sz="2100" b="1" dirty="0"/>
              <a:t>技术条件，如各种通讯技术、存贮、处理技术等；</a:t>
            </a:r>
          </a:p>
          <a:p>
            <a:pPr marL="1371600" lvl="2" indent="-457200">
              <a:lnSpc>
                <a:spcPct val="90000"/>
              </a:lnSpc>
              <a:spcBef>
                <a:spcPct val="20000"/>
              </a:spcBef>
              <a:buClr>
                <a:schemeClr val="bg2"/>
              </a:buClr>
              <a:buSzPct val="65000"/>
              <a:buFont typeface="Wingdings" pitchFamily="2" charset="2"/>
              <a:buChar char="o"/>
            </a:pPr>
            <a:r>
              <a:rPr lang="zh-CN" altLang="en-US" sz="2100" b="1" dirty="0"/>
              <a:t>社会条件，如法律、政策、经济条件、信息机构及相关组织的建立等。 </a:t>
            </a:r>
          </a:p>
        </p:txBody>
      </p:sp>
      <p:sp>
        <p:nvSpPr>
          <p:cNvPr id="7" name="Rectangle 4"/>
          <p:cNvSpPr txBox="1">
            <a:spLocks noChangeArrowheads="1"/>
          </p:cNvSpPr>
          <p:nvPr/>
        </p:nvSpPr>
        <p:spPr>
          <a:xfrm>
            <a:off x="439738" y="1092205"/>
            <a:ext cx="8229600" cy="5905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b="1" smtClean="0"/>
              <a:t>二、要素</a:t>
            </a:r>
            <a:endParaRPr lang="zh-CN" altLang="en-US" sz="2800" b="1" dirty="0"/>
          </a:p>
        </p:txBody>
      </p:sp>
      <p:sp>
        <p:nvSpPr>
          <p:cNvPr id="8"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lvl1pPr algn="ctr">
              <a:spcBef>
                <a:spcPct val="0"/>
              </a:spcBef>
              <a:buNone/>
              <a:defRPr sz="3200">
                <a:solidFill>
                  <a:srgbClr val="660066"/>
                </a:solidFill>
                <a:latin typeface="黑体" panose="02010609060101010101" pitchFamily="49" charset="-122"/>
                <a:ea typeface="黑体" panose="02010609060101010101" pitchFamily="49" charset="-122"/>
                <a:cs typeface="+mj-cs"/>
              </a:defRPr>
            </a:lvl1pPr>
          </a:lstStyle>
          <a:p>
            <a:r>
              <a:rPr lang="en-US" altLang="zh-CN" dirty="0"/>
              <a:t>6.1.2 </a:t>
            </a:r>
            <a:r>
              <a:rPr lang="zh-CN" altLang="en-US" dirty="0"/>
              <a:t>信息交流的含义</a:t>
            </a:r>
            <a:endParaRPr lang="en-US"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内容占位符 2"/>
          <p:cNvSpPr>
            <a:spLocks noGrp="1"/>
          </p:cNvSpPr>
          <p:nvPr>
            <p:ph idx="1"/>
          </p:nvPr>
        </p:nvSpPr>
        <p:spPr>
          <a:xfrm>
            <a:off x="323528" y="1178741"/>
            <a:ext cx="8229600" cy="5130579"/>
          </a:xfrm>
        </p:spPr>
        <p:txBody>
          <a:bodyPr>
            <a:normAutofit fontScale="77500" lnSpcReduction="20000"/>
          </a:bodyPr>
          <a:lstStyle/>
          <a:p>
            <a:pPr marL="0" indent="0">
              <a:lnSpc>
                <a:spcPct val="160000"/>
              </a:lnSpc>
              <a:buNone/>
            </a:pPr>
            <a:r>
              <a:rPr lang="zh-CN" altLang="en-US" dirty="0" smtClean="0">
                <a:solidFill>
                  <a:srgbClr val="FF0000"/>
                </a:solidFill>
              </a:rPr>
              <a:t>内容选择控制型中介</a:t>
            </a:r>
            <a:r>
              <a:rPr lang="zh-CN" altLang="en-US" dirty="0" smtClean="0"/>
              <a:t>是指可对交流内容进行过滤控制，但仅作删除或屏蔽，而不对内容进行组织整理</a:t>
            </a:r>
            <a:endParaRPr lang="en-US" altLang="zh-CN" dirty="0" smtClean="0"/>
          </a:p>
          <a:p>
            <a:pPr lvl="1">
              <a:lnSpc>
                <a:spcPct val="160000"/>
              </a:lnSpc>
              <a:buFont typeface="Wingdings" pitchFamily="2" charset="2"/>
              <a:buChar char="Ø"/>
            </a:pPr>
            <a:r>
              <a:rPr lang="zh-CN" altLang="en-US" dirty="0" smtClean="0"/>
              <a:t>准栈交流即是指内容选择控制型中介参与的交流。如果中介没有对交流内容进行过滤操作，则相当于零栈交流，如果中介对于交流内容作出删除或屏蔽的操作，则相当于有栈交流。</a:t>
            </a:r>
            <a:endParaRPr lang="en-US" altLang="zh-CN" dirty="0" smtClean="0"/>
          </a:p>
          <a:p>
            <a:pPr marL="0" indent="0">
              <a:lnSpc>
                <a:spcPct val="160000"/>
              </a:lnSpc>
              <a:buNone/>
            </a:pPr>
            <a:r>
              <a:rPr lang="zh-CN" altLang="en-US" dirty="0" smtClean="0">
                <a:solidFill>
                  <a:srgbClr val="FF0000"/>
                </a:solidFill>
              </a:rPr>
              <a:t>内容完全控制型中介</a:t>
            </a:r>
            <a:r>
              <a:rPr lang="zh-CN" altLang="en-US" dirty="0" smtClean="0"/>
              <a:t>是指对网络信息进行采集、控制、组织、存储、发布和管理的中介。</a:t>
            </a:r>
            <a:endParaRPr lang="en-US" altLang="zh-CN" dirty="0" smtClean="0"/>
          </a:p>
          <a:p>
            <a:pPr lvl="1">
              <a:lnSpc>
                <a:spcPct val="160000"/>
              </a:lnSpc>
              <a:buFont typeface="Wingdings" pitchFamily="2" charset="2"/>
              <a:buChar char="Ø"/>
            </a:pPr>
            <a:r>
              <a:rPr lang="zh-CN" altLang="en-US" dirty="0" smtClean="0"/>
              <a:t>有栈交流是指内容完全控制型中介参与的交流</a:t>
            </a:r>
          </a:p>
        </p:txBody>
      </p:sp>
      <p:sp>
        <p:nvSpPr>
          <p:cNvPr id="4"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内容占位符 3"/>
          <p:cNvPicPr>
            <a:picLocks noGrp="1" noChangeAspect="1"/>
          </p:cNvPicPr>
          <p:nvPr>
            <p:ph idx="1"/>
          </p:nvPr>
        </p:nvPicPr>
        <p:blipFill>
          <a:blip r:embed="rId2"/>
          <a:srcRect/>
          <a:stretch>
            <a:fillRect/>
          </a:stretch>
        </p:blipFill>
        <p:spPr>
          <a:xfrm>
            <a:off x="1043610" y="1268761"/>
            <a:ext cx="6613625" cy="3903315"/>
          </a:xfrm>
        </p:spPr>
      </p:pic>
      <p:sp>
        <p:nvSpPr>
          <p:cNvPr id="117764" name="文本框 4"/>
          <p:cNvSpPr txBox="1">
            <a:spLocks noChangeArrowheads="1"/>
          </p:cNvSpPr>
          <p:nvPr/>
        </p:nvSpPr>
        <p:spPr bwMode="auto">
          <a:xfrm>
            <a:off x="2411413" y="5516568"/>
            <a:ext cx="3529012" cy="369332"/>
          </a:xfrm>
          <a:prstGeom prst="rect">
            <a:avLst/>
          </a:prstGeom>
          <a:noFill/>
          <a:ln w="9525">
            <a:noFill/>
            <a:miter lim="800000"/>
            <a:headEnd/>
            <a:tailEnd/>
          </a:ln>
        </p:spPr>
        <p:txBody>
          <a:bodyPr>
            <a:spAutoFit/>
          </a:bodyPr>
          <a:lstStyle/>
          <a:p>
            <a:r>
              <a:rPr lang="zh-CN" altLang="en-US"/>
              <a:t>网络信息交流的中介与栈</a:t>
            </a:r>
          </a:p>
        </p:txBody>
      </p:sp>
      <p:sp>
        <p:nvSpPr>
          <p:cNvPr id="5" name="标题 1"/>
          <p:cNvSpPr>
            <a:spLocks noGrp="1"/>
          </p:cNvSpPr>
          <p:nvPr>
            <p:ph type="title"/>
          </p:nvPr>
        </p:nvSpPr>
        <p:spPr>
          <a:xfrm>
            <a:off x="323528" y="17189"/>
            <a:ext cx="8229600" cy="1138139"/>
          </a:xfrm>
        </p:spPr>
        <p:txBody>
          <a:bodyPr>
            <a:normAutofit/>
          </a:bodyPr>
          <a:lstStyle/>
          <a:p>
            <a:pPr algn="l"/>
            <a:r>
              <a:rPr lang="zh-CN" altLang="en-US" sz="3600" b="1" dirty="0"/>
              <a:t>网络信息交流的模式及</a:t>
            </a:r>
            <a:r>
              <a:rPr lang="zh-CN" altLang="en-US" sz="3600" b="1" dirty="0" smtClean="0"/>
              <a:t>特点</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Grp="1" noChangeAspect="1" noChangeArrowheads="1"/>
          </p:cNvPicPr>
          <p:nvPr>
            <p:ph idx="4294967295"/>
          </p:nvPr>
        </p:nvPicPr>
        <p:blipFill>
          <a:blip r:embed="rId2"/>
          <a:srcRect/>
          <a:stretch>
            <a:fillRect/>
          </a:stretch>
        </p:blipFill>
        <p:spPr>
          <a:xfrm>
            <a:off x="679399" y="1340768"/>
            <a:ext cx="7907361" cy="4934083"/>
          </a:xfrm>
          <a:noFill/>
        </p:spPr>
      </p:pic>
      <p:sp>
        <p:nvSpPr>
          <p:cNvPr id="121859" name="Rectangle 3"/>
          <p:cNvSpPr>
            <a:spLocks noGrp="1" noChangeArrowheads="1"/>
          </p:cNvSpPr>
          <p:nvPr>
            <p:ph type="title" idx="4294967295"/>
          </p:nvPr>
        </p:nvSpPr>
        <p:spPr>
          <a:xfrm>
            <a:off x="357158" y="0"/>
            <a:ext cx="8229600" cy="1143000"/>
          </a:xfrm>
        </p:spPr>
        <p:txBody>
          <a:bodyPr>
            <a:normAutofit/>
          </a:bodyPr>
          <a:lstStyle/>
          <a:p>
            <a:pPr algn="l" eaLnBrk="1" hangingPunct="1"/>
            <a:r>
              <a:rPr lang="en-US" altLang="zh-CN" sz="3200" b="1" dirty="0">
                <a:solidFill>
                  <a:srgbClr val="660066"/>
                </a:solidFill>
                <a:latin typeface="微软雅黑" panose="020B0503020204020204" pitchFamily="34" charset="-122"/>
                <a:ea typeface="微软雅黑" panose="020B0503020204020204" pitchFamily="34" charset="-122"/>
                <a:cs typeface="+mn-cs"/>
              </a:rPr>
              <a:t>6.3.2</a:t>
            </a:r>
            <a:r>
              <a:rPr lang="zh-CN" altLang="en-US" sz="3200" b="1" dirty="0">
                <a:solidFill>
                  <a:srgbClr val="660066"/>
                </a:solidFill>
                <a:latin typeface="微软雅黑" panose="020B0503020204020204" pitchFamily="34" charset="-122"/>
                <a:ea typeface="微软雅黑" panose="020B0503020204020204" pitchFamily="34" charset="-122"/>
                <a:cs typeface="+mn-cs"/>
              </a:rPr>
              <a:t>六度分离理论与社交网络</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Line 2"/>
          <p:cNvSpPr>
            <a:spLocks noChangeShapeType="1"/>
          </p:cNvSpPr>
          <p:nvPr/>
        </p:nvSpPr>
        <p:spPr bwMode="auto">
          <a:xfrm flipV="1">
            <a:off x="2286000" y="2209800"/>
            <a:ext cx="533400" cy="381000"/>
          </a:xfrm>
          <a:prstGeom prst="line">
            <a:avLst/>
          </a:prstGeom>
          <a:noFill/>
          <a:ln w="12700" cap="rnd">
            <a:solidFill>
              <a:srgbClr val="003366"/>
            </a:solidFill>
            <a:prstDash val="sysDot"/>
            <a:round/>
            <a:headEnd/>
            <a:tailEnd/>
          </a:ln>
        </p:spPr>
        <p:txBody>
          <a:bodyPr/>
          <a:lstStyle/>
          <a:p>
            <a:endParaRPr lang="zh-CN" altLang="en-US"/>
          </a:p>
        </p:txBody>
      </p:sp>
      <p:sp>
        <p:nvSpPr>
          <p:cNvPr id="122883" name="Line 3"/>
          <p:cNvSpPr>
            <a:spLocks noChangeShapeType="1"/>
          </p:cNvSpPr>
          <p:nvPr/>
        </p:nvSpPr>
        <p:spPr bwMode="auto">
          <a:xfrm>
            <a:off x="2286000" y="4495800"/>
            <a:ext cx="457200" cy="609600"/>
          </a:xfrm>
          <a:prstGeom prst="line">
            <a:avLst/>
          </a:prstGeom>
          <a:noFill/>
          <a:ln w="12700" cap="rnd">
            <a:solidFill>
              <a:srgbClr val="003366"/>
            </a:solidFill>
            <a:prstDash val="sysDot"/>
            <a:round/>
            <a:headEnd/>
            <a:tailEnd/>
          </a:ln>
        </p:spPr>
        <p:txBody>
          <a:bodyPr/>
          <a:lstStyle/>
          <a:p>
            <a:endParaRPr lang="zh-CN" altLang="en-US"/>
          </a:p>
        </p:txBody>
      </p:sp>
      <p:sp>
        <p:nvSpPr>
          <p:cNvPr id="122884" name="Line 4"/>
          <p:cNvSpPr>
            <a:spLocks noChangeShapeType="1"/>
          </p:cNvSpPr>
          <p:nvPr/>
        </p:nvSpPr>
        <p:spPr bwMode="auto">
          <a:xfrm flipV="1">
            <a:off x="2819400" y="1981200"/>
            <a:ext cx="603250" cy="228600"/>
          </a:xfrm>
          <a:prstGeom prst="line">
            <a:avLst/>
          </a:prstGeom>
          <a:noFill/>
          <a:ln w="12700" cap="rnd">
            <a:solidFill>
              <a:srgbClr val="003366"/>
            </a:solidFill>
            <a:prstDash val="sysDot"/>
            <a:round/>
            <a:headEnd/>
            <a:tailEnd/>
          </a:ln>
        </p:spPr>
        <p:txBody>
          <a:bodyPr/>
          <a:lstStyle/>
          <a:p>
            <a:endParaRPr lang="zh-CN" altLang="en-US"/>
          </a:p>
        </p:txBody>
      </p:sp>
      <p:sp>
        <p:nvSpPr>
          <p:cNvPr id="122885" name="Line 5"/>
          <p:cNvSpPr>
            <a:spLocks noChangeShapeType="1"/>
          </p:cNvSpPr>
          <p:nvPr/>
        </p:nvSpPr>
        <p:spPr bwMode="auto">
          <a:xfrm>
            <a:off x="2743200" y="5105400"/>
            <a:ext cx="685800" cy="381000"/>
          </a:xfrm>
          <a:prstGeom prst="line">
            <a:avLst/>
          </a:prstGeom>
          <a:noFill/>
          <a:ln w="12700" cap="rnd">
            <a:solidFill>
              <a:srgbClr val="003366"/>
            </a:solidFill>
            <a:prstDash val="sysDot"/>
            <a:round/>
            <a:headEnd/>
            <a:tailEnd/>
          </a:ln>
        </p:spPr>
        <p:txBody>
          <a:bodyPr/>
          <a:lstStyle/>
          <a:p>
            <a:endParaRPr lang="zh-CN" altLang="en-US"/>
          </a:p>
        </p:txBody>
      </p:sp>
      <p:sp>
        <p:nvSpPr>
          <p:cNvPr id="122886" name="Line 6"/>
          <p:cNvSpPr>
            <a:spLocks noChangeShapeType="1"/>
          </p:cNvSpPr>
          <p:nvPr/>
        </p:nvSpPr>
        <p:spPr bwMode="auto">
          <a:xfrm flipV="1">
            <a:off x="2743200" y="3124200"/>
            <a:ext cx="533400" cy="457200"/>
          </a:xfrm>
          <a:prstGeom prst="line">
            <a:avLst/>
          </a:prstGeom>
          <a:noFill/>
          <a:ln w="12700" cap="rnd">
            <a:solidFill>
              <a:srgbClr val="003366"/>
            </a:solidFill>
            <a:prstDash val="sysDot"/>
            <a:round/>
            <a:headEnd/>
            <a:tailEnd/>
          </a:ln>
        </p:spPr>
        <p:txBody>
          <a:bodyPr/>
          <a:lstStyle/>
          <a:p>
            <a:endParaRPr lang="zh-CN" altLang="en-US"/>
          </a:p>
        </p:txBody>
      </p:sp>
      <p:sp>
        <p:nvSpPr>
          <p:cNvPr id="122887" name="Line 8"/>
          <p:cNvSpPr>
            <a:spLocks noChangeShapeType="1"/>
          </p:cNvSpPr>
          <p:nvPr/>
        </p:nvSpPr>
        <p:spPr bwMode="auto">
          <a:xfrm>
            <a:off x="2667000" y="3962400"/>
            <a:ext cx="762000" cy="381000"/>
          </a:xfrm>
          <a:prstGeom prst="line">
            <a:avLst/>
          </a:prstGeom>
          <a:noFill/>
          <a:ln w="12700" cap="rnd">
            <a:solidFill>
              <a:srgbClr val="003366"/>
            </a:solidFill>
            <a:prstDash val="sysDot"/>
            <a:round/>
            <a:headEnd/>
            <a:tailEnd/>
          </a:ln>
        </p:spPr>
        <p:txBody>
          <a:bodyPr/>
          <a:lstStyle/>
          <a:p>
            <a:endParaRPr lang="zh-CN" altLang="en-US"/>
          </a:p>
        </p:txBody>
      </p:sp>
      <p:sp>
        <p:nvSpPr>
          <p:cNvPr id="122888" name="Rectangle 9"/>
          <p:cNvSpPr>
            <a:spLocks noGrp="1" noChangeArrowheads="1"/>
          </p:cNvSpPr>
          <p:nvPr>
            <p:ph type="title" idx="4294967295"/>
          </p:nvPr>
        </p:nvSpPr>
        <p:spPr>
          <a:xfrm>
            <a:off x="0" y="285728"/>
            <a:ext cx="8820150" cy="1219200"/>
          </a:xfrm>
        </p:spPr>
        <p:txBody>
          <a:bodyPr anchor="ctr">
            <a:noAutofit/>
          </a:bodyPr>
          <a:lstStyle/>
          <a:p>
            <a:pPr algn="l" eaLnBrk="1" hangingPunct="1"/>
            <a:r>
              <a:rPr lang="zh-CN" altLang="en-US" sz="2400" b="1" dirty="0">
                <a:solidFill>
                  <a:srgbClr val="660066"/>
                </a:solidFill>
                <a:latin typeface="微软雅黑" panose="020B0503020204020204" pitchFamily="34" charset="-122"/>
                <a:ea typeface="微软雅黑" panose="020B0503020204020204" pitchFamily="34" charset="-122"/>
                <a:cs typeface="+mn-cs"/>
              </a:rPr>
              <a:t>六度分离(six degrees of separation)理论的创始人</a:t>
            </a:r>
            <a:r>
              <a:rPr lang="zh-CN" altLang="en-US" sz="3200" b="1" dirty="0">
                <a:solidFill>
                  <a:srgbClr val="660066"/>
                </a:solidFill>
                <a:latin typeface="微软雅黑" panose="020B0503020204020204" pitchFamily="34" charset="-122"/>
                <a:ea typeface="微软雅黑" panose="020B0503020204020204" pitchFamily="34" charset="-122"/>
                <a:cs typeface="+mn-cs"/>
              </a:rPr>
              <a:t/>
            </a:r>
            <a:br>
              <a:rPr lang="zh-CN" altLang="en-US" sz="3200" b="1" dirty="0">
                <a:solidFill>
                  <a:srgbClr val="660066"/>
                </a:solidFill>
                <a:latin typeface="微软雅黑" panose="020B0503020204020204" pitchFamily="34" charset="-122"/>
                <a:ea typeface="微软雅黑" panose="020B0503020204020204" pitchFamily="34" charset="-122"/>
                <a:cs typeface="+mn-cs"/>
              </a:rPr>
            </a:br>
            <a:endParaRPr lang="zh-CN" altLang="en-US" sz="3200" b="1" dirty="0">
              <a:solidFill>
                <a:srgbClr val="660066"/>
              </a:solidFill>
              <a:latin typeface="微软雅黑" panose="020B0503020204020204" pitchFamily="34" charset="-122"/>
              <a:ea typeface="微软雅黑" panose="020B0503020204020204" pitchFamily="34" charset="-122"/>
              <a:cs typeface="+mn-cs"/>
            </a:endParaRPr>
          </a:p>
        </p:txBody>
      </p:sp>
      <p:grpSp>
        <p:nvGrpSpPr>
          <p:cNvPr id="2" name="Group 9"/>
          <p:cNvGrpSpPr>
            <a:grpSpLocks/>
          </p:cNvGrpSpPr>
          <p:nvPr/>
        </p:nvGrpSpPr>
        <p:grpSpPr bwMode="auto">
          <a:xfrm>
            <a:off x="481013" y="2528889"/>
            <a:ext cx="2330450" cy="2027239"/>
            <a:chOff x="0" y="95"/>
            <a:chExt cx="1468" cy="1277"/>
          </a:xfrm>
        </p:grpSpPr>
        <p:sp>
          <p:nvSpPr>
            <p:cNvPr id="132106" name="Oval 12"/>
            <p:cNvSpPr>
              <a:spLocks noChangeArrowheads="1"/>
            </p:cNvSpPr>
            <p:nvPr/>
          </p:nvSpPr>
          <p:spPr bwMode="auto">
            <a:xfrm>
              <a:off x="0" y="567"/>
              <a:ext cx="1461" cy="327"/>
            </a:xfrm>
            <a:prstGeom prst="ellipse">
              <a:avLst/>
            </a:prstGeom>
            <a:gradFill rotWithShape="1">
              <a:gsLst>
                <a:gs pos="0">
                  <a:srgbClr val="31672A"/>
                </a:gs>
                <a:gs pos="50000">
                  <a:schemeClr val="folHlink"/>
                </a:gs>
                <a:gs pos="100000">
                  <a:srgbClr val="31672A"/>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2905" name="Oval 13"/>
            <p:cNvSpPr>
              <a:spLocks noChangeArrowheads="1"/>
            </p:cNvSpPr>
            <p:nvPr/>
          </p:nvSpPr>
          <p:spPr bwMode="auto">
            <a:xfrm>
              <a:off x="7" y="574"/>
              <a:ext cx="1461" cy="327"/>
            </a:xfrm>
            <a:prstGeom prst="ellipse">
              <a:avLst/>
            </a:prstGeom>
            <a:gradFill rotWithShape="1">
              <a:gsLst>
                <a:gs pos="0">
                  <a:srgbClr val="3A7932"/>
                </a:gs>
                <a:gs pos="100000">
                  <a:schemeClr val="folHlink">
                    <a:alpha val="0"/>
                  </a:schemeClr>
                </a:gs>
              </a:gsLst>
              <a:lin ang="2700000" scaled="1"/>
            </a:gradFill>
            <a:ln w="9525">
              <a:noFill/>
              <a:round/>
              <a:headEnd/>
              <a:tailEnd/>
            </a:ln>
          </p:spPr>
          <p:txBody>
            <a:bodyPr anchor="ctr">
              <a:spAutoFit/>
            </a:bodyPr>
            <a:lstStyle/>
            <a:p>
              <a:pPr eaLnBrk="1" hangingPunct="1">
                <a:buFont typeface="Arial" pitchFamily="34" charset="0"/>
                <a:buNone/>
              </a:pPr>
              <a:endParaRPr lang="zh-CN" altLang="en-US"/>
            </a:p>
          </p:txBody>
        </p:sp>
        <p:sp>
          <p:nvSpPr>
            <p:cNvPr id="122906" name="Oval 14"/>
            <p:cNvSpPr>
              <a:spLocks noChangeArrowheads="1"/>
            </p:cNvSpPr>
            <p:nvPr/>
          </p:nvSpPr>
          <p:spPr bwMode="auto">
            <a:xfrm>
              <a:off x="72" y="567"/>
              <a:ext cx="1317" cy="327"/>
            </a:xfrm>
            <a:prstGeom prst="ellipse">
              <a:avLst/>
            </a:prstGeom>
            <a:solidFill>
              <a:srgbClr val="000000"/>
            </a:solidFill>
            <a:ln w="9525">
              <a:noFill/>
              <a:round/>
              <a:headEnd/>
              <a:tailEnd/>
            </a:ln>
          </p:spPr>
          <p:txBody>
            <a:bodyPr anchor="ctr">
              <a:spAutoFit/>
            </a:bodyPr>
            <a:lstStyle/>
            <a:p>
              <a:pPr eaLnBrk="1" hangingPunct="1">
                <a:buFont typeface="Arial" pitchFamily="34" charset="0"/>
                <a:buNone/>
              </a:pPr>
              <a:endParaRPr lang="zh-CN" altLang="en-US"/>
            </a:p>
          </p:txBody>
        </p:sp>
        <p:sp>
          <p:nvSpPr>
            <p:cNvPr id="122907" name="Oval 15"/>
            <p:cNvSpPr>
              <a:spLocks noChangeArrowheads="1"/>
            </p:cNvSpPr>
            <p:nvPr/>
          </p:nvSpPr>
          <p:spPr bwMode="auto">
            <a:xfrm>
              <a:off x="93" y="95"/>
              <a:ext cx="1276" cy="1277"/>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08" name="Oval 16"/>
            <p:cNvSpPr>
              <a:spLocks noChangeArrowheads="1"/>
            </p:cNvSpPr>
            <p:nvPr/>
          </p:nvSpPr>
          <p:spPr bwMode="auto">
            <a:xfrm>
              <a:off x="109" y="102"/>
              <a:ext cx="1246" cy="1246"/>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09" name="Oval 17"/>
            <p:cNvSpPr>
              <a:spLocks noChangeArrowheads="1"/>
            </p:cNvSpPr>
            <p:nvPr/>
          </p:nvSpPr>
          <p:spPr bwMode="auto">
            <a:xfrm>
              <a:off x="123" y="114"/>
              <a:ext cx="1184" cy="1164"/>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sp>
          <p:nvSpPr>
            <p:cNvPr id="122910" name="Oval 18"/>
            <p:cNvSpPr>
              <a:spLocks noChangeArrowheads="1"/>
            </p:cNvSpPr>
            <p:nvPr/>
          </p:nvSpPr>
          <p:spPr bwMode="auto">
            <a:xfrm>
              <a:off x="192" y="147"/>
              <a:ext cx="1053" cy="945"/>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pPr eaLnBrk="1" hangingPunct="1">
                <a:buFont typeface="Arial" pitchFamily="34" charset="0"/>
                <a:buNone/>
              </a:pPr>
              <a:endParaRPr lang="zh-CN" altLang="en-US"/>
            </a:p>
          </p:txBody>
        </p:sp>
      </p:grpSp>
      <p:sp>
        <p:nvSpPr>
          <p:cNvPr id="122890" name="AutoShape 20"/>
          <p:cNvSpPr>
            <a:spLocks noChangeArrowheads="1"/>
          </p:cNvSpPr>
          <p:nvPr/>
        </p:nvSpPr>
        <p:spPr bwMode="auto">
          <a:xfrm>
            <a:off x="3352800" y="1447800"/>
            <a:ext cx="5638800" cy="990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1" name="Rectangle 21"/>
          <p:cNvSpPr>
            <a:spLocks noChangeArrowheads="1"/>
          </p:cNvSpPr>
          <p:nvPr/>
        </p:nvSpPr>
        <p:spPr bwMode="auto">
          <a:xfrm>
            <a:off x="3581400" y="1524006"/>
            <a:ext cx="5791200" cy="830997"/>
          </a:xfrm>
          <a:prstGeom prst="rect">
            <a:avLst/>
          </a:prstGeom>
          <a:noFill/>
          <a:ln w="9525">
            <a:noFill/>
            <a:miter lim="800000"/>
            <a:headEnd/>
            <a:tailEnd/>
          </a:ln>
        </p:spPr>
        <p:txBody>
          <a:bodyPr>
            <a:spAutoFit/>
          </a:bodyPr>
          <a:lstStyle/>
          <a:p>
            <a:pPr>
              <a:buFont typeface="Arial" pitchFamily="34" charset="0"/>
              <a:buNone/>
            </a:pPr>
            <a:r>
              <a:rPr lang="zh-CN" altLang="en-US" sz="2400">
                <a:solidFill>
                  <a:srgbClr val="000000"/>
                </a:solidFill>
              </a:rPr>
              <a:t>“六度分离”是社会学家在研究社交网</a:t>
            </a:r>
            <a:r>
              <a:rPr lang="en-US" altLang="zh-CN" sz="2400">
                <a:solidFill>
                  <a:srgbClr val="000000"/>
                </a:solidFill>
              </a:rPr>
              <a:t> </a:t>
            </a:r>
          </a:p>
          <a:p>
            <a:pPr>
              <a:buFont typeface="Arial" pitchFamily="34" charset="0"/>
              <a:buNone/>
            </a:pPr>
            <a:r>
              <a:rPr lang="en-US" altLang="zh-CN" sz="2400">
                <a:solidFill>
                  <a:srgbClr val="000000"/>
                </a:solidFill>
              </a:rPr>
              <a:t>       (social network )</a:t>
            </a:r>
            <a:r>
              <a:rPr lang="zh-CN" altLang="en-US" sz="2400">
                <a:solidFill>
                  <a:srgbClr val="000000"/>
                </a:solidFill>
              </a:rPr>
              <a:t>时提出的概念</a:t>
            </a:r>
            <a:endParaRPr lang="en-US" altLang="zh-CN" sz="2400">
              <a:solidFill>
                <a:srgbClr val="000000"/>
              </a:solidFill>
            </a:endParaRPr>
          </a:p>
        </p:txBody>
      </p:sp>
      <p:sp>
        <p:nvSpPr>
          <p:cNvPr id="122892" name="AutoShape 22"/>
          <p:cNvSpPr>
            <a:spLocks noChangeArrowheads="1"/>
          </p:cNvSpPr>
          <p:nvPr/>
        </p:nvSpPr>
        <p:spPr bwMode="auto">
          <a:xfrm>
            <a:off x="3295650" y="2611437"/>
            <a:ext cx="5695950" cy="96996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3" name="Rectangle 23"/>
          <p:cNvSpPr>
            <a:spLocks noChangeArrowheads="1"/>
          </p:cNvSpPr>
          <p:nvPr/>
        </p:nvSpPr>
        <p:spPr bwMode="auto">
          <a:xfrm>
            <a:off x="3581400" y="2667004"/>
            <a:ext cx="4972050" cy="1292662"/>
          </a:xfrm>
          <a:prstGeom prst="rect">
            <a:avLst/>
          </a:prstGeom>
          <a:noFill/>
          <a:ln w="9525">
            <a:noFill/>
            <a:miter lim="800000"/>
            <a:headEnd/>
            <a:tailEnd/>
          </a:ln>
        </p:spPr>
        <p:txBody>
          <a:bodyPr>
            <a:spAutoFit/>
          </a:bodyPr>
          <a:lstStyle/>
          <a:p>
            <a:pPr>
              <a:buFont typeface="Arial" pitchFamily="34" charset="0"/>
              <a:buNone/>
            </a:pPr>
            <a:r>
              <a:rPr lang="zh-CN" altLang="en-US" sz="2000" dirty="0">
                <a:solidFill>
                  <a:srgbClr val="000000"/>
                </a:solidFill>
              </a:rPr>
              <a:t>源于社会学家、哈佛大学的心理学教授</a:t>
            </a:r>
            <a:r>
              <a:rPr lang="en-US" altLang="zh-CN" sz="2000" dirty="0">
                <a:solidFill>
                  <a:srgbClr val="000000"/>
                </a:solidFill>
              </a:rPr>
              <a:t>Stanley Mil gram </a:t>
            </a:r>
            <a:r>
              <a:rPr lang="zh-CN" altLang="en-US" sz="2000" dirty="0">
                <a:solidFill>
                  <a:srgbClr val="000000"/>
                </a:solidFill>
              </a:rPr>
              <a:t>在</a:t>
            </a:r>
            <a:r>
              <a:rPr lang="en-US" altLang="zh-CN" sz="2000" dirty="0">
                <a:solidFill>
                  <a:srgbClr val="000000"/>
                </a:solidFill>
              </a:rPr>
              <a:t>1967</a:t>
            </a:r>
            <a:r>
              <a:rPr lang="zh-CN" altLang="en-US" sz="2000" dirty="0">
                <a:solidFill>
                  <a:srgbClr val="000000"/>
                </a:solidFill>
              </a:rPr>
              <a:t>年作的实验“追踪美国社交网络中的最短路径”</a:t>
            </a:r>
            <a:endParaRPr lang="en-US" altLang="zh-CN" sz="2000" dirty="0">
              <a:solidFill>
                <a:srgbClr val="000000"/>
              </a:solidFill>
            </a:endParaRPr>
          </a:p>
          <a:p>
            <a:pPr>
              <a:buFont typeface="Arial" pitchFamily="34" charset="0"/>
              <a:buNone/>
            </a:pPr>
            <a:endParaRPr lang="en-US" altLang="zh-CN" dirty="0">
              <a:solidFill>
                <a:srgbClr val="000000"/>
              </a:solidFill>
            </a:endParaRPr>
          </a:p>
        </p:txBody>
      </p:sp>
      <p:sp>
        <p:nvSpPr>
          <p:cNvPr id="122894" name="Oval 26"/>
          <p:cNvSpPr>
            <a:spLocks noChangeArrowheads="1"/>
          </p:cNvSpPr>
          <p:nvPr/>
        </p:nvSpPr>
        <p:spPr bwMode="auto">
          <a:xfrm>
            <a:off x="3352800" y="1828800"/>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sz="1200"/>
          </a:p>
        </p:txBody>
      </p:sp>
      <p:sp>
        <p:nvSpPr>
          <p:cNvPr id="122895" name="Oval 27"/>
          <p:cNvSpPr>
            <a:spLocks noChangeArrowheads="1"/>
          </p:cNvSpPr>
          <p:nvPr/>
        </p:nvSpPr>
        <p:spPr bwMode="auto">
          <a:xfrm>
            <a:off x="3124200" y="2971800"/>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sp>
        <p:nvSpPr>
          <p:cNvPr id="122896" name="AutoShape 29"/>
          <p:cNvSpPr>
            <a:spLocks noChangeArrowheads="1"/>
          </p:cNvSpPr>
          <p:nvPr/>
        </p:nvSpPr>
        <p:spPr bwMode="auto">
          <a:xfrm>
            <a:off x="3200400" y="3733800"/>
            <a:ext cx="5791200" cy="990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897" name="Rectangle 30"/>
          <p:cNvSpPr>
            <a:spLocks noChangeArrowheads="1"/>
          </p:cNvSpPr>
          <p:nvPr/>
        </p:nvSpPr>
        <p:spPr bwMode="auto">
          <a:xfrm>
            <a:off x="3657600" y="3810001"/>
            <a:ext cx="5334000" cy="1015663"/>
          </a:xfrm>
          <a:prstGeom prst="rect">
            <a:avLst/>
          </a:prstGeom>
          <a:noFill/>
          <a:ln w="9525">
            <a:noFill/>
            <a:miter lim="800000"/>
            <a:headEnd/>
            <a:tailEnd/>
          </a:ln>
        </p:spPr>
        <p:txBody>
          <a:bodyPr>
            <a:spAutoFit/>
          </a:bodyPr>
          <a:lstStyle/>
          <a:p>
            <a:pPr>
              <a:buFont typeface="Arial" pitchFamily="34" charset="0"/>
              <a:buNone/>
            </a:pPr>
            <a:r>
              <a:rPr lang="zh-CN" altLang="en-US" sz="2000" dirty="0"/>
              <a:t>最早可以追溯到</a:t>
            </a:r>
            <a:r>
              <a:rPr lang="en-US" altLang="zh-CN" sz="2000" dirty="0"/>
              <a:t>1929</a:t>
            </a:r>
            <a:r>
              <a:rPr lang="zh-CN" altLang="en-US" sz="2000" dirty="0"/>
              <a:t>年，匈牙利作家考林西在他的短篇小说《枷锁》中就写到两个陌生人最多通过</a:t>
            </a:r>
            <a:r>
              <a:rPr lang="en-US" altLang="zh-CN" sz="2000" dirty="0"/>
              <a:t>5</a:t>
            </a:r>
            <a:r>
              <a:rPr lang="zh-CN" altLang="en-US" sz="2000" dirty="0"/>
              <a:t>个人就能建立起联系。</a:t>
            </a:r>
            <a:endParaRPr lang="en-US" altLang="zh-CN" sz="2000" dirty="0">
              <a:solidFill>
                <a:srgbClr val="000000"/>
              </a:solidFill>
            </a:endParaRPr>
          </a:p>
        </p:txBody>
      </p:sp>
      <p:sp>
        <p:nvSpPr>
          <p:cNvPr id="122898" name="Oval 31"/>
          <p:cNvSpPr>
            <a:spLocks noChangeArrowheads="1"/>
          </p:cNvSpPr>
          <p:nvPr/>
        </p:nvSpPr>
        <p:spPr bwMode="auto">
          <a:xfrm>
            <a:off x="3200400" y="4114800"/>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sp>
        <p:nvSpPr>
          <p:cNvPr id="122899" name="AutoShape 32"/>
          <p:cNvSpPr>
            <a:spLocks noChangeArrowheads="1"/>
          </p:cNvSpPr>
          <p:nvPr/>
        </p:nvSpPr>
        <p:spPr bwMode="auto">
          <a:xfrm>
            <a:off x="3352800" y="4953000"/>
            <a:ext cx="5638800" cy="9144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eaLnBrk="1" hangingPunct="1">
              <a:buFont typeface="Arial" pitchFamily="34" charset="0"/>
              <a:buNone/>
            </a:pPr>
            <a:endParaRPr lang="zh-CN" altLang="en-US"/>
          </a:p>
        </p:txBody>
      </p:sp>
      <p:sp>
        <p:nvSpPr>
          <p:cNvPr id="122900" name="Rectangle 33"/>
          <p:cNvSpPr>
            <a:spLocks noChangeArrowheads="1"/>
          </p:cNvSpPr>
          <p:nvPr/>
        </p:nvSpPr>
        <p:spPr bwMode="auto">
          <a:xfrm>
            <a:off x="3581400" y="4918076"/>
            <a:ext cx="5181600" cy="1015663"/>
          </a:xfrm>
          <a:prstGeom prst="rect">
            <a:avLst/>
          </a:prstGeom>
          <a:noFill/>
          <a:ln w="9525">
            <a:noFill/>
            <a:miter lim="800000"/>
            <a:headEnd/>
            <a:tailEnd/>
          </a:ln>
        </p:spPr>
        <p:txBody>
          <a:bodyPr>
            <a:spAutoFit/>
          </a:bodyPr>
          <a:lstStyle/>
          <a:p>
            <a:pPr>
              <a:buFont typeface="Arial" pitchFamily="34" charset="0"/>
              <a:buNone/>
            </a:pPr>
            <a:r>
              <a:rPr lang="zh-CN" altLang="en-US" sz="2000"/>
              <a:t>理论的提出和成形，归功于</a:t>
            </a:r>
            <a:r>
              <a:rPr lang="en-US" altLang="zh-CN" sz="2000">
                <a:solidFill>
                  <a:srgbClr val="000000"/>
                </a:solidFill>
              </a:rPr>
              <a:t>Stanley Mil gram</a:t>
            </a:r>
            <a:r>
              <a:rPr lang="zh-CN" altLang="en-US" sz="2000"/>
              <a:t>通过一个著名的试验，系统地提出并证实了</a:t>
            </a:r>
            <a:r>
              <a:rPr lang="en-US" altLang="zh-CN" sz="2000"/>
              <a:t>“</a:t>
            </a:r>
            <a:r>
              <a:rPr lang="zh-CN" altLang="en-US" sz="2000"/>
              <a:t>六度分离</a:t>
            </a:r>
            <a:r>
              <a:rPr lang="en-US" altLang="zh-CN" sz="2000"/>
              <a:t>”</a:t>
            </a:r>
            <a:r>
              <a:rPr lang="zh-CN" altLang="en-US" sz="2000"/>
              <a:t>理论。</a:t>
            </a:r>
            <a:endParaRPr lang="en-US" altLang="zh-CN" sz="2000">
              <a:solidFill>
                <a:srgbClr val="000000"/>
              </a:solidFill>
            </a:endParaRPr>
          </a:p>
        </p:txBody>
      </p:sp>
      <p:sp>
        <p:nvSpPr>
          <p:cNvPr id="122901" name="Oval 34"/>
          <p:cNvSpPr>
            <a:spLocks noChangeArrowheads="1"/>
          </p:cNvSpPr>
          <p:nvPr/>
        </p:nvSpPr>
        <p:spPr bwMode="auto">
          <a:xfrm>
            <a:off x="3352800" y="5334000"/>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eaLnBrk="1" hangingPunct="1">
              <a:buFont typeface="Arial" pitchFamily="34" charset="0"/>
              <a:buNone/>
            </a:pPr>
            <a:endParaRPr lang="zh-CN" altLang="en-US"/>
          </a:p>
        </p:txBody>
      </p:sp>
      <p:pic>
        <p:nvPicPr>
          <p:cNvPr id="122902" name="图片 40" descr="thumb_20070903021956567.gif"/>
          <p:cNvPicPr>
            <a:picLocks noChangeAspect="1" noChangeArrowheads="1"/>
          </p:cNvPicPr>
          <p:nvPr/>
        </p:nvPicPr>
        <p:blipFill rotWithShape="1">
          <a:blip r:embed="rId2"/>
          <a:srcRect l="6468" t="2852" r="7364"/>
          <a:stretch/>
        </p:blipFill>
        <p:spPr bwMode="auto">
          <a:xfrm>
            <a:off x="914405" y="2540001"/>
            <a:ext cx="1641477" cy="1924687"/>
          </a:xfrm>
          <a:prstGeom prst="rect">
            <a:avLst/>
          </a:prstGeom>
          <a:noFill/>
          <a:ln w="9525">
            <a:noFill/>
            <a:miter lim="800000"/>
            <a:headEnd/>
            <a:tailEnd/>
          </a:ln>
        </p:spPr>
      </p:pic>
      <p:sp>
        <p:nvSpPr>
          <p:cNvPr id="122903" name="矩形 41"/>
          <p:cNvSpPr>
            <a:spLocks noChangeArrowheads="1"/>
          </p:cNvSpPr>
          <p:nvPr/>
        </p:nvSpPr>
        <p:spPr bwMode="auto">
          <a:xfrm>
            <a:off x="457200" y="4648201"/>
            <a:ext cx="2514600" cy="1015663"/>
          </a:xfrm>
          <a:prstGeom prst="rect">
            <a:avLst/>
          </a:prstGeom>
          <a:noFill/>
          <a:ln w="9525">
            <a:noFill/>
            <a:miter lim="800000"/>
            <a:headEnd/>
            <a:tailEnd/>
          </a:ln>
        </p:spPr>
        <p:txBody>
          <a:bodyPr>
            <a:spAutoFit/>
          </a:bodyPr>
          <a:lstStyle/>
          <a:p>
            <a:pPr algn="ctr" eaLnBrk="1" hangingPunct="1">
              <a:buFont typeface="Arial" pitchFamily="34" charset="0"/>
              <a:buNone/>
            </a:pPr>
            <a:r>
              <a:rPr lang="en-US" altLang="zh-CN" sz="2000">
                <a:solidFill>
                  <a:srgbClr val="00B050"/>
                </a:solidFill>
                <a:ea typeface="Meiryo" pitchFamily="2" charset="-128"/>
              </a:rPr>
              <a:t>Stanley Milgram</a:t>
            </a:r>
          </a:p>
          <a:p>
            <a:pPr algn="ctr" eaLnBrk="1" hangingPunct="1">
              <a:buFont typeface="Arial" pitchFamily="34" charset="0"/>
              <a:buNone/>
            </a:pPr>
            <a:r>
              <a:rPr lang="zh-CN" altLang="en-US" sz="2000"/>
              <a:t>斯坦利</a:t>
            </a:r>
            <a:r>
              <a:rPr lang="en-US" altLang="zh-CN" sz="2000"/>
              <a:t>.</a:t>
            </a:r>
            <a:r>
              <a:rPr lang="zh-CN" altLang="en-US" sz="2000"/>
              <a:t>米尔格兰姆</a:t>
            </a:r>
            <a:endParaRPr lang="en-US" altLang="zh-CN" sz="2000">
              <a:solidFill>
                <a:srgbClr val="00B050"/>
              </a:solidFill>
              <a:ea typeface="Meiryo" pitchFamily="2" charset="-128"/>
            </a:endParaRPr>
          </a:p>
          <a:p>
            <a:pPr algn="ctr" eaLnBrk="1" hangingPunct="1">
              <a:buFont typeface="Arial" pitchFamily="34" charset="0"/>
              <a:buNone/>
            </a:pPr>
            <a:r>
              <a:rPr lang="en-US" altLang="zh-CN" sz="2000">
                <a:solidFill>
                  <a:srgbClr val="00B050"/>
                </a:solidFill>
                <a:ea typeface="Meiryo" pitchFamily="2" charset="-128"/>
              </a:rPr>
              <a:t>(1934</a:t>
            </a:r>
            <a:r>
              <a:rPr lang="zh-CN" altLang="en-US" sz="2000">
                <a:solidFill>
                  <a:srgbClr val="00B050"/>
                </a:solidFill>
                <a:ea typeface="Meiryo" pitchFamily="2" charset="-128"/>
              </a:rPr>
              <a:t>～</a:t>
            </a:r>
            <a:r>
              <a:rPr lang="en-US" altLang="zh-CN" sz="2000">
                <a:solidFill>
                  <a:srgbClr val="00B050"/>
                </a:solidFill>
                <a:ea typeface="Meiryo" pitchFamily="2" charset="-128"/>
              </a:rPr>
              <a:t>1984)</a:t>
            </a:r>
            <a:endParaRPr lang="zh-CN" altLang="en-US" sz="2000">
              <a:solidFill>
                <a:srgbClr val="00B050"/>
              </a:solidFill>
              <a:ea typeface="Meiryo" pitchFamily="2" charset="-128"/>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457200" y="228603"/>
            <a:ext cx="8229600" cy="868363"/>
          </a:xfrm>
        </p:spPr>
        <p:txBody>
          <a:bodyPr anchor="ctr">
            <a:normAutofit fontScale="90000"/>
          </a:bodyPr>
          <a:lstStyle/>
          <a:p>
            <a:pPr eaLnBrk="1" hangingPunct="1"/>
            <a:r>
              <a:rPr lang="zh-CN" altLang="en-US" sz="2800" dirty="0">
                <a:ea typeface="宋体" pitchFamily="2" charset="-122"/>
              </a:rPr>
              <a:t/>
            </a:r>
            <a:br>
              <a:rPr lang="zh-CN" altLang="en-US" sz="2800" dirty="0">
                <a:ea typeface="宋体" pitchFamily="2" charset="-122"/>
              </a:rPr>
            </a:br>
            <a:r>
              <a:rPr lang="zh-CN" altLang="en-US" sz="2700" b="1" dirty="0">
                <a:solidFill>
                  <a:srgbClr val="660066"/>
                </a:solidFill>
                <a:latin typeface="微软雅黑" panose="020B0503020204020204" pitchFamily="34" charset="-122"/>
                <a:ea typeface="微软雅黑" panose="020B0503020204020204" pitchFamily="34" charset="-122"/>
                <a:cs typeface="+mn-cs"/>
              </a:rPr>
              <a:t>“六度分离”理论的实验证明</a:t>
            </a:r>
            <a:r>
              <a:rPr lang="zh-CN" altLang="en-US" sz="2800" dirty="0">
                <a:ea typeface="宋体" pitchFamily="2" charset="-122"/>
              </a:rPr>
              <a:t/>
            </a:r>
            <a:br>
              <a:rPr lang="zh-CN" altLang="en-US" sz="2800" dirty="0">
                <a:ea typeface="宋体" pitchFamily="2" charset="-122"/>
              </a:rPr>
            </a:br>
            <a:r>
              <a:rPr lang="zh-CN" altLang="en-US" sz="2400" dirty="0"/>
              <a:t>你和特朗普相隔不过6人</a:t>
            </a:r>
            <a:r>
              <a:rPr lang="zh-CN" altLang="en-US" dirty="0" smtClean="0">
                <a:ea typeface="宋体" pitchFamily="2" charset="-122"/>
              </a:rPr>
              <a:t/>
            </a:r>
            <a:br>
              <a:rPr lang="zh-CN" altLang="en-US" dirty="0" smtClean="0">
                <a:ea typeface="宋体" pitchFamily="2" charset="-122"/>
              </a:rPr>
            </a:br>
            <a:endParaRPr lang="zh-CN" altLang="en-US" dirty="0" smtClean="0">
              <a:ea typeface="宋体" pitchFamily="2" charset="-122"/>
            </a:endParaRPr>
          </a:p>
        </p:txBody>
      </p:sp>
      <p:sp>
        <p:nvSpPr>
          <p:cNvPr id="123907" name="Rectangle 3"/>
          <p:cNvSpPr>
            <a:spLocks noGrp="1" noChangeArrowheads="1"/>
          </p:cNvSpPr>
          <p:nvPr>
            <p:ph type="body" idx="4294967295"/>
          </p:nvPr>
        </p:nvSpPr>
        <p:spPr>
          <a:xfrm>
            <a:off x="533400" y="1066800"/>
            <a:ext cx="7824788" cy="5181600"/>
          </a:xfrm>
          <a:noFill/>
        </p:spPr>
        <p:txBody>
          <a:bodyPr/>
          <a:lstStyle/>
          <a:p>
            <a:pPr marL="0" indent="0">
              <a:spcBef>
                <a:spcPct val="0"/>
              </a:spcBef>
              <a:buNone/>
            </a:pPr>
            <a:r>
              <a:rPr lang="zh-CN" altLang="en-US" sz="2400" b="1" dirty="0">
                <a:solidFill>
                  <a:srgbClr val="7030A0"/>
                </a:solidFill>
              </a:rPr>
              <a:t>米尔格兰姆实验</a:t>
            </a:r>
            <a:endParaRPr lang="en-US" altLang="zh-CN" sz="2400" b="1" dirty="0">
              <a:solidFill>
                <a:srgbClr val="7030A0"/>
              </a:solidFill>
            </a:endParaRPr>
          </a:p>
          <a:p>
            <a:pPr lvl="1" eaLnBrk="1" hangingPunct="1">
              <a:spcBef>
                <a:spcPct val="0"/>
              </a:spcBef>
              <a:buFont typeface="Wingdings" pitchFamily="2" charset="2"/>
              <a:buChar char="Ø"/>
            </a:pPr>
            <a:r>
              <a:rPr lang="zh-CN" altLang="en-US" sz="2000" dirty="0"/>
              <a:t>从内布拉斯加州和堪萨斯州招募到一批志愿者，随机选择出其中的</a:t>
            </a:r>
            <a:r>
              <a:rPr lang="en-US" altLang="zh-CN" sz="2000" dirty="0"/>
              <a:t>300</a:t>
            </a:r>
            <a:r>
              <a:rPr lang="zh-CN" altLang="en-US" sz="2000" dirty="0"/>
              <a:t>名，请他们邮寄一个信函。信函的最终目标是米尔格兰姆指定的一名住在波士顿的股票经纪人。由于几乎可以肯定信函不会直接寄到目标，米尔格兰姆就让志愿者把信函发送给他们认为最有可能与目标建立联系的亲友，并要求每一个转寄信函的人都回发一封信件给米尔格兰姆本人。</a:t>
            </a:r>
            <a:endParaRPr lang="en-US" altLang="zh-CN" sz="2000" dirty="0"/>
          </a:p>
          <a:p>
            <a:pPr lvl="1" eaLnBrk="1" hangingPunct="1">
              <a:spcBef>
                <a:spcPct val="0"/>
              </a:spcBef>
              <a:buFont typeface="Wingdings" pitchFamily="2" charset="2"/>
              <a:buChar char="Ø"/>
            </a:pPr>
            <a:r>
              <a:rPr lang="zh-CN" altLang="en-US" sz="2000" dirty="0"/>
              <a:t>出人意料的是，有六十多封信最终到达了目标股票经济人手中，并且这些信函经过的中间人的数目平均只有</a:t>
            </a:r>
            <a:r>
              <a:rPr lang="en-US" altLang="zh-CN" sz="2000" dirty="0"/>
              <a:t>5</a:t>
            </a:r>
            <a:r>
              <a:rPr lang="zh-CN" altLang="en-US" sz="2000" dirty="0"/>
              <a:t>个。也就是说，陌生人之间建立联系的最远距离是</a:t>
            </a:r>
            <a:r>
              <a:rPr lang="en-US" altLang="zh-CN" sz="2000" dirty="0"/>
              <a:t>6</a:t>
            </a:r>
            <a:r>
              <a:rPr lang="zh-CN" altLang="en-US" sz="2000" dirty="0"/>
              <a:t>个人。六度空间理论的概念由此而来。</a:t>
            </a:r>
            <a:endParaRPr lang="en-US" altLang="zh-CN" sz="2000" dirty="0"/>
          </a:p>
          <a:p>
            <a:pPr lvl="1" eaLnBrk="1" hangingPunct="1">
              <a:spcBef>
                <a:spcPct val="0"/>
              </a:spcBef>
              <a:buFont typeface="Wingdings" pitchFamily="2" charset="2"/>
              <a:buChar char="Ø"/>
            </a:pPr>
            <a:r>
              <a:rPr lang="en-US" altLang="zh-CN" sz="2000" dirty="0"/>
              <a:t>1967</a:t>
            </a:r>
            <a:r>
              <a:rPr lang="zh-CN" altLang="en-US" sz="2000" dirty="0"/>
              <a:t>年</a:t>
            </a:r>
            <a:r>
              <a:rPr lang="en-US" altLang="zh-CN" sz="2000" dirty="0"/>
              <a:t>5</a:t>
            </a:r>
            <a:r>
              <a:rPr lang="zh-CN" altLang="en-US" sz="2000" dirty="0"/>
              <a:t>月，米尔格兰姆在</a:t>
            </a:r>
            <a:r>
              <a:rPr lang="en-US" altLang="zh-CN" sz="2000" dirty="0"/>
              <a:t>《</a:t>
            </a:r>
            <a:r>
              <a:rPr lang="zh-CN" altLang="en-US" sz="2000" dirty="0"/>
              <a:t>今日心理学</a:t>
            </a:r>
            <a:r>
              <a:rPr lang="en-US" altLang="zh-CN" sz="2000" dirty="0"/>
              <a:t>》</a:t>
            </a:r>
            <a:r>
              <a:rPr lang="zh-CN" altLang="en-US" sz="2000" dirty="0"/>
              <a:t>杂志上发表了实验结果，并提出了著名的“六度分离”理论。然而，实验的规模和结果在支持“六度分离理论”方面都不太乐观。此时的六度空间理论还只能是一个假说，而不能称为理论。</a:t>
            </a:r>
            <a:endParaRPr lang="zh-CN" alt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4745"/>
            <a:ext cx="8856984" cy="5904433"/>
          </a:xfrm>
        </p:spPr>
        <p:txBody>
          <a:bodyPr>
            <a:noAutofit/>
          </a:bodyPr>
          <a:lstStyle/>
          <a:p>
            <a:pPr marL="0" indent="0">
              <a:buNone/>
              <a:defRPr/>
            </a:pPr>
            <a:r>
              <a:rPr lang="en-US" altLang="zh-CN" sz="2600" dirty="0" smtClean="0"/>
              <a:t>      30</a:t>
            </a:r>
            <a:r>
              <a:rPr lang="zh-CN" altLang="en-US" sz="2600" dirty="0"/>
              <a:t>多年之后，</a:t>
            </a:r>
            <a:r>
              <a:rPr lang="en-US" altLang="zh-CN" sz="2600" dirty="0"/>
              <a:t>2002</a:t>
            </a:r>
            <a:r>
              <a:rPr lang="zh-CN" altLang="en-US" sz="2600" dirty="0"/>
              <a:t>年</a:t>
            </a:r>
            <a:r>
              <a:rPr lang="en-US" altLang="zh-CN" sz="2600" dirty="0"/>
              <a:t>1</a:t>
            </a:r>
            <a:r>
              <a:rPr lang="zh-CN" altLang="en-US" sz="2600" dirty="0"/>
              <a:t>月，为了验证“六度分离理论”理论，纽约州康乃尔大学的社会学家邓肯・瓦兹（</a:t>
            </a:r>
            <a:r>
              <a:rPr lang="en-US" altLang="zh-CN" sz="2600" dirty="0"/>
              <a:t>Duncan Watts</a:t>
            </a:r>
            <a:r>
              <a:rPr lang="zh-CN" altLang="en-US" sz="2600" dirty="0"/>
              <a:t>）和哥伦比亚大学社会学系合作，开展了一个“小世界研究计划”（</a:t>
            </a:r>
            <a:r>
              <a:rPr lang="en-US" altLang="zh-CN" sz="2600" dirty="0"/>
              <a:t>Small World Research Project</a:t>
            </a:r>
            <a:r>
              <a:rPr lang="zh-CN" altLang="en-US" sz="2600" dirty="0"/>
              <a:t>，简称</a:t>
            </a:r>
            <a:r>
              <a:rPr lang="en-US" altLang="zh-CN" sz="2600" dirty="0"/>
              <a:t>SWRP</a:t>
            </a:r>
            <a:r>
              <a:rPr lang="zh-CN" altLang="en-US" sz="2600" dirty="0"/>
              <a:t>），准备再次重复米尔格兰姆当年的实验。不同的是，这次实验借助的是现代高科技因特网，而且实验规模也扩展到了全球范围。 </a:t>
            </a:r>
            <a:endParaRPr lang="en-US" altLang="zh-CN" sz="2600" dirty="0"/>
          </a:p>
          <a:p>
            <a:pPr marL="0" indent="0">
              <a:buNone/>
              <a:defRPr/>
            </a:pPr>
            <a:r>
              <a:rPr lang="zh-CN" altLang="en-US" sz="2600" dirty="0"/>
              <a:t>     “小世界研究计划”进行了</a:t>
            </a:r>
            <a:r>
              <a:rPr lang="en-US" altLang="zh-CN" sz="2600" dirty="0"/>
              <a:t>20</a:t>
            </a:r>
            <a:r>
              <a:rPr lang="zh-CN" altLang="en-US" sz="2600" dirty="0"/>
              <a:t>多个月，有来自全球</a:t>
            </a:r>
            <a:r>
              <a:rPr lang="en-US" altLang="zh-CN" sz="2600" dirty="0"/>
              <a:t>166</a:t>
            </a:r>
            <a:r>
              <a:rPr lang="zh-CN" altLang="en-US" sz="2600" dirty="0"/>
              <a:t>个不同国家超过</a:t>
            </a:r>
            <a:r>
              <a:rPr lang="en-US" altLang="zh-CN" sz="2600" dirty="0"/>
              <a:t>6</a:t>
            </a:r>
            <a:r>
              <a:rPr lang="zh-CN" altLang="en-US" sz="2600" dirty="0"/>
              <a:t>万人参加其中。所有这些参与者的任务就是，发送</a:t>
            </a:r>
            <a:r>
              <a:rPr lang="en-US" altLang="zh-CN" sz="2600" dirty="0"/>
              <a:t>E-mail</a:t>
            </a:r>
            <a:r>
              <a:rPr lang="zh-CN" altLang="en-US" sz="2600" dirty="0"/>
              <a:t>，并最终让</a:t>
            </a:r>
            <a:r>
              <a:rPr lang="en-US" altLang="zh-CN" sz="2600" dirty="0"/>
              <a:t>E-mail</a:t>
            </a:r>
            <a:r>
              <a:rPr lang="zh-CN" altLang="en-US" sz="2600" dirty="0"/>
              <a:t>能够到达指定的</a:t>
            </a:r>
            <a:r>
              <a:rPr lang="en-US" altLang="zh-CN" sz="2600" dirty="0"/>
              <a:t>18</a:t>
            </a:r>
            <a:r>
              <a:rPr lang="zh-CN" altLang="en-US" sz="2600" dirty="0"/>
              <a:t>名“目标接收者”。但是前提有一个，那就是每封邮件你只能发给你认识的人，而且每次只能发一封。而这</a:t>
            </a:r>
            <a:r>
              <a:rPr lang="en-US" altLang="zh-CN" sz="2600" dirty="0"/>
              <a:t>18</a:t>
            </a:r>
            <a:r>
              <a:rPr lang="zh-CN" altLang="en-US" sz="2600" dirty="0"/>
              <a:t>名“目标接收者”全都是随机选出来的，他们的职业、性别、地理位置各不相同。</a:t>
            </a:r>
          </a:p>
        </p:txBody>
      </p:sp>
      <p:sp>
        <p:nvSpPr>
          <p:cNvPr id="2" name="矩形 1"/>
          <p:cNvSpPr/>
          <p:nvPr/>
        </p:nvSpPr>
        <p:spPr>
          <a:xfrm>
            <a:off x="486265" y="460709"/>
            <a:ext cx="3587842" cy="461665"/>
          </a:xfrm>
          <a:prstGeom prst="rect">
            <a:avLst/>
          </a:prstGeom>
        </p:spPr>
        <p:txBody>
          <a:bodyPr wrap="none">
            <a:spAutoFit/>
          </a:bodyPr>
          <a:lstStyle/>
          <a:p>
            <a:r>
              <a:rPr lang="zh-CN" altLang="en-US" sz="2400" b="1" dirty="0">
                <a:solidFill>
                  <a:srgbClr val="7030A0"/>
                </a:solidFill>
              </a:rPr>
              <a:t>“小世界研究计划”实验</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内容占位符 2"/>
          <p:cNvSpPr>
            <a:spLocks noGrp="1"/>
          </p:cNvSpPr>
          <p:nvPr>
            <p:ph idx="1"/>
          </p:nvPr>
        </p:nvSpPr>
        <p:spPr>
          <a:xfrm>
            <a:off x="611560" y="1556793"/>
            <a:ext cx="8064896" cy="4525963"/>
          </a:xfrm>
        </p:spPr>
        <p:txBody>
          <a:bodyPr/>
          <a:lstStyle/>
          <a:p>
            <a:pPr marL="0" lvl="1" indent="0">
              <a:lnSpc>
                <a:spcPct val="150000"/>
              </a:lnSpc>
              <a:buNone/>
            </a:pPr>
            <a:r>
              <a:rPr lang="zh-CN" altLang="en-US" dirty="0" smtClean="0"/>
              <a:t>        研究人员发现，在绝大多数情况下，人们只需通过</a:t>
            </a:r>
            <a:r>
              <a:rPr lang="en-US" altLang="zh-CN" dirty="0" smtClean="0"/>
              <a:t>5</a:t>
            </a:r>
            <a:r>
              <a:rPr lang="zh-CN" altLang="en-US" dirty="0" smtClean="0"/>
              <a:t>到</a:t>
            </a:r>
            <a:r>
              <a:rPr lang="en-US" altLang="zh-CN" dirty="0" smtClean="0"/>
              <a:t>7</a:t>
            </a:r>
            <a:r>
              <a:rPr lang="zh-CN" altLang="en-US" dirty="0" smtClean="0"/>
              <a:t>封</a:t>
            </a:r>
            <a:r>
              <a:rPr lang="en-US" altLang="zh-CN" dirty="0" smtClean="0"/>
              <a:t>E-mail</a:t>
            </a:r>
            <a:r>
              <a:rPr lang="zh-CN" altLang="en-US" dirty="0" smtClean="0"/>
              <a:t>就可以联系到“目标接收者”，显然“六度分离”理论所言不虚。 </a:t>
            </a:r>
            <a:br>
              <a:rPr lang="zh-CN" altLang="en-US" dirty="0" smtClean="0"/>
            </a:br>
            <a:r>
              <a:rPr lang="zh-CN" altLang="en-US" dirty="0" smtClean="0"/>
              <a:t>　　根据小世界研究计划结果，邓肯・瓦兹在</a:t>
            </a:r>
            <a:r>
              <a:rPr lang="en-US" altLang="zh-CN" dirty="0" smtClean="0"/>
              <a:t>2003</a:t>
            </a:r>
            <a:r>
              <a:rPr lang="zh-CN" altLang="en-US" dirty="0" smtClean="0"/>
              <a:t>年编著了</a:t>
            </a:r>
            <a:r>
              <a:rPr lang="en-US" altLang="zh-CN" dirty="0" smtClean="0"/>
              <a:t>Six Degrees</a:t>
            </a:r>
            <a:r>
              <a:rPr lang="zh-CN" altLang="en-US" dirty="0" smtClean="0"/>
              <a:t>：</a:t>
            </a:r>
            <a:r>
              <a:rPr lang="en-US" altLang="zh-CN" dirty="0" smtClean="0"/>
              <a:t>The Science of a Connected Age</a:t>
            </a:r>
            <a:r>
              <a:rPr lang="zh-CN" altLang="en-US" dirty="0" smtClean="0"/>
              <a:t>（</a:t>
            </a:r>
            <a:r>
              <a:rPr lang="en-US" altLang="zh-CN" dirty="0" smtClean="0"/>
              <a:t>《</a:t>
            </a:r>
            <a:r>
              <a:rPr lang="zh-CN" altLang="en-US" dirty="0" smtClean="0"/>
              <a:t>六度：互联时代的科学</a:t>
            </a:r>
            <a:r>
              <a:rPr lang="en-US" altLang="zh-CN" dirty="0" smtClean="0"/>
              <a:t>》</a:t>
            </a:r>
            <a:r>
              <a:rPr lang="zh-CN" altLang="en-US" dirty="0" smtClean="0"/>
              <a:t>）一书。</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457200">
              <a:lnSpc>
                <a:spcPct val="150000"/>
              </a:lnSpc>
              <a:spcBef>
                <a:spcPct val="0"/>
              </a:spcBef>
              <a:buNone/>
              <a:defRPr/>
            </a:pPr>
            <a:r>
              <a:rPr lang="zh-CN" altLang="en-US" sz="2400" dirty="0">
                <a:latin typeface="+mn-ea"/>
              </a:rPr>
              <a:t>微软公司的研究人员</a:t>
            </a:r>
            <a:r>
              <a:rPr lang="en-US" altLang="zh-CN" sz="2400" dirty="0">
                <a:latin typeface="+mn-ea"/>
              </a:rPr>
              <a:t>Jure </a:t>
            </a:r>
            <a:r>
              <a:rPr lang="en-US" altLang="zh-CN" sz="2400" dirty="0" err="1">
                <a:latin typeface="+mn-ea"/>
              </a:rPr>
              <a:t>Leckovec</a:t>
            </a:r>
            <a:r>
              <a:rPr lang="en-US" altLang="zh-CN" sz="2400" dirty="0">
                <a:latin typeface="+mn-ea"/>
              </a:rPr>
              <a:t> </a:t>
            </a:r>
            <a:r>
              <a:rPr lang="zh-CN" altLang="en-US" sz="2400" dirty="0">
                <a:latin typeface="+mn-ea"/>
              </a:rPr>
              <a:t>和 </a:t>
            </a:r>
            <a:r>
              <a:rPr lang="en-US" altLang="zh-CN" sz="2400" dirty="0">
                <a:latin typeface="+mn-ea"/>
              </a:rPr>
              <a:t>Eric Horvitz</a:t>
            </a:r>
            <a:r>
              <a:rPr lang="zh-CN" altLang="en-US" sz="2400" dirty="0">
                <a:latin typeface="+mn-ea"/>
              </a:rPr>
              <a:t>过滤</a:t>
            </a:r>
            <a:r>
              <a:rPr lang="en-US" altLang="zh-CN" sz="2400" dirty="0">
                <a:latin typeface="+mn-ea"/>
              </a:rPr>
              <a:t>2006</a:t>
            </a:r>
            <a:r>
              <a:rPr lang="zh-CN" altLang="en-US" sz="2400" dirty="0">
                <a:latin typeface="+mn-ea"/>
              </a:rPr>
              <a:t>年某一月的</a:t>
            </a:r>
            <a:r>
              <a:rPr lang="en-US" altLang="zh-CN" sz="2400" dirty="0">
                <a:latin typeface="+mn-ea"/>
              </a:rPr>
              <a:t>MSN</a:t>
            </a:r>
            <a:r>
              <a:rPr lang="zh-CN" altLang="en-US" sz="2400" dirty="0">
                <a:latin typeface="+mn-ea"/>
              </a:rPr>
              <a:t>简讯，记录下当月所有通过</a:t>
            </a:r>
            <a:r>
              <a:rPr lang="en-US" altLang="zh-CN" sz="2400" dirty="0">
                <a:latin typeface="+mn-ea"/>
              </a:rPr>
              <a:t>MSN</a:t>
            </a:r>
            <a:r>
              <a:rPr lang="zh-CN" altLang="en-US" sz="2400" dirty="0">
                <a:latin typeface="+mn-ea"/>
              </a:rPr>
              <a:t>发送消息的用户地址，分析了300多亿条地址信息，最终统计得出，多达78%的用户仅仅通过发送平均6.6条简讯，或者说通过6.6步，就可以和一个陌生人建立起联系。</a:t>
            </a:r>
            <a:endParaRPr lang="en-US" altLang="zh-CN" sz="2400" dirty="0">
              <a:latin typeface="+mn-ea"/>
            </a:endParaRPr>
          </a:p>
          <a:p>
            <a:pPr marL="0" indent="457200">
              <a:lnSpc>
                <a:spcPct val="150000"/>
              </a:lnSpc>
              <a:spcBef>
                <a:spcPct val="0"/>
              </a:spcBef>
              <a:buNone/>
              <a:defRPr/>
            </a:pPr>
            <a:r>
              <a:rPr lang="zh-CN" altLang="en-US" sz="2400" dirty="0">
                <a:latin typeface="+mn-ea"/>
              </a:rPr>
              <a:t>借助先进的科技，实验所用的信息量从最初的</a:t>
            </a:r>
            <a:r>
              <a:rPr lang="en-US" altLang="zh-CN" sz="2400" dirty="0">
                <a:latin typeface="+mn-ea"/>
              </a:rPr>
              <a:t>300</a:t>
            </a:r>
            <a:r>
              <a:rPr lang="zh-CN" altLang="en-US" sz="2400" dirty="0">
                <a:latin typeface="+mn-ea"/>
              </a:rPr>
              <a:t>扩大到</a:t>
            </a:r>
            <a:r>
              <a:rPr lang="en-US" altLang="zh-CN" sz="2400" dirty="0">
                <a:latin typeface="+mn-ea"/>
              </a:rPr>
              <a:t>300</a:t>
            </a:r>
            <a:r>
              <a:rPr lang="zh-CN" altLang="en-US" sz="2400" dirty="0">
                <a:latin typeface="+mn-ea"/>
              </a:rPr>
              <a:t>亿条，为理论提供了更坚实的基础。</a:t>
            </a:r>
          </a:p>
          <a:p>
            <a:pPr>
              <a:defRPr/>
            </a:pPr>
            <a:endParaRPr lang="zh-CN" altLang="en-US" sz="3600" dirty="0"/>
          </a:p>
        </p:txBody>
      </p:sp>
      <p:sp>
        <p:nvSpPr>
          <p:cNvPr id="4" name="矩形 3"/>
          <p:cNvSpPr/>
          <p:nvPr/>
        </p:nvSpPr>
        <p:spPr>
          <a:xfrm>
            <a:off x="486269" y="460709"/>
            <a:ext cx="2350323" cy="461665"/>
          </a:xfrm>
          <a:prstGeom prst="rect">
            <a:avLst/>
          </a:prstGeom>
        </p:spPr>
        <p:txBody>
          <a:bodyPr wrap="none">
            <a:spAutoFit/>
          </a:bodyPr>
          <a:lstStyle/>
          <a:p>
            <a:pPr>
              <a:spcBef>
                <a:spcPct val="0"/>
              </a:spcBef>
              <a:defRPr/>
            </a:pPr>
            <a:r>
              <a:rPr lang="zh-CN" altLang="en-US" sz="2400" b="1" dirty="0">
                <a:solidFill>
                  <a:srgbClr val="7030A0"/>
                </a:solidFill>
              </a:rPr>
              <a:t>微软公司的实验</a:t>
            </a:r>
            <a:endParaRPr lang="en-US" altLang="zh-CN" sz="2400" b="1" dirty="0">
              <a:solidFill>
                <a:srgbClr val="7030A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内容占位符 2"/>
          <p:cNvSpPr>
            <a:spLocks noGrp="1"/>
          </p:cNvSpPr>
          <p:nvPr>
            <p:ph idx="1"/>
          </p:nvPr>
        </p:nvSpPr>
        <p:spPr>
          <a:xfrm>
            <a:off x="395538" y="1124745"/>
            <a:ext cx="8142287" cy="2232025"/>
          </a:xfrm>
        </p:spPr>
        <p:txBody>
          <a:bodyPr/>
          <a:lstStyle/>
          <a:p>
            <a:r>
              <a:rPr lang="zh-CN" altLang="en-US" sz="2400" dirty="0"/>
              <a:t>六度分离理论认为在人际交往的脉络中，任意两个陌生人都可以通过“亲友的亲友”建立联系，这中间最多只要通过五个朋友就能达到目的。</a:t>
            </a:r>
          </a:p>
        </p:txBody>
      </p:sp>
      <p:pic>
        <p:nvPicPr>
          <p:cNvPr id="130052" name="图片 3"/>
          <p:cNvPicPr>
            <a:picLocks noChangeAspect="1"/>
          </p:cNvPicPr>
          <p:nvPr/>
        </p:nvPicPr>
        <p:blipFill>
          <a:blip r:embed="rId3"/>
          <a:srcRect/>
          <a:stretch>
            <a:fillRect/>
          </a:stretch>
        </p:blipFill>
        <p:spPr bwMode="auto">
          <a:xfrm>
            <a:off x="1907704" y="2324373"/>
            <a:ext cx="5759450" cy="4344988"/>
          </a:xfrm>
          <a:prstGeom prst="rect">
            <a:avLst/>
          </a:prstGeom>
          <a:noFill/>
          <a:ln w="9525">
            <a:noFill/>
            <a:miter lim="800000"/>
            <a:headEnd/>
            <a:tailEnd/>
          </a:ln>
        </p:spPr>
      </p:pic>
      <p:sp>
        <p:nvSpPr>
          <p:cNvPr id="4" name="矩形 3"/>
          <p:cNvSpPr/>
          <p:nvPr/>
        </p:nvSpPr>
        <p:spPr>
          <a:xfrm>
            <a:off x="486269" y="460709"/>
            <a:ext cx="2350323" cy="461665"/>
          </a:xfrm>
          <a:prstGeom prst="rect">
            <a:avLst/>
          </a:prstGeom>
        </p:spPr>
        <p:txBody>
          <a:bodyPr wrap="none">
            <a:spAutoFit/>
          </a:bodyPr>
          <a:lstStyle/>
          <a:p>
            <a:pPr>
              <a:spcBef>
                <a:spcPct val="0"/>
              </a:spcBef>
              <a:defRPr/>
            </a:pPr>
            <a:r>
              <a:rPr lang="zh-CN" altLang="en-US" sz="2400" b="1" dirty="0">
                <a:solidFill>
                  <a:srgbClr val="7030A0"/>
                </a:solidFill>
              </a:rPr>
              <a:t>微软公司的实验</a:t>
            </a:r>
            <a:endParaRPr lang="en-US" altLang="zh-CN" sz="2400" b="1" dirty="0">
              <a:solidFill>
                <a:srgbClr val="7030A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5"/>
          <a:stretch>
            <a:fillRect/>
          </a:stretch>
        </p:blipFill>
        <p:spPr>
          <a:xfrm>
            <a:off x="18728" y="936030"/>
            <a:ext cx="5849291" cy="5760640"/>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53275" y="6165475"/>
            <a:ext cx="457200" cy="609600"/>
          </a:xfrm>
          <a:prstGeom prst="rect">
            <a:avLst/>
          </a:prstGeom>
        </p:spPr>
      </p:pic>
      <p:sp>
        <p:nvSpPr>
          <p:cNvPr id="5" name="矩形 4"/>
          <p:cNvSpPr/>
          <p:nvPr/>
        </p:nvSpPr>
        <p:spPr>
          <a:xfrm>
            <a:off x="6505874" y="4347609"/>
            <a:ext cx="1431048" cy="1994457"/>
          </a:xfrm>
          <a:prstGeom prst="rect">
            <a:avLst/>
          </a:prstGeom>
        </p:spPr>
        <p:txBody>
          <a:bodyPr wrap="square">
            <a:spAutoFit/>
          </a:bodyPr>
          <a:lstStyle/>
          <a:p>
            <a:pPr>
              <a:lnSpc>
                <a:spcPct val="150000"/>
              </a:lnSpc>
            </a:pPr>
            <a:r>
              <a:rPr lang="zh-CN" altLang="en-US" sz="1400" dirty="0">
                <a:solidFill>
                  <a:srgbClr val="191919"/>
                </a:solidFill>
                <a:latin typeface="PingFang SC"/>
              </a:rPr>
              <a:t>英国牛津大学人类学家罗宾</a:t>
            </a:r>
            <a:r>
              <a:rPr lang="en-US" altLang="zh-CN" sz="1400" dirty="0">
                <a:solidFill>
                  <a:srgbClr val="191919"/>
                </a:solidFill>
                <a:latin typeface="PingFang SC"/>
              </a:rPr>
              <a:t>·</a:t>
            </a:r>
            <a:r>
              <a:rPr lang="zh-CN" altLang="en-US" sz="1400" dirty="0">
                <a:solidFill>
                  <a:srgbClr val="191919"/>
                </a:solidFill>
                <a:latin typeface="PingFang SC"/>
              </a:rPr>
              <a:t>邓巴在</a:t>
            </a:r>
            <a:r>
              <a:rPr lang="en-US" altLang="zh-CN" sz="1400" dirty="0">
                <a:solidFill>
                  <a:srgbClr val="191919"/>
                </a:solidFill>
                <a:latin typeface="PingFang SC"/>
              </a:rPr>
              <a:t>20</a:t>
            </a:r>
            <a:r>
              <a:rPr lang="zh-CN" altLang="en-US" sz="1400" dirty="0">
                <a:solidFill>
                  <a:srgbClr val="191919"/>
                </a:solidFill>
                <a:latin typeface="PingFang SC"/>
              </a:rPr>
              <a:t>世纪</a:t>
            </a:r>
            <a:r>
              <a:rPr lang="en-US" altLang="zh-CN" sz="1400" dirty="0">
                <a:solidFill>
                  <a:srgbClr val="191919"/>
                </a:solidFill>
                <a:latin typeface="PingFang SC"/>
              </a:rPr>
              <a:t>90</a:t>
            </a:r>
            <a:r>
              <a:rPr lang="zh-CN" altLang="en-US" sz="1400" dirty="0">
                <a:solidFill>
                  <a:srgbClr val="191919"/>
                </a:solidFill>
                <a:latin typeface="PingFang SC"/>
              </a:rPr>
              <a:t>年代提出的</a:t>
            </a:r>
            <a:r>
              <a:rPr lang="en-US" altLang="zh-CN" sz="1400" b="1" dirty="0">
                <a:solidFill>
                  <a:srgbClr val="191919"/>
                </a:solidFill>
                <a:latin typeface="PingFang SC"/>
              </a:rPr>
              <a:t>150</a:t>
            </a:r>
            <a:r>
              <a:rPr lang="zh-CN" altLang="en-US" sz="1400" b="1" dirty="0">
                <a:solidFill>
                  <a:srgbClr val="191919"/>
                </a:solidFill>
                <a:latin typeface="PingFang SC"/>
              </a:rPr>
              <a:t>定律</a:t>
            </a:r>
            <a:r>
              <a:rPr lang="zh-CN" altLang="en-US" sz="1400" dirty="0">
                <a:solidFill>
                  <a:srgbClr val="191919"/>
                </a:solidFill>
                <a:latin typeface="PingFang SC"/>
              </a:rPr>
              <a:t>（</a:t>
            </a:r>
            <a:r>
              <a:rPr lang="en-US" altLang="zh-CN" sz="1400" b="1" dirty="0">
                <a:solidFill>
                  <a:srgbClr val="191919"/>
                </a:solidFill>
                <a:latin typeface="PingFang SC"/>
              </a:rPr>
              <a:t>Rule of 150</a:t>
            </a:r>
            <a:r>
              <a:rPr lang="zh-CN" altLang="en-US" sz="1400" dirty="0">
                <a:solidFill>
                  <a:srgbClr val="191919"/>
                </a:solidFill>
                <a:latin typeface="PingFang SC"/>
              </a:rPr>
              <a:t>）</a:t>
            </a:r>
            <a:endParaRPr lang="zh-CN" altLang="en-US" sz="1400" dirty="0"/>
          </a:p>
        </p:txBody>
      </p:sp>
      <p:pic>
        <p:nvPicPr>
          <p:cNvPr id="6" name="图片 5"/>
          <p:cNvPicPr>
            <a:picLocks noChangeAspect="1"/>
          </p:cNvPicPr>
          <p:nvPr/>
        </p:nvPicPr>
        <p:blipFill>
          <a:blip r:embed="rId7"/>
          <a:stretch>
            <a:fillRect/>
          </a:stretch>
        </p:blipFill>
        <p:spPr>
          <a:xfrm>
            <a:off x="5868019" y="2346648"/>
            <a:ext cx="3027713" cy="1469702"/>
          </a:xfrm>
          <a:prstGeom prst="rect">
            <a:avLst/>
          </a:prstGeom>
        </p:spPr>
      </p:pic>
      <p:sp>
        <p:nvSpPr>
          <p:cNvPr id="7" name="矩形 6"/>
          <p:cNvSpPr/>
          <p:nvPr/>
        </p:nvSpPr>
        <p:spPr>
          <a:xfrm>
            <a:off x="6351459" y="1476076"/>
            <a:ext cx="2977097" cy="400110"/>
          </a:xfrm>
          <a:prstGeom prst="rect">
            <a:avLst/>
          </a:prstGeom>
        </p:spPr>
        <p:txBody>
          <a:bodyPr wrap="none">
            <a:spAutoFit/>
          </a:bodyPr>
          <a:lstStyle/>
          <a:p>
            <a:r>
              <a:rPr lang="zh-CN" altLang="en-US" sz="2000" b="1" dirty="0">
                <a:solidFill>
                  <a:srgbClr val="FF0000"/>
                </a:solidFill>
                <a:latin typeface="Agency FB" panose="020B0503020202020204" pitchFamily="34" charset="0"/>
              </a:rPr>
              <a:t>邓巴</a:t>
            </a:r>
            <a:r>
              <a:rPr lang="zh-CN" altLang="en-US" sz="2000" b="1" dirty="0" smtClean="0">
                <a:solidFill>
                  <a:srgbClr val="FF0000"/>
                </a:solidFill>
                <a:latin typeface="Agency FB" panose="020B0503020202020204" pitchFamily="34" charset="0"/>
              </a:rPr>
              <a:t>数（</a:t>
            </a:r>
            <a:r>
              <a:rPr lang="en-US" altLang="zh-CN" sz="2000" b="1" dirty="0">
                <a:solidFill>
                  <a:srgbClr val="FF0000"/>
                </a:solidFill>
                <a:latin typeface="Agency FB" panose="020B0503020202020204" pitchFamily="34" charset="0"/>
              </a:rPr>
              <a:t>Dunbar's number</a:t>
            </a:r>
            <a:r>
              <a:rPr lang="zh-CN" altLang="en-US" sz="2000" b="1" dirty="0">
                <a:solidFill>
                  <a:srgbClr val="FF0000"/>
                </a:solidFill>
                <a:latin typeface="Agency FB" panose="020B0503020202020204" pitchFamily="34" charset="0"/>
              </a:rPr>
              <a:t>）</a:t>
            </a:r>
          </a:p>
        </p:txBody>
      </p:sp>
      <p:pic>
        <p:nvPicPr>
          <p:cNvPr id="8" name="图片 7"/>
          <p:cNvPicPr>
            <a:picLocks noChangeAspect="1"/>
          </p:cNvPicPr>
          <p:nvPr/>
        </p:nvPicPr>
        <p:blipFill>
          <a:blip r:embed="rId8"/>
          <a:stretch>
            <a:fillRect/>
          </a:stretch>
        </p:blipFill>
        <p:spPr>
          <a:xfrm>
            <a:off x="8044273" y="4437113"/>
            <a:ext cx="844289" cy="1688579"/>
          </a:xfrm>
          <a:prstGeom prst="rect">
            <a:avLst/>
          </a:prstGeom>
        </p:spPr>
      </p:pic>
      <p:sp>
        <p:nvSpPr>
          <p:cNvPr id="9" name="矩形 8"/>
          <p:cNvSpPr/>
          <p:nvPr/>
        </p:nvSpPr>
        <p:spPr>
          <a:xfrm>
            <a:off x="7684750" y="6246589"/>
            <a:ext cx="2018501" cy="261610"/>
          </a:xfrm>
          <a:prstGeom prst="rect">
            <a:avLst/>
          </a:prstGeom>
        </p:spPr>
        <p:txBody>
          <a:bodyPr wrap="none">
            <a:spAutoFit/>
          </a:bodyPr>
          <a:lstStyle/>
          <a:p>
            <a:r>
              <a:rPr lang="zh-CN" altLang="en-US" sz="1100" dirty="0">
                <a:solidFill>
                  <a:srgbClr val="FF0000"/>
                </a:solidFill>
                <a:latin typeface="-apple-system"/>
              </a:rPr>
              <a:t>罗宾</a:t>
            </a:r>
            <a:r>
              <a:rPr lang="en-US" altLang="zh-CN" sz="1100" dirty="0">
                <a:solidFill>
                  <a:srgbClr val="FF0000"/>
                </a:solidFill>
                <a:latin typeface="-apple-system"/>
              </a:rPr>
              <a:t>·</a:t>
            </a:r>
            <a:r>
              <a:rPr lang="zh-CN" altLang="en-US" sz="1100" dirty="0">
                <a:solidFill>
                  <a:srgbClr val="FF0000"/>
                </a:solidFill>
                <a:latin typeface="-apple-system"/>
              </a:rPr>
              <a:t>邓巴（</a:t>
            </a:r>
            <a:r>
              <a:rPr lang="en-US" altLang="zh-CN" sz="1100" dirty="0">
                <a:solidFill>
                  <a:srgbClr val="FF0000"/>
                </a:solidFill>
                <a:latin typeface="-apple-system"/>
              </a:rPr>
              <a:t>Robin Dunbar</a:t>
            </a:r>
            <a:r>
              <a:rPr lang="zh-CN" altLang="en-US" sz="1100" dirty="0">
                <a:solidFill>
                  <a:srgbClr val="FF0000"/>
                </a:solidFill>
                <a:latin typeface="-apple-system"/>
              </a:rPr>
              <a:t>）</a:t>
            </a:r>
            <a:endParaRPr lang="zh-CN" altLang="en-US" sz="1100" dirty="0">
              <a:solidFill>
                <a:srgbClr val="FF0000"/>
              </a:solidFill>
            </a:endParaRPr>
          </a:p>
        </p:txBody>
      </p:sp>
    </p:spTree>
    <p:extLst>
      <p:ext uri="{BB962C8B-B14F-4D97-AF65-F5344CB8AC3E}">
        <p14:creationId xmlns:p14="http://schemas.microsoft.com/office/powerpoint/2010/main" val="1990547257"/>
      </p:ext>
    </p:extLst>
  </p:cSld>
  <p:clrMapOvr>
    <a:masterClrMapping/>
  </p:clrMapOvr>
  <mc:AlternateContent xmlns:mc="http://schemas.openxmlformats.org/markup-compatibility/2006">
    <mc:Choice xmlns:p14="http://schemas.microsoft.com/office/powerpoint/2010/main" Requires="p14">
      <p:transition spd="slow" p14:dur="2000" advTm="109783"/>
    </mc:Choice>
    <mc:Fallback>
      <p:transition spd="slow" advTm="109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4294967295"/>
          </p:nvPr>
        </p:nvSpPr>
        <p:spPr>
          <a:xfrm>
            <a:off x="395536" y="1412777"/>
            <a:ext cx="8534400" cy="4872137"/>
          </a:xfrm>
        </p:spPr>
        <p:txBody>
          <a:bodyPr>
            <a:noAutofit/>
          </a:bodyPr>
          <a:lstStyle/>
          <a:p>
            <a:pPr marL="0" indent="0">
              <a:lnSpc>
                <a:spcPct val="150000"/>
              </a:lnSpc>
              <a:buNone/>
            </a:pPr>
            <a:r>
              <a:rPr lang="en-US" altLang="zh-CN" sz="2800" dirty="0" smtClean="0"/>
              <a:t>1. </a:t>
            </a:r>
            <a:r>
              <a:rPr lang="zh-CN" altLang="en-US" sz="2800" dirty="0" smtClean="0"/>
              <a:t>单向传递性</a:t>
            </a:r>
          </a:p>
          <a:p>
            <a:pPr marL="990600" lvl="1" indent="-533400">
              <a:lnSpc>
                <a:spcPct val="150000"/>
              </a:lnSpc>
            </a:pPr>
            <a:r>
              <a:rPr lang="zh-CN" altLang="en-US" sz="2400" dirty="0" smtClean="0"/>
              <a:t>信息交流是一种时间和空间都不可逆的过程，信息的流动总是从</a:t>
            </a:r>
            <a:r>
              <a:rPr lang="en-US" altLang="zh-CN" sz="2400" dirty="0" smtClean="0"/>
              <a:t>S</a:t>
            </a:r>
            <a:r>
              <a:rPr lang="zh-CN" altLang="en-US" sz="2400" dirty="0" smtClean="0"/>
              <a:t>流向</a:t>
            </a:r>
            <a:r>
              <a:rPr lang="en-US" altLang="zh-CN" sz="2400" dirty="0" smtClean="0"/>
              <a:t>R</a:t>
            </a:r>
            <a:r>
              <a:rPr lang="zh-CN" altLang="en-US" sz="2400" dirty="0" smtClean="0"/>
              <a:t>。</a:t>
            </a:r>
            <a:endParaRPr lang="en-US" altLang="zh-CN" sz="2400" dirty="0" smtClean="0"/>
          </a:p>
          <a:p>
            <a:pPr marL="0" lvl="1" indent="0">
              <a:lnSpc>
                <a:spcPct val="150000"/>
              </a:lnSpc>
              <a:buNone/>
            </a:pPr>
            <a:r>
              <a:rPr lang="en-US" altLang="zh-CN" dirty="0" smtClean="0"/>
              <a:t>2. </a:t>
            </a:r>
            <a:r>
              <a:rPr lang="zh-CN" altLang="en-US" dirty="0" smtClean="0"/>
              <a:t>信</a:t>
            </a:r>
            <a:r>
              <a:rPr lang="zh-CN" altLang="en-US" dirty="0"/>
              <a:t>息间接</a:t>
            </a:r>
            <a:r>
              <a:rPr lang="zh-CN" altLang="en-US" dirty="0" smtClean="0"/>
              <a:t>性</a:t>
            </a:r>
            <a:endParaRPr lang="en-US" altLang="zh-CN" dirty="0" smtClean="0"/>
          </a:p>
          <a:p>
            <a:pPr marL="990600" lvl="1" indent="-533400">
              <a:lnSpc>
                <a:spcPct val="150000"/>
              </a:lnSpc>
            </a:pPr>
            <a:r>
              <a:rPr lang="zh-CN" altLang="en-US" sz="2400" dirty="0"/>
              <a:t>在信息交流中所传递的信息都是从“客观信息（</a:t>
            </a:r>
            <a:r>
              <a:rPr lang="zh-CN" altLang="en-US" sz="2400" b="1" dirty="0">
                <a:solidFill>
                  <a:srgbClr val="FF0000"/>
                </a:solidFill>
              </a:rPr>
              <a:t>本体论信息</a:t>
            </a:r>
            <a:r>
              <a:rPr lang="zh-CN" altLang="en-US" sz="2400" dirty="0"/>
              <a:t>）”转换而来的“主观信息（</a:t>
            </a:r>
            <a:r>
              <a:rPr lang="zh-CN" altLang="en-US" sz="2400" b="1" dirty="0">
                <a:solidFill>
                  <a:srgbClr val="FF0000"/>
                </a:solidFill>
              </a:rPr>
              <a:t>认识论信息</a:t>
            </a:r>
            <a:r>
              <a:rPr lang="zh-CN" altLang="en-US" sz="2400" dirty="0"/>
              <a:t>）”。</a:t>
            </a:r>
          </a:p>
          <a:p>
            <a:pPr marL="400050" lvl="2" indent="0">
              <a:lnSpc>
                <a:spcPct val="150000"/>
              </a:lnSpc>
              <a:buNone/>
            </a:pPr>
            <a:endParaRPr lang="en-US" altLang="zh-CN" dirty="0" smtClean="0"/>
          </a:p>
          <a:p>
            <a:pPr marL="0" lvl="1" indent="0">
              <a:lnSpc>
                <a:spcPct val="150000"/>
              </a:lnSpc>
              <a:buNone/>
            </a:pPr>
            <a:endParaRPr lang="zh-CN" altLang="en-US" dirty="0"/>
          </a:p>
          <a:p>
            <a:pPr marL="990600" lvl="1" indent="-533400">
              <a:lnSpc>
                <a:spcPct val="150000"/>
              </a:lnSpc>
            </a:pPr>
            <a:endParaRPr lang="zh-CN" altLang="en-US" sz="2400" dirty="0" smtClean="0"/>
          </a:p>
        </p:txBody>
      </p:sp>
      <p:sp>
        <p:nvSpPr>
          <p:cNvPr id="30724" name="灯片编号占位符 5"/>
          <p:cNvSpPr txBox="1">
            <a:spLocks noGrp="1" noChangeArrowheads="1"/>
          </p:cNvSpPr>
          <p:nvPr/>
        </p:nvSpPr>
        <p:spPr bwMode="auto">
          <a:xfrm>
            <a:off x="7524750" y="6284913"/>
            <a:ext cx="933450" cy="457200"/>
          </a:xfrm>
          <a:prstGeom prst="rect">
            <a:avLst/>
          </a:prstGeom>
          <a:noFill/>
          <a:ln w="9525">
            <a:noFill/>
            <a:miter lim="800000"/>
            <a:headEnd/>
            <a:tailEnd/>
          </a:ln>
        </p:spPr>
        <p:txBody>
          <a:bodyPr/>
          <a:lstStyle/>
          <a:p>
            <a:pPr algn="r" eaLnBrk="1" hangingPunct="1">
              <a:buFont typeface="Arial" pitchFamily="34" charset="0"/>
              <a:buNone/>
            </a:pPr>
            <a:fld id="{25636710-EB29-4172-92A5-44A8CEA29B8D}" type="slidenum">
              <a:rPr lang="en-US" altLang="zh-CN" sz="1600"/>
              <a:pPr algn="r" eaLnBrk="1" hangingPunct="1">
                <a:buFont typeface="Arial" pitchFamily="34" charset="0"/>
                <a:buNone/>
              </a:pPr>
              <a:t>9</a:t>
            </a:fld>
            <a:endParaRPr lang="en-US" altLang="zh-CN" sz="1600"/>
          </a:p>
        </p:txBody>
      </p:sp>
      <p:sp>
        <p:nvSpPr>
          <p:cNvPr id="5" name="Rectangle 2"/>
          <p:cNvSpPr txBox="1">
            <a:spLocks noChangeArrowheads="1"/>
          </p:cNvSpPr>
          <p:nvPr/>
        </p:nvSpPr>
        <p:spPr>
          <a:xfrm>
            <a:off x="5" y="357166"/>
            <a:ext cx="5616575" cy="576263"/>
          </a:xfrm>
          <a:prstGeom prst="rect">
            <a:avLst/>
          </a:prstGeom>
        </p:spPr>
        <p:txBody>
          <a:bodyPr vert="horz" lIns="91440" tIns="45720" rIns="91440" bIns="45720" rtlCol="0" anchor="ctr">
            <a:noAutofit/>
          </a:bodyPr>
          <a:lstStyle/>
          <a:p>
            <a:pPr algn="ctr">
              <a:spcBef>
                <a:spcPct val="0"/>
              </a:spcBef>
              <a:defRPr/>
            </a:pPr>
            <a:r>
              <a:rPr lang="en-US" altLang="zh-CN" sz="3200" dirty="0">
                <a:solidFill>
                  <a:srgbClr val="660066"/>
                </a:solidFill>
                <a:latin typeface="黑体" panose="02010609060101010101" pitchFamily="49" charset="-122"/>
                <a:ea typeface="黑体" panose="02010609060101010101" pitchFamily="49" charset="-122"/>
                <a:cs typeface="+mj-cs"/>
              </a:rPr>
              <a:t>6.1.3 </a:t>
            </a:r>
            <a:r>
              <a:rPr lang="zh-CN" altLang="en-US" sz="3200" dirty="0">
                <a:solidFill>
                  <a:srgbClr val="660066"/>
                </a:solidFill>
                <a:latin typeface="黑体" panose="02010609060101010101" pitchFamily="49" charset="-122"/>
                <a:ea typeface="黑体" panose="02010609060101010101" pitchFamily="49" charset="-122"/>
                <a:cs typeface="+mj-cs"/>
              </a:rPr>
              <a:t>信息交流的特征</a:t>
            </a:r>
            <a:endParaRPr lang="en-US" altLang="zh-CN" sz="3200" dirty="0">
              <a:solidFill>
                <a:srgbClr val="660066"/>
              </a:solidFill>
              <a:latin typeface="黑体" panose="02010609060101010101" pitchFamily="49" charset="-122"/>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 calcmode="lin" valueType="num">
                                      <p:cBhvr additive="base">
                                        <p:cTn id="11"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 calcmode="lin" valueType="num">
                                      <p:cBhvr additive="base">
                                        <p:cTn id="15"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anim calcmode="lin" valueType="num">
                                      <p:cBhvr additive="base">
                                        <p:cTn id="19"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00717" y="0"/>
            <a:ext cx="8229600" cy="1143000"/>
          </a:xfrm>
        </p:spPr>
        <p:txBody>
          <a:bodyPr vert="horz" lIns="91440" tIns="45720" rIns="91440" bIns="45720" rtlCol="0" anchor="ctr">
            <a:normAutofit/>
          </a:bodyPr>
          <a:lstStyle/>
          <a:p>
            <a:r>
              <a:rPr lang="zh-CN" altLang="en-US" sz="2800" b="1" dirty="0" smtClean="0">
                <a:latin typeface="Agency FB" panose="020B0503020202020204" pitchFamily="34" charset="0"/>
              </a:rPr>
              <a:t>数学科学界的小</a:t>
            </a:r>
            <a:r>
              <a:rPr lang="zh-CN" altLang="en-US" sz="2800" b="1" dirty="0">
                <a:latin typeface="Agency FB" panose="020B0503020202020204" pitchFamily="34" charset="0"/>
              </a:rPr>
              <a:t>世</a:t>
            </a:r>
            <a:r>
              <a:rPr lang="zh-CN" altLang="en-US" sz="2800" b="1" dirty="0" smtClean="0">
                <a:latin typeface="Agency FB" panose="020B0503020202020204" pitchFamily="34" charset="0"/>
              </a:rPr>
              <a:t>界</a:t>
            </a:r>
            <a:r>
              <a:rPr lang="en-US" altLang="zh-CN" sz="2800" b="1" dirty="0" smtClean="0">
                <a:latin typeface="Agency FB" panose="020B0503020202020204" pitchFamily="34" charset="0"/>
              </a:rPr>
              <a:t>---</a:t>
            </a:r>
            <a:r>
              <a:rPr lang="en-US" altLang="zh-CN" sz="2800" b="1" dirty="0" err="1">
                <a:latin typeface="Agency FB" panose="020B0503020202020204" pitchFamily="34" charset="0"/>
              </a:rPr>
              <a:t>Erdos</a:t>
            </a:r>
            <a:r>
              <a:rPr lang="zh-CN" altLang="en-US" sz="2800" b="1" dirty="0" smtClean="0">
                <a:latin typeface="Agency FB" panose="020B0503020202020204" pitchFamily="34" charset="0"/>
              </a:rPr>
              <a:t>数</a:t>
            </a:r>
            <a:r>
              <a:rPr lang="en-US" altLang="zh-CN" sz="2800" dirty="0"/>
              <a:t>(</a:t>
            </a:r>
            <a:r>
              <a:rPr lang="en-US" altLang="zh-CN" sz="2800" dirty="0" err="1"/>
              <a:t>Erdos</a:t>
            </a:r>
            <a:r>
              <a:rPr lang="en-US" altLang="zh-CN" sz="2800" dirty="0"/>
              <a:t> </a:t>
            </a:r>
            <a:r>
              <a:rPr lang="en-US" altLang="zh-CN" sz="2800" dirty="0" smtClean="0"/>
              <a:t>number</a:t>
            </a:r>
            <a:r>
              <a:rPr lang="en-US" altLang="zh-CN" sz="2800" dirty="0" smtClean="0">
                <a:solidFill>
                  <a:schemeClr val="tx1"/>
                </a:solidFill>
                <a:latin typeface="Arial" panose="020B0604020202020204" pitchFamily="34" charset="0"/>
                <a:ea typeface="宋体" panose="02010600030101010101" pitchFamily="2" charset="-122"/>
              </a:rPr>
              <a:t>)</a:t>
            </a:r>
            <a:endParaRPr lang="zh-CN" altLang="en-US" sz="2800" b="1" dirty="0">
              <a:latin typeface="Agency FB" panose="020B0503020202020204" pitchFamily="34" charset="0"/>
            </a:endParaRPr>
          </a:p>
        </p:txBody>
      </p:sp>
      <p:sp>
        <p:nvSpPr>
          <p:cNvPr id="205827" name="Rectangle 3"/>
          <p:cNvSpPr>
            <a:spLocks noGrp="1" noChangeArrowheads="1"/>
          </p:cNvSpPr>
          <p:nvPr>
            <p:ph idx="1"/>
          </p:nvPr>
        </p:nvSpPr>
        <p:spPr>
          <a:xfrm>
            <a:off x="395536" y="1276037"/>
            <a:ext cx="6341609" cy="4392613"/>
          </a:xfrm>
        </p:spPr>
        <p:txBody>
          <a:bodyPr>
            <a:noAutofit/>
          </a:bodyPr>
          <a:lstStyle/>
          <a:p>
            <a:pPr>
              <a:lnSpc>
                <a:spcPct val="150000"/>
              </a:lnSpc>
            </a:pPr>
            <a:r>
              <a:rPr lang="en-US" altLang="zh-CN" sz="1800" b="1" dirty="0" err="1" smtClean="0"/>
              <a:t>Erdos</a:t>
            </a:r>
            <a:r>
              <a:rPr lang="zh-CN" altLang="en-US" sz="1800" dirty="0" smtClean="0"/>
              <a:t>的</a:t>
            </a:r>
            <a:r>
              <a:rPr lang="zh-CN" altLang="en-US" sz="1800" dirty="0"/>
              <a:t>论文涵盖数学各个分支领域，甚至统计、物理等跨学科领域</a:t>
            </a:r>
            <a:r>
              <a:rPr lang="zh-CN" altLang="en-US" sz="1800" dirty="0" smtClean="0"/>
              <a:t>。据</a:t>
            </a:r>
            <a:r>
              <a:rPr lang="zh-CN" altLang="en-US" sz="1800" dirty="0"/>
              <a:t>说他每天工作</a:t>
            </a:r>
            <a:r>
              <a:rPr lang="en-US" altLang="zh-CN" sz="1800" dirty="0"/>
              <a:t>19</a:t>
            </a:r>
            <a:r>
              <a:rPr lang="zh-CN" altLang="en-US" sz="1800" dirty="0"/>
              <a:t>小时，在古稀之年仍然如此。他毕生发表过的数学论文超过</a:t>
            </a:r>
            <a:r>
              <a:rPr lang="en-US" altLang="zh-CN" sz="1800" dirty="0"/>
              <a:t>1500</a:t>
            </a:r>
            <a:r>
              <a:rPr lang="zh-CN" altLang="en-US" sz="1800" dirty="0" smtClean="0"/>
              <a:t>篇。</a:t>
            </a:r>
            <a:r>
              <a:rPr lang="en-US" altLang="zh-CN" sz="1800" dirty="0"/>
              <a:t> </a:t>
            </a:r>
            <a:r>
              <a:rPr lang="en-US" altLang="zh-CN" sz="1800" dirty="0" err="1"/>
              <a:t>Erdos</a:t>
            </a:r>
            <a:r>
              <a:rPr lang="zh-CN" altLang="en-US" sz="1800" dirty="0" smtClean="0"/>
              <a:t>从</a:t>
            </a:r>
            <a:r>
              <a:rPr lang="zh-CN" altLang="en-US" sz="1800" dirty="0"/>
              <a:t>来没有一固定的职位，从来不定居在一个地方，也没有结婚，带著一半空的手提箱，穿梭于学术研讨会，浪迹天涯，颇富传奇色彩。有人称他为流浪学者</a:t>
            </a:r>
            <a:r>
              <a:rPr lang="en-US" altLang="zh-CN" sz="1800" dirty="0"/>
              <a:t>(</a:t>
            </a:r>
            <a:r>
              <a:rPr lang="en-US" altLang="zh-CN" sz="1800" dirty="0" smtClean="0"/>
              <a:t>wandering</a:t>
            </a:r>
            <a:r>
              <a:rPr lang="en-US" altLang="zh-CN" sz="1800" dirty="0"/>
              <a:t> scholar)</a:t>
            </a:r>
            <a:r>
              <a:rPr lang="zh-CN" altLang="en-US" sz="1800" dirty="0" smtClean="0"/>
              <a:t>。</a:t>
            </a:r>
            <a:endParaRPr lang="en-US" altLang="zh-CN" sz="1800" dirty="0" smtClean="0"/>
          </a:p>
          <a:p>
            <a:pPr>
              <a:lnSpc>
                <a:spcPct val="150000"/>
              </a:lnSpc>
            </a:pPr>
            <a:r>
              <a:rPr lang="zh-CN" altLang="en-US" sz="1800" dirty="0" smtClean="0"/>
              <a:t>各</a:t>
            </a:r>
            <a:r>
              <a:rPr lang="zh-CN" altLang="en-US" sz="1800" dirty="0"/>
              <a:t>地都有热心的数学家提供他舒适的食宿，安排他的一切，他则对招待他的主人，给出一些挑战性的数学难题，或给予研究上的指导做为回馈。</a:t>
            </a:r>
          </a:p>
          <a:p>
            <a:pPr>
              <a:lnSpc>
                <a:spcPct val="150000"/>
              </a:lnSpc>
            </a:pPr>
            <a:r>
              <a:rPr lang="zh-CN" altLang="en-US" sz="1800" dirty="0"/>
              <a:t>他可以和许多不同领域的数学家合作。数学家常将本身长久解决不了的问题和他讨论，于是很快地一篇论文便诞生了。 </a:t>
            </a:r>
          </a:p>
        </p:txBody>
      </p:sp>
      <p:pic>
        <p:nvPicPr>
          <p:cNvPr id="205829" name="Picture 5" descr="erdos3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694" y="1464981"/>
            <a:ext cx="1388286" cy="1977590"/>
          </a:xfrm>
          <a:prstGeom prst="rect">
            <a:avLst/>
          </a:prstGeom>
          <a:noFill/>
          <a:extLst>
            <a:ext uri="{909E8E84-426E-40DD-AFC4-6F175D3DCCD1}">
              <a14:hiddenFill xmlns:a14="http://schemas.microsoft.com/office/drawing/2010/main">
                <a:solidFill>
                  <a:srgbClr val="FFFFFF"/>
                </a:solidFill>
              </a14:hiddenFill>
            </a:ext>
          </a:extLst>
        </p:spPr>
      </p:pic>
      <p:pic>
        <p:nvPicPr>
          <p:cNvPr id="205831" name="Picture 7" descr="paul-erdo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4193" y="4434700"/>
            <a:ext cx="1084267" cy="1772816"/>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80958" y="6002727"/>
            <a:ext cx="457200" cy="609600"/>
          </a:xfrm>
          <a:prstGeom prst="rect">
            <a:avLst/>
          </a:prstGeom>
        </p:spPr>
      </p:pic>
      <p:sp>
        <p:nvSpPr>
          <p:cNvPr id="3" name="矩形 2"/>
          <p:cNvSpPr/>
          <p:nvPr/>
        </p:nvSpPr>
        <p:spPr>
          <a:xfrm>
            <a:off x="6579567" y="3577289"/>
            <a:ext cx="1313180" cy="369332"/>
          </a:xfrm>
          <a:prstGeom prst="rect">
            <a:avLst/>
          </a:prstGeom>
        </p:spPr>
        <p:txBody>
          <a:bodyPr wrap="none">
            <a:spAutoFit/>
          </a:bodyPr>
          <a:lstStyle/>
          <a:p>
            <a:r>
              <a:rPr lang="en-US" altLang="zh-CN" dirty="0">
                <a:solidFill>
                  <a:srgbClr val="333333"/>
                </a:solidFill>
                <a:latin typeface="arial" panose="020B0604020202020204" pitchFamily="34" charset="0"/>
              </a:rPr>
              <a:t>Paul </a:t>
            </a:r>
            <a:r>
              <a:rPr lang="en-US" altLang="zh-CN" dirty="0" err="1">
                <a:solidFill>
                  <a:srgbClr val="333333"/>
                </a:solidFill>
                <a:latin typeface="arial" panose="020B0604020202020204" pitchFamily="34" charset="0"/>
              </a:rPr>
              <a:t>Erdos</a:t>
            </a:r>
            <a:endParaRPr lang="zh-CN" altLang="en-US" dirty="0"/>
          </a:p>
        </p:txBody>
      </p:sp>
      <p:sp>
        <p:nvSpPr>
          <p:cNvPr id="4" name="矩形 3"/>
          <p:cNvSpPr/>
          <p:nvPr/>
        </p:nvSpPr>
        <p:spPr>
          <a:xfrm>
            <a:off x="7523837" y="6343330"/>
            <a:ext cx="1107996" cy="369332"/>
          </a:xfrm>
          <a:prstGeom prst="rect">
            <a:avLst/>
          </a:prstGeom>
        </p:spPr>
        <p:txBody>
          <a:bodyPr wrap="none">
            <a:spAutoFit/>
          </a:bodyPr>
          <a:lstStyle/>
          <a:p>
            <a:r>
              <a:rPr lang="zh-CN" altLang="en-US" dirty="0">
                <a:solidFill>
                  <a:srgbClr val="191919"/>
                </a:solidFill>
                <a:latin typeface="PingFang SC"/>
              </a:rPr>
              <a:t>埃</a:t>
            </a:r>
            <a:r>
              <a:rPr lang="zh-CN" altLang="en-US" dirty="0" smtClean="0">
                <a:solidFill>
                  <a:srgbClr val="191919"/>
                </a:solidFill>
                <a:latin typeface="PingFang SC"/>
              </a:rPr>
              <a:t>尔</a:t>
            </a:r>
            <a:r>
              <a:rPr lang="zh-CN" altLang="en-US" dirty="0">
                <a:solidFill>
                  <a:srgbClr val="191919"/>
                </a:solidFill>
                <a:latin typeface="PingFang SC"/>
              </a:rPr>
              <a:t>多斯</a:t>
            </a:r>
            <a:endParaRPr lang="zh-CN" altLang="en-US" dirty="0"/>
          </a:p>
        </p:txBody>
      </p:sp>
      <p:sp>
        <p:nvSpPr>
          <p:cNvPr id="5" name="矩形 4"/>
          <p:cNvSpPr/>
          <p:nvPr/>
        </p:nvSpPr>
        <p:spPr>
          <a:xfrm>
            <a:off x="7338158" y="3926191"/>
            <a:ext cx="1582484" cy="369332"/>
          </a:xfrm>
          <a:prstGeom prst="rect">
            <a:avLst/>
          </a:prstGeom>
        </p:spPr>
        <p:txBody>
          <a:bodyPr wrap="none">
            <a:spAutoFit/>
          </a:bodyPr>
          <a:lstStyle/>
          <a:p>
            <a:r>
              <a:rPr lang="zh-CN" altLang="en-US" b="1" dirty="0">
                <a:solidFill>
                  <a:srgbClr val="191919"/>
                </a:solidFill>
                <a:latin typeface="PingFang SC"/>
              </a:rPr>
              <a:t>摄于</a:t>
            </a:r>
            <a:r>
              <a:rPr lang="en-US" altLang="zh-CN" b="1" dirty="0">
                <a:solidFill>
                  <a:srgbClr val="191919"/>
                </a:solidFill>
                <a:latin typeface="PingFang SC"/>
              </a:rPr>
              <a:t>1983</a:t>
            </a:r>
            <a:r>
              <a:rPr lang="zh-CN" altLang="en-US" b="1" dirty="0">
                <a:solidFill>
                  <a:srgbClr val="191919"/>
                </a:solidFill>
                <a:latin typeface="PingFang SC"/>
              </a:rPr>
              <a:t>年夏</a:t>
            </a:r>
            <a:endParaRPr lang="zh-CN" altLang="en-US" dirty="0"/>
          </a:p>
        </p:txBody>
      </p:sp>
    </p:spTree>
    <p:extLst>
      <p:ext uri="{BB962C8B-B14F-4D97-AF65-F5344CB8AC3E}">
        <p14:creationId xmlns:p14="http://schemas.microsoft.com/office/powerpoint/2010/main" val="167749652"/>
      </p:ext>
    </p:extLst>
  </p:cSld>
  <p:clrMapOvr>
    <a:masterClrMapping/>
  </p:clrMapOvr>
  <mc:AlternateContent xmlns:mc="http://schemas.openxmlformats.org/markup-compatibility/2006">
    <mc:Choice xmlns:p14="http://schemas.microsoft.com/office/powerpoint/2010/main" Requires="p14">
      <p:transition spd="slow" p14:dur="2000" advTm="43080"/>
    </mc:Choice>
    <mc:Fallback>
      <p:transition spd="slow" advTm="4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323528" y="0"/>
            <a:ext cx="8229600" cy="1143000"/>
          </a:xfrm>
        </p:spPr>
        <p:txBody>
          <a:bodyPr vert="horz" lIns="91440" tIns="45720" rIns="91440" bIns="45720" rtlCol="0" anchor="ctr">
            <a:normAutofit/>
          </a:bodyPr>
          <a:lstStyle/>
          <a:p>
            <a:r>
              <a:rPr lang="zh-CN" altLang="en-US" sz="3200" b="1" dirty="0">
                <a:latin typeface="Agency FB" panose="020B0503020202020204" pitchFamily="34" charset="0"/>
              </a:rPr>
              <a:t>数学科学界的小世界</a:t>
            </a:r>
            <a:r>
              <a:rPr lang="en-US" altLang="zh-CN" sz="3200" b="1" dirty="0">
                <a:latin typeface="Agency FB" panose="020B0503020202020204" pitchFamily="34" charset="0"/>
              </a:rPr>
              <a:t>---</a:t>
            </a:r>
            <a:r>
              <a:rPr lang="en-US" altLang="zh-CN" sz="3200" b="1" dirty="0" err="1">
                <a:latin typeface="Agency FB" panose="020B0503020202020204" pitchFamily="34" charset="0"/>
              </a:rPr>
              <a:t>Erdos</a:t>
            </a:r>
            <a:r>
              <a:rPr lang="zh-CN" altLang="en-US" sz="3200" b="1" dirty="0" smtClean="0">
                <a:latin typeface="Agency FB" panose="020B0503020202020204" pitchFamily="34" charset="0"/>
              </a:rPr>
              <a:t>数</a:t>
            </a:r>
            <a:r>
              <a:rPr lang="en-US" altLang="zh-CN" sz="3200" dirty="0" smtClean="0"/>
              <a:t>(</a:t>
            </a:r>
            <a:r>
              <a:rPr lang="en-US" altLang="zh-CN" sz="2400" dirty="0">
                <a:latin typeface="Agency FB" panose="020B0503020202020204" pitchFamily="34" charset="0"/>
              </a:rPr>
              <a:t>Casper Goffman</a:t>
            </a:r>
            <a:r>
              <a:rPr lang="en-US" altLang="zh-CN" sz="3200" dirty="0">
                <a:latin typeface="Agency FB" panose="020B0503020202020204" pitchFamily="34" charset="0"/>
              </a:rPr>
              <a:t>)</a:t>
            </a:r>
            <a:endParaRPr lang="zh-CN" altLang="en-US" sz="3200" dirty="0">
              <a:latin typeface="Agency FB" panose="020B0503020202020204" pitchFamily="34" charset="0"/>
            </a:endParaRPr>
          </a:p>
        </p:txBody>
      </p:sp>
      <p:sp>
        <p:nvSpPr>
          <p:cNvPr id="207875" name="Rectangle 3"/>
          <p:cNvSpPr>
            <a:spLocks noGrp="1" noChangeArrowheads="1"/>
          </p:cNvSpPr>
          <p:nvPr>
            <p:ph idx="1"/>
          </p:nvPr>
        </p:nvSpPr>
        <p:spPr>
          <a:xfrm>
            <a:off x="224188" y="1163177"/>
            <a:ext cx="8812307" cy="4609382"/>
          </a:xfrm>
        </p:spPr>
        <p:txBody>
          <a:bodyPr>
            <a:normAutofit/>
          </a:bodyPr>
          <a:lstStyle/>
          <a:p>
            <a:pPr>
              <a:lnSpc>
                <a:spcPct val="150000"/>
              </a:lnSpc>
            </a:pPr>
            <a:r>
              <a:rPr lang="zh-CN" altLang="en-US" sz="2000" dirty="0"/>
              <a:t>数学家们争相以与他合作为荣</a:t>
            </a:r>
            <a:r>
              <a:rPr lang="zh-CN" altLang="en-US" sz="2000" dirty="0" smtClean="0"/>
              <a:t>，</a:t>
            </a:r>
            <a:r>
              <a:rPr lang="en-US" altLang="zh-CN" sz="2000" dirty="0">
                <a:latin typeface="Arial" panose="020B0604020202020204" pitchFamily="34" charset="0"/>
                <a:ea typeface="宋体" panose="02010600030101010101" pitchFamily="2" charset="-122"/>
              </a:rPr>
              <a:t> </a:t>
            </a:r>
            <a:r>
              <a:rPr lang="en-US" altLang="zh-CN" sz="2000" dirty="0"/>
              <a:t>John Isbell</a:t>
            </a:r>
            <a:r>
              <a:rPr lang="zh-CN" altLang="en-US" sz="2000" dirty="0"/>
              <a:t>在</a:t>
            </a:r>
            <a:r>
              <a:rPr lang="en-US" altLang="zh-CN" sz="2000" dirty="0"/>
              <a:t>1957</a:t>
            </a:r>
            <a:r>
              <a:rPr lang="zh-CN" altLang="en-US" sz="2000" dirty="0"/>
              <a:t>年前后于普林斯顿大学提出</a:t>
            </a:r>
            <a:r>
              <a:rPr lang="en-US" altLang="zh-CN" sz="2000" dirty="0" err="1" smtClean="0"/>
              <a:t>Erdos</a:t>
            </a:r>
            <a:r>
              <a:rPr lang="zh-CN" altLang="en-US" sz="2000" dirty="0" smtClean="0"/>
              <a:t>数</a:t>
            </a:r>
            <a:r>
              <a:rPr lang="en-US" altLang="zh-CN" sz="2000" dirty="0"/>
              <a:t> : </a:t>
            </a:r>
            <a:r>
              <a:rPr lang="en-US" altLang="zh-CN" sz="2000" dirty="0" err="1"/>
              <a:t>Erdos</a:t>
            </a:r>
            <a:r>
              <a:rPr lang="zh-CN" altLang="en-US" sz="2000" dirty="0"/>
              <a:t>本人之</a:t>
            </a:r>
            <a:r>
              <a:rPr lang="en-US" altLang="zh-CN" sz="2000" dirty="0" err="1"/>
              <a:t>Erdos</a:t>
            </a:r>
            <a:r>
              <a:rPr lang="zh-CN" altLang="en-US" sz="2000" dirty="0"/>
              <a:t>数为</a:t>
            </a:r>
            <a:r>
              <a:rPr lang="en-US" altLang="zh-CN" sz="2000" dirty="0"/>
              <a:t>0</a:t>
            </a:r>
            <a:r>
              <a:rPr lang="zh-CN" altLang="en-US" sz="2000" dirty="0"/>
              <a:t>，任何人若曾与</a:t>
            </a:r>
            <a:r>
              <a:rPr lang="en-US" altLang="zh-CN" sz="2000" dirty="0" err="1"/>
              <a:t>Erdos</a:t>
            </a:r>
            <a:r>
              <a:rPr lang="zh-CN" altLang="en-US" sz="2000" dirty="0"/>
              <a:t>合写过论文，则其</a:t>
            </a:r>
            <a:r>
              <a:rPr lang="en-US" altLang="zh-CN" sz="2000" dirty="0" err="1"/>
              <a:t>Erdos</a:t>
            </a:r>
            <a:r>
              <a:rPr lang="zh-CN" altLang="en-US" sz="2000" dirty="0"/>
              <a:t>数为</a:t>
            </a:r>
            <a:r>
              <a:rPr lang="en-US" altLang="zh-CN" sz="2000" dirty="0"/>
              <a:t>1</a:t>
            </a:r>
            <a:r>
              <a:rPr lang="zh-CN" altLang="en-US" sz="2000" dirty="0"/>
              <a:t>。任何人若曾与一位</a:t>
            </a:r>
            <a:r>
              <a:rPr lang="en-US" altLang="zh-CN" sz="2000" dirty="0" err="1"/>
              <a:t>Erdos</a:t>
            </a:r>
            <a:r>
              <a:rPr lang="zh-CN" altLang="en-US" sz="2000" dirty="0"/>
              <a:t>数为</a:t>
            </a:r>
            <a:r>
              <a:rPr lang="en-US" altLang="zh-CN" sz="2000" dirty="0"/>
              <a:t>l(</a:t>
            </a:r>
            <a:r>
              <a:rPr lang="zh-CN" altLang="en-US" sz="2000" dirty="0"/>
              <a:t>且不曾与有更少的</a:t>
            </a:r>
            <a:r>
              <a:rPr lang="en-US" altLang="zh-CN" sz="2000" dirty="0" err="1"/>
              <a:t>Erdos</a:t>
            </a:r>
            <a:r>
              <a:rPr lang="zh-CN" altLang="en-US" sz="2000" dirty="0"/>
              <a:t>数</a:t>
            </a:r>
            <a:r>
              <a:rPr lang="en-US" altLang="zh-CN" sz="2000" dirty="0"/>
              <a:t>) </a:t>
            </a:r>
            <a:r>
              <a:rPr lang="zh-CN" altLang="en-US" sz="2000" dirty="0"/>
              <a:t>的人合写过论文， 则他的</a:t>
            </a:r>
            <a:r>
              <a:rPr lang="en-US" altLang="zh-CN" sz="2000" dirty="0" err="1"/>
              <a:t>Erdos</a:t>
            </a:r>
            <a:r>
              <a:rPr lang="zh-CN" altLang="en-US" sz="2000" dirty="0"/>
              <a:t>数为</a:t>
            </a:r>
            <a:r>
              <a:rPr lang="en-US" altLang="zh-CN" sz="2000" dirty="0"/>
              <a:t>2…</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pic>
        <p:nvPicPr>
          <p:cNvPr id="134146" name="Picture 2" descr="http://5b0988e595225.cdn.sohucs.com/images/20180801/2026d877ddce4f8a8963d9b93d208fcf.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207482"/>
            <a:ext cx="3324563" cy="2593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39552" y="6115350"/>
            <a:ext cx="4104456" cy="523220"/>
          </a:xfrm>
          <a:prstGeom prst="rect">
            <a:avLst/>
          </a:prstGeom>
        </p:spPr>
        <p:txBody>
          <a:bodyPr wrap="square">
            <a:spAutoFit/>
          </a:bodyPr>
          <a:lstStyle/>
          <a:p>
            <a:r>
              <a:rPr lang="zh-CN" altLang="en-US" sz="1400" b="1" dirty="0">
                <a:solidFill>
                  <a:srgbClr val="FF0000"/>
                </a:solidFill>
                <a:latin typeface="PingFang SC"/>
              </a:rPr>
              <a:t>图为</a:t>
            </a:r>
            <a:r>
              <a:rPr lang="en-US" altLang="zh-CN" sz="1400" b="1" dirty="0" err="1">
                <a:solidFill>
                  <a:srgbClr val="FF0000"/>
                </a:solidFill>
                <a:latin typeface="PingFang SC"/>
              </a:rPr>
              <a:t>Erdos</a:t>
            </a:r>
            <a:r>
              <a:rPr lang="en-US" altLang="zh-CN" sz="1400" b="1" dirty="0">
                <a:solidFill>
                  <a:srgbClr val="FF0000"/>
                </a:solidFill>
                <a:latin typeface="PingFang SC"/>
              </a:rPr>
              <a:t> </a:t>
            </a:r>
            <a:r>
              <a:rPr lang="zh-CN" altLang="en-US" sz="1400" b="1" dirty="0">
                <a:solidFill>
                  <a:srgbClr val="FF0000"/>
                </a:solidFill>
                <a:latin typeface="PingFang SC"/>
              </a:rPr>
              <a:t>数项目网站图，由奥克兰大学主持，网站链接（</a:t>
            </a:r>
            <a:r>
              <a:rPr lang="en-US" altLang="zh-CN" sz="1400" b="1" dirty="0">
                <a:solidFill>
                  <a:srgbClr val="FF0000"/>
                </a:solidFill>
                <a:latin typeface="PingFang SC"/>
              </a:rPr>
              <a:t>https://www.oakland.edu/enp/readme/</a:t>
            </a:r>
            <a:r>
              <a:rPr lang="zh-CN" altLang="en-US" sz="1400" b="1" dirty="0">
                <a:solidFill>
                  <a:srgbClr val="FF0000"/>
                </a:solidFill>
                <a:latin typeface="PingFang SC"/>
              </a:rPr>
              <a:t>）</a:t>
            </a:r>
            <a:endParaRPr lang="zh-CN" altLang="en-US" sz="1400" dirty="0">
              <a:solidFill>
                <a:srgbClr val="FF0000"/>
              </a:solidFill>
            </a:endParaRPr>
          </a:p>
        </p:txBody>
      </p:sp>
      <p:pic>
        <p:nvPicPr>
          <p:cNvPr id="4" name="图片 3"/>
          <p:cNvPicPr>
            <a:picLocks noChangeAspect="1"/>
          </p:cNvPicPr>
          <p:nvPr/>
        </p:nvPicPr>
        <p:blipFill>
          <a:blip r:embed="rId7"/>
          <a:stretch>
            <a:fillRect/>
          </a:stretch>
        </p:blipFill>
        <p:spPr>
          <a:xfrm>
            <a:off x="5328084" y="3826161"/>
            <a:ext cx="2191248" cy="1974480"/>
          </a:xfrm>
          <a:prstGeom prst="rect">
            <a:avLst/>
          </a:prstGeom>
        </p:spPr>
      </p:pic>
      <p:sp>
        <p:nvSpPr>
          <p:cNvPr id="5" name="矩形 4"/>
          <p:cNvSpPr/>
          <p:nvPr/>
        </p:nvSpPr>
        <p:spPr>
          <a:xfrm>
            <a:off x="5866983" y="6007628"/>
            <a:ext cx="1699504" cy="369332"/>
          </a:xfrm>
          <a:prstGeom prst="rect">
            <a:avLst/>
          </a:prstGeom>
        </p:spPr>
        <p:txBody>
          <a:bodyPr wrap="none">
            <a:spAutoFit/>
          </a:bodyPr>
          <a:lstStyle/>
          <a:p>
            <a:r>
              <a:rPr lang="en-US" altLang="zh-CN" b="1" dirty="0" err="1" smtClean="0">
                <a:solidFill>
                  <a:srgbClr val="FF0000"/>
                </a:solidFill>
                <a:latin typeface="Hiragino Sans GB"/>
              </a:rPr>
              <a:t>Erdos</a:t>
            </a:r>
            <a:r>
              <a:rPr lang="zh-CN" altLang="en-US" b="1" dirty="0" smtClean="0">
                <a:solidFill>
                  <a:srgbClr val="FF0000"/>
                </a:solidFill>
                <a:latin typeface="Hiragino Sans GB"/>
              </a:rPr>
              <a:t>与陶</a:t>
            </a:r>
            <a:r>
              <a:rPr lang="zh-CN" altLang="en-US" b="1" dirty="0">
                <a:solidFill>
                  <a:srgbClr val="FF0000"/>
                </a:solidFill>
                <a:latin typeface="Hiragino Sans GB"/>
              </a:rPr>
              <a:t>哲轩</a:t>
            </a:r>
            <a:endParaRPr lang="zh-CN" altLang="en-US" b="1" dirty="0">
              <a:solidFill>
                <a:srgbClr val="FF0000"/>
              </a:solidFill>
            </a:endParaRPr>
          </a:p>
        </p:txBody>
      </p:sp>
    </p:spTree>
    <p:extLst>
      <p:ext uri="{BB962C8B-B14F-4D97-AF65-F5344CB8AC3E}">
        <p14:creationId xmlns:p14="http://schemas.microsoft.com/office/powerpoint/2010/main" val="1329715782"/>
      </p:ext>
    </p:extLst>
  </p:cSld>
  <p:clrMapOvr>
    <a:masterClrMapping/>
  </p:clrMapOvr>
  <mc:AlternateContent xmlns:mc="http://schemas.openxmlformats.org/markup-compatibility/2006">
    <mc:Choice xmlns:p14="http://schemas.microsoft.com/office/powerpoint/2010/main" Requires="p14">
      <p:transition spd="slow" p14:dur="2000" advTm="83688"/>
    </mc:Choice>
    <mc:Fallback>
      <p:transition spd="slow" advTm="8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http://5b0988e595225.cdn.sohucs.com/images/20180801/86b87bbe0a774ce9904a7d3640f07d26.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320" y="2252506"/>
            <a:ext cx="3553681" cy="2417380"/>
          </a:xfrm>
          <a:prstGeom prst="rect">
            <a:avLst/>
          </a:prstGeom>
          <a:noFill/>
          <a:extLst>
            <a:ext uri="{909E8E84-426E-40DD-AFC4-6F175D3DCCD1}">
              <a14:hiddenFill xmlns:a14="http://schemas.microsoft.com/office/drawing/2010/main">
                <a:solidFill>
                  <a:srgbClr val="FFFFFF"/>
                </a:solidFill>
              </a14:hiddenFill>
            </a:ext>
          </a:extLst>
        </p:spPr>
      </p:pic>
      <p:sp>
        <p:nvSpPr>
          <p:cNvPr id="208898" name="Rectangle 2"/>
          <p:cNvSpPr>
            <a:spLocks noGrp="1" noChangeArrowheads="1"/>
          </p:cNvSpPr>
          <p:nvPr>
            <p:ph type="title"/>
          </p:nvPr>
        </p:nvSpPr>
        <p:spPr>
          <a:xfrm>
            <a:off x="457200" y="274639"/>
            <a:ext cx="8229600" cy="634081"/>
          </a:xfrm>
        </p:spPr>
        <p:txBody>
          <a:bodyPr vert="horz" lIns="91440" tIns="45720" rIns="91440" bIns="45720" rtlCol="0" anchor="ctr">
            <a:normAutofit fontScale="90000"/>
          </a:bodyPr>
          <a:lstStyle/>
          <a:p>
            <a:r>
              <a:rPr lang="zh-CN" altLang="en-US" sz="3600" b="1" dirty="0">
                <a:latin typeface="Agency FB" panose="020B0503020202020204" pitchFamily="34" charset="0"/>
              </a:rPr>
              <a:t>数学科学界的小世界</a:t>
            </a:r>
            <a:r>
              <a:rPr lang="en-US" altLang="zh-CN" sz="3600" b="1" dirty="0">
                <a:latin typeface="Agency FB" panose="020B0503020202020204" pitchFamily="34" charset="0"/>
              </a:rPr>
              <a:t>---</a:t>
            </a:r>
            <a:r>
              <a:rPr lang="en-US" altLang="zh-CN" sz="3600" b="1" dirty="0" err="1">
                <a:latin typeface="Agency FB" panose="020B0503020202020204" pitchFamily="34" charset="0"/>
              </a:rPr>
              <a:t>Erdos</a:t>
            </a:r>
            <a:r>
              <a:rPr lang="zh-CN" altLang="en-US" sz="3600" b="1" dirty="0">
                <a:latin typeface="Agency FB" panose="020B0503020202020204" pitchFamily="34" charset="0"/>
              </a:rPr>
              <a:t>数</a:t>
            </a:r>
            <a:r>
              <a:rPr lang="en-US" altLang="zh-CN" sz="3600" dirty="0"/>
              <a:t>(</a:t>
            </a:r>
            <a:r>
              <a:rPr lang="en-US" altLang="zh-CN" sz="2800" dirty="0">
                <a:latin typeface="Agency FB" panose="020B0503020202020204" pitchFamily="34" charset="0"/>
              </a:rPr>
              <a:t>Casper Goffman</a:t>
            </a:r>
            <a:r>
              <a:rPr lang="en-US" altLang="zh-CN" sz="3600" dirty="0">
                <a:latin typeface="Agency FB" panose="020B0503020202020204" pitchFamily="34" charset="0"/>
              </a:rPr>
              <a:t>)</a:t>
            </a:r>
            <a:endParaRPr lang="zh-CN" altLang="en-US" sz="3600" b="1" dirty="0">
              <a:latin typeface="Agency FB" panose="020B0503020202020204" pitchFamily="34" charset="0"/>
            </a:endParaRPr>
          </a:p>
        </p:txBody>
      </p:sp>
      <p:sp>
        <p:nvSpPr>
          <p:cNvPr id="208899" name="Rectangle 3"/>
          <p:cNvSpPr>
            <a:spLocks noGrp="1" noChangeArrowheads="1"/>
          </p:cNvSpPr>
          <p:nvPr>
            <p:ph idx="1"/>
          </p:nvPr>
        </p:nvSpPr>
        <p:spPr>
          <a:xfrm>
            <a:off x="323528" y="1196752"/>
            <a:ext cx="5523428" cy="4680520"/>
          </a:xfrm>
        </p:spPr>
        <p:txBody>
          <a:bodyPr>
            <a:noAutofit/>
          </a:bodyPr>
          <a:lstStyle/>
          <a:p>
            <a:pPr>
              <a:lnSpc>
                <a:spcPct val="150000"/>
              </a:lnSpc>
            </a:pPr>
            <a:r>
              <a:rPr lang="en-US" altLang="zh-CN" sz="1800" dirty="0">
                <a:latin typeface="Agency FB" panose="020B0503020202020204" pitchFamily="34" charset="0"/>
                <a:cs typeface="Arial" panose="020B0604020202020204" pitchFamily="34" charset="0"/>
              </a:rPr>
              <a:t> </a:t>
            </a:r>
            <a:r>
              <a:rPr lang="en-US" altLang="zh-CN" sz="1800" b="1" dirty="0">
                <a:solidFill>
                  <a:srgbClr val="FF0000"/>
                </a:solidFill>
                <a:latin typeface="Agency FB" panose="020B0503020202020204" pitchFamily="34" charset="0"/>
                <a:cs typeface="Arial" panose="020B0604020202020204" pitchFamily="34" charset="0"/>
              </a:rPr>
              <a:t>Fields</a:t>
            </a:r>
            <a:r>
              <a:rPr lang="zh-CN" altLang="en-US" sz="1800" b="1" dirty="0">
                <a:solidFill>
                  <a:srgbClr val="FF0000"/>
                </a:solidFill>
                <a:latin typeface="Agency FB" panose="020B0503020202020204" pitchFamily="34" charset="0"/>
                <a:cs typeface="Arial" panose="020B0604020202020204" pitchFamily="34" charset="0"/>
              </a:rPr>
              <a:t>奖</a:t>
            </a:r>
            <a:r>
              <a:rPr lang="zh-CN" altLang="en-US" sz="1800" b="1" dirty="0">
                <a:latin typeface="Agency FB" panose="020B0503020202020204" pitchFamily="34" charset="0"/>
                <a:cs typeface="Arial" panose="020B0604020202020204" pitchFamily="34" charset="0"/>
              </a:rPr>
              <a:t>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数都不超过</a:t>
            </a:r>
            <a:r>
              <a:rPr lang="en-US" altLang="zh-CN" sz="1800" b="1" dirty="0" smtClean="0">
                <a:latin typeface="Agency FB" panose="020B0503020202020204" pitchFamily="34" charset="0"/>
                <a:cs typeface="Arial" panose="020B0604020202020204" pitchFamily="34" charset="0"/>
              </a:rPr>
              <a:t>5</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Cohen</a:t>
            </a:r>
            <a:r>
              <a:rPr lang="zh-CN" altLang="en-US" sz="1800" b="1" dirty="0">
                <a:latin typeface="Agency FB" panose="020B0503020202020204" pitchFamily="34" charset="0"/>
                <a:cs typeface="Arial" panose="020B0604020202020204" pitchFamily="34" charset="0"/>
              </a:rPr>
              <a:t>和</a:t>
            </a:r>
            <a:r>
              <a:rPr lang="en-US" altLang="zh-CN" sz="1800" b="1" dirty="0" err="1">
                <a:latin typeface="Agency FB" panose="020B0503020202020204" pitchFamily="34" charset="0"/>
                <a:cs typeface="Arial" panose="020B0604020202020204" pitchFamily="34" charset="0"/>
              </a:rPr>
              <a:t>Grothendieck</a:t>
            </a:r>
            <a:r>
              <a:rPr lang="zh-CN" altLang="en-US" sz="1800" b="1" dirty="0">
                <a:latin typeface="Agency FB" panose="020B0503020202020204" pitchFamily="34" charset="0"/>
                <a:cs typeface="Arial" panose="020B0604020202020204" pitchFamily="34" charset="0"/>
              </a:rPr>
              <a:t>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smtClean="0">
                <a:latin typeface="Agency FB" panose="020B0503020202020204" pitchFamily="34" charset="0"/>
                <a:cs typeface="Arial" panose="020B0604020202020204" pitchFamily="34" charset="0"/>
              </a:rPr>
              <a:t>5</a:t>
            </a:r>
            <a:r>
              <a:rPr lang="zh-CN" altLang="en-US" sz="1800" b="1" dirty="0" smtClean="0">
                <a:latin typeface="Agency FB" panose="020B0503020202020204" pitchFamily="34" charset="0"/>
                <a:cs typeface="Arial" panose="020B0604020202020204" pitchFamily="34" charset="0"/>
              </a:rPr>
              <a:t>）</a:t>
            </a:r>
            <a:endParaRPr lang="zh-CN" altLang="en-US" sz="1800" b="1" dirty="0">
              <a:latin typeface="Agency FB" panose="020B0503020202020204" pitchFamily="34" charset="0"/>
              <a:cs typeface="Arial" panose="020B0604020202020204" pitchFamily="34" charset="0"/>
            </a:endParaRPr>
          </a:p>
          <a:p>
            <a:pPr>
              <a:lnSpc>
                <a:spcPct val="150000"/>
              </a:lnSpc>
            </a:pPr>
            <a:r>
              <a:rPr lang="zh-CN" altLang="en-US" sz="1800" b="1" dirty="0">
                <a:latin typeface="Agency FB" panose="020B0503020202020204" pitchFamily="34" charset="0"/>
                <a:cs typeface="Arial" panose="020B0604020202020204" pitchFamily="34" charset="0"/>
              </a:rPr>
              <a:t> </a:t>
            </a:r>
            <a:r>
              <a:rPr lang="en-US" altLang="zh-CN" sz="1800" b="1" dirty="0" err="1">
                <a:latin typeface="Agency FB" panose="020B0503020202020204" pitchFamily="34" charset="0"/>
                <a:cs typeface="Arial" panose="020B0604020202020204" pitchFamily="34" charset="0"/>
              </a:rPr>
              <a:t>Nevanlinna</a:t>
            </a:r>
            <a:r>
              <a:rPr lang="zh-CN" altLang="en-US" sz="1800" b="1" dirty="0">
                <a:latin typeface="Agency FB" panose="020B0503020202020204" pitchFamily="34" charset="0"/>
                <a:cs typeface="Arial" panose="020B0604020202020204" pitchFamily="34" charset="0"/>
              </a:rPr>
              <a:t>奖得主的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smtClean="0">
                <a:latin typeface="Agency FB" panose="020B0503020202020204" pitchFamily="34" charset="0"/>
                <a:cs typeface="Arial" panose="020B0604020202020204" pitchFamily="34" charset="0"/>
              </a:rPr>
              <a:t>3</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Valiant</a:t>
            </a:r>
            <a:r>
              <a:rPr lang="zh-CN" altLang="en-US" sz="1800" b="1" dirty="0">
                <a:latin typeface="Agency FB" panose="020B0503020202020204" pitchFamily="34" charset="0"/>
                <a:cs typeface="Arial" panose="020B0604020202020204" pitchFamily="34" charset="0"/>
              </a:rPr>
              <a:t>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a:latin typeface="Agency FB" panose="020B0503020202020204" pitchFamily="34" charset="0"/>
                <a:cs typeface="Arial" panose="020B0604020202020204" pitchFamily="34" charset="0"/>
              </a:rPr>
              <a:t>3</a:t>
            </a:r>
            <a:r>
              <a:rPr lang="zh-CN" altLang="en-US" sz="1800" b="1" dirty="0">
                <a:latin typeface="Agency FB" panose="020B0503020202020204" pitchFamily="34" charset="0"/>
                <a:cs typeface="Arial" panose="020B0604020202020204" pitchFamily="34" charset="0"/>
              </a:rPr>
              <a:t>）</a:t>
            </a:r>
          </a:p>
          <a:p>
            <a:pPr>
              <a:lnSpc>
                <a:spcPct val="150000"/>
              </a:lnSpc>
            </a:pPr>
            <a:r>
              <a:rPr lang="en-US" altLang="zh-CN" sz="1800" b="1" dirty="0">
                <a:solidFill>
                  <a:srgbClr val="FF0000"/>
                </a:solidFill>
                <a:latin typeface="Agency FB" panose="020B0503020202020204" pitchFamily="34" charset="0"/>
                <a:cs typeface="Arial" panose="020B0604020202020204" pitchFamily="34" charset="0"/>
              </a:rPr>
              <a:t>Wolf</a:t>
            </a:r>
            <a:r>
              <a:rPr lang="zh-CN" altLang="en-US" sz="1800" b="1" dirty="0">
                <a:solidFill>
                  <a:srgbClr val="FF0000"/>
                </a:solidFill>
                <a:latin typeface="Agency FB" panose="020B0503020202020204" pitchFamily="34" charset="0"/>
                <a:cs typeface="Arial" panose="020B0604020202020204" pitchFamily="34" charset="0"/>
              </a:rPr>
              <a:t>数学奖</a:t>
            </a:r>
            <a:r>
              <a:rPr lang="zh-CN" altLang="en-US" sz="1800" b="1" dirty="0">
                <a:latin typeface="Agency FB" panose="020B0503020202020204" pitchFamily="34" charset="0"/>
                <a:cs typeface="Arial" panose="020B0604020202020204" pitchFamily="34" charset="0"/>
              </a:rPr>
              <a:t>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smtClean="0">
                <a:latin typeface="Agency FB" panose="020B0503020202020204" pitchFamily="34" charset="0"/>
                <a:cs typeface="Arial" panose="020B0604020202020204" pitchFamily="34" charset="0"/>
              </a:rPr>
              <a:t>6</a:t>
            </a:r>
            <a:r>
              <a:rPr lang="zh-CN" altLang="en-US" sz="1800" b="1" dirty="0" smtClean="0">
                <a:latin typeface="Agency FB" panose="020B0503020202020204" pitchFamily="34" charset="0"/>
                <a:cs typeface="Arial" panose="020B0604020202020204" pitchFamily="34" charset="0"/>
              </a:rPr>
              <a:t>（</a:t>
            </a:r>
            <a:r>
              <a:rPr lang="zh-CN" altLang="en-US" sz="1800" b="1" dirty="0">
                <a:latin typeface="Agency FB" panose="020B0503020202020204" pitchFamily="34" charset="0"/>
                <a:cs typeface="Arial" panose="020B0604020202020204" pitchFamily="34" charset="0"/>
              </a:rPr>
              <a:t>只有</a:t>
            </a:r>
            <a:r>
              <a:rPr lang="en-US" altLang="zh-CN" sz="1800" b="1" dirty="0" err="1">
                <a:latin typeface="Agency FB" panose="020B0503020202020204" pitchFamily="34" charset="0"/>
                <a:cs typeface="Arial" panose="020B0604020202020204" pitchFamily="34" charset="0"/>
              </a:rPr>
              <a:t>V.I.Arnold</a:t>
            </a:r>
            <a:r>
              <a:rPr lang="zh-CN" altLang="en-US" sz="1800" b="1" dirty="0">
                <a:latin typeface="Agency FB" panose="020B0503020202020204" pitchFamily="34" charset="0"/>
                <a:cs typeface="Arial" panose="020B0604020202020204" pitchFamily="34" charset="0"/>
              </a:rPr>
              <a:t>是</a:t>
            </a:r>
            <a:r>
              <a:rPr lang="en-US" altLang="zh-CN" sz="1800" b="1" dirty="0">
                <a:latin typeface="Agency FB" panose="020B0503020202020204" pitchFamily="34" charset="0"/>
                <a:cs typeface="Arial" panose="020B0604020202020204" pitchFamily="34" charset="0"/>
              </a:rPr>
              <a:t>6</a:t>
            </a:r>
            <a:r>
              <a:rPr lang="zh-CN" altLang="en-US" sz="1800" b="1" dirty="0">
                <a:latin typeface="Agency FB" panose="020B0503020202020204" pitchFamily="34" charset="0"/>
                <a:cs typeface="Arial" panose="020B0604020202020204" pitchFamily="34" charset="0"/>
              </a:rPr>
              <a:t>，只有</a:t>
            </a:r>
            <a:r>
              <a:rPr lang="en-US" altLang="zh-CN" sz="1800" b="1" dirty="0">
                <a:latin typeface="Agency FB" panose="020B0503020202020204" pitchFamily="34" charset="0"/>
                <a:cs typeface="Arial" panose="020B0604020202020204" pitchFamily="34" charset="0"/>
              </a:rPr>
              <a:t>Kolmogorov</a:t>
            </a:r>
            <a:r>
              <a:rPr lang="zh-CN" altLang="en-US" sz="1800" b="1" dirty="0">
                <a:latin typeface="Agency FB" panose="020B0503020202020204" pitchFamily="34" charset="0"/>
                <a:cs typeface="Arial" panose="020B0604020202020204" pitchFamily="34" charset="0"/>
              </a:rPr>
              <a:t>是</a:t>
            </a:r>
            <a:r>
              <a:rPr lang="en-US" altLang="zh-CN" sz="1800" b="1" dirty="0">
                <a:latin typeface="Agency FB" panose="020B0503020202020204" pitchFamily="34" charset="0"/>
                <a:cs typeface="Arial" panose="020B0604020202020204" pitchFamily="34" charset="0"/>
              </a:rPr>
              <a:t>5</a:t>
            </a:r>
            <a:r>
              <a:rPr lang="zh-CN" altLang="en-US" sz="1800" b="1" dirty="0">
                <a:latin typeface="Agency FB" panose="020B0503020202020204" pitchFamily="34" charset="0"/>
                <a:cs typeface="Arial" panose="020B0604020202020204" pitchFamily="34" charset="0"/>
              </a:rPr>
              <a:t>，）</a:t>
            </a:r>
          </a:p>
          <a:p>
            <a:pPr>
              <a:lnSpc>
                <a:spcPct val="150000"/>
              </a:lnSpc>
            </a:pPr>
            <a:r>
              <a:rPr lang="en-US" altLang="zh-CN" sz="1800" b="1" dirty="0">
                <a:latin typeface="Agency FB" panose="020B0503020202020204" pitchFamily="34" charset="0"/>
                <a:cs typeface="Arial" panose="020B0604020202020204" pitchFamily="34" charset="0"/>
              </a:rPr>
              <a:t>Steele</a:t>
            </a:r>
            <a:r>
              <a:rPr lang="zh-CN" altLang="en-US" sz="1800" b="1" dirty="0">
                <a:latin typeface="Agency FB" panose="020B0503020202020204" pitchFamily="34" charset="0"/>
                <a:cs typeface="Arial" panose="020B0604020202020204" pitchFamily="34" charset="0"/>
              </a:rPr>
              <a:t>奖的终身成就奖得主的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数不超过</a:t>
            </a:r>
            <a:r>
              <a:rPr lang="en-US" altLang="zh-CN" sz="1800" b="1" dirty="0">
                <a:latin typeface="Agency FB" panose="020B0503020202020204" pitchFamily="34" charset="0"/>
                <a:cs typeface="Arial" panose="020B0604020202020204" pitchFamily="34" charset="0"/>
              </a:rPr>
              <a:t>4.</a:t>
            </a:r>
          </a:p>
          <a:p>
            <a:pPr>
              <a:lnSpc>
                <a:spcPct val="150000"/>
              </a:lnSpc>
            </a:pPr>
            <a:r>
              <a:rPr lang="zh-CN" altLang="en-US" sz="1800" b="1" dirty="0">
                <a:latin typeface="Agency FB" panose="020B0503020202020204" pitchFamily="34" charset="0"/>
                <a:cs typeface="Arial" panose="020B0604020202020204" pitchFamily="34" charset="0"/>
              </a:rPr>
              <a:t>在具有有限</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数的人名单中往往还能发现一些其他领域的专家，如</a:t>
            </a:r>
            <a:r>
              <a:rPr lang="en-US" altLang="zh-CN" sz="1800" b="1" dirty="0">
                <a:latin typeface="Agency FB" panose="020B0503020202020204" pitchFamily="34" charset="0"/>
                <a:cs typeface="Arial" panose="020B0604020202020204" pitchFamily="34" charset="0"/>
              </a:rPr>
              <a:t>: </a:t>
            </a:r>
            <a:r>
              <a:rPr lang="zh-CN" altLang="en-US" sz="1800" b="1" dirty="0">
                <a:latin typeface="Agency FB" panose="020B0503020202020204" pitchFamily="34" charset="0"/>
                <a:cs typeface="Arial" panose="020B0604020202020204" pitchFamily="34" charset="0"/>
              </a:rPr>
              <a:t>比尔盖兹</a:t>
            </a:r>
            <a:r>
              <a:rPr lang="en-US" altLang="zh-CN" sz="1800" b="1" dirty="0">
                <a:latin typeface="Agency FB" panose="020B0503020202020204" pitchFamily="34" charset="0"/>
                <a:cs typeface="Arial" panose="020B0604020202020204" pitchFamily="34" charset="0"/>
              </a:rPr>
              <a:t>(Bill Gates)</a:t>
            </a:r>
            <a:r>
              <a:rPr lang="zh-CN" altLang="en-US" sz="1800" b="1" dirty="0">
                <a:latin typeface="Agency FB" panose="020B0503020202020204" pitchFamily="34" charset="0"/>
                <a:cs typeface="Arial" panose="020B0604020202020204" pitchFamily="34" charset="0"/>
              </a:rPr>
              <a:t>， 他的</a:t>
            </a:r>
            <a:r>
              <a:rPr lang="en-US" altLang="zh-CN" sz="1800" b="1" dirty="0" err="1">
                <a:latin typeface="Agency FB" panose="020B0503020202020204" pitchFamily="34" charset="0"/>
                <a:cs typeface="Arial" panose="020B0604020202020204" pitchFamily="34" charset="0"/>
              </a:rPr>
              <a:t>Erdos</a:t>
            </a:r>
            <a:r>
              <a:rPr lang="zh-CN" altLang="en-US" sz="1800" b="1" dirty="0">
                <a:latin typeface="Agency FB" panose="020B0503020202020204" pitchFamily="34" charset="0"/>
                <a:cs typeface="Arial" panose="020B0604020202020204" pitchFamily="34" charset="0"/>
              </a:rPr>
              <a:t>数是</a:t>
            </a:r>
            <a:r>
              <a:rPr lang="en-US" altLang="zh-CN" sz="1800" b="1" dirty="0">
                <a:latin typeface="Agency FB" panose="020B0503020202020204" pitchFamily="34" charset="0"/>
                <a:cs typeface="Arial" panose="020B0604020202020204" pitchFamily="34" charset="0"/>
              </a:rPr>
              <a:t>4</a:t>
            </a:r>
            <a:r>
              <a:rPr lang="zh-CN" altLang="en-US" sz="1800" b="1" dirty="0">
                <a:latin typeface="Agency FB" panose="020B0503020202020204" pitchFamily="34" charset="0"/>
                <a:cs typeface="Arial" panose="020B0604020202020204" pitchFamily="34" charset="0"/>
              </a:rPr>
              <a:t>，通过如下途径实现：</a:t>
            </a:r>
            <a:r>
              <a:rPr lang="en-US" altLang="zh-CN" sz="1800" b="1" dirty="0" err="1">
                <a:latin typeface="Agency FB" panose="020B0503020202020204" pitchFamily="34" charset="0"/>
                <a:cs typeface="Arial" panose="020B0604020202020204" pitchFamily="34" charset="0"/>
              </a:rPr>
              <a:t>Erdos</a:t>
            </a:r>
            <a:r>
              <a:rPr lang="en-US" altLang="zh-CN" sz="1800" b="1" dirty="0">
                <a:latin typeface="Agency FB" panose="020B0503020202020204" pitchFamily="34" charset="0"/>
                <a:cs typeface="Arial" panose="020B0604020202020204" pitchFamily="34" charset="0"/>
              </a:rPr>
              <a:t>--</a:t>
            </a:r>
            <a:r>
              <a:rPr lang="en-US" altLang="zh-CN" sz="1800" b="1" dirty="0" err="1">
                <a:latin typeface="Agency FB" panose="020B0503020202020204" pitchFamily="34" charset="0"/>
                <a:cs typeface="Arial" panose="020B0604020202020204" pitchFamily="34" charset="0"/>
              </a:rPr>
              <a:t>Pavol</a:t>
            </a:r>
            <a:r>
              <a:rPr lang="en-US" altLang="zh-CN" sz="1800" b="1" dirty="0">
                <a:latin typeface="Agency FB" panose="020B0503020202020204" pitchFamily="34" charset="0"/>
                <a:cs typeface="Arial" panose="020B0604020202020204" pitchFamily="34" charset="0"/>
              </a:rPr>
              <a:t> Hell--Xiao Tie Deng--Christos H. Papadimitriou--William H. (Bill) Gates. </a:t>
            </a:r>
          </a:p>
          <a:p>
            <a:pPr>
              <a:lnSpc>
                <a:spcPct val="150000"/>
              </a:lnSpc>
            </a:pPr>
            <a:r>
              <a:rPr lang="zh-CN" altLang="en-US" sz="1800" b="1" dirty="0">
                <a:latin typeface="Agency FB" panose="020B0503020202020204" pitchFamily="34" charset="0"/>
                <a:cs typeface="Arial" panose="020B0604020202020204" pitchFamily="34" charset="0"/>
              </a:rPr>
              <a:t>爱因斯坦是</a:t>
            </a:r>
            <a:r>
              <a:rPr lang="en-US" altLang="zh-CN" sz="1800" b="1" dirty="0">
                <a:latin typeface="Agency FB" panose="020B0503020202020204" pitchFamily="34" charset="0"/>
                <a:cs typeface="Arial" panose="020B0604020202020204" pitchFamily="34" charset="0"/>
              </a:rPr>
              <a:t>2.</a:t>
            </a:r>
            <a:br>
              <a:rPr lang="en-US" altLang="zh-CN" sz="1800" b="1" dirty="0">
                <a:latin typeface="Agency FB" panose="020B0503020202020204" pitchFamily="34" charset="0"/>
                <a:cs typeface="Arial" panose="020B0604020202020204" pitchFamily="34" charset="0"/>
              </a:rPr>
            </a:br>
            <a:r>
              <a:rPr lang="en-US" altLang="zh-CN" sz="1800" b="1" dirty="0">
                <a:latin typeface="Agency FB" panose="020B0503020202020204" pitchFamily="34" charset="0"/>
                <a:cs typeface="Arial" panose="020B0604020202020204" pitchFamily="34" charset="0"/>
              </a:rPr>
              <a:t/>
            </a:r>
            <a:br>
              <a:rPr lang="en-US" altLang="zh-CN" sz="1800" b="1" dirty="0">
                <a:latin typeface="Agency FB" panose="020B0503020202020204" pitchFamily="34" charset="0"/>
                <a:cs typeface="Arial" panose="020B0604020202020204" pitchFamily="34" charset="0"/>
              </a:rPr>
            </a:br>
            <a:endParaRPr lang="en-US" altLang="zh-CN" sz="1800" b="1" dirty="0">
              <a:latin typeface="Agency FB" panose="020B0503020202020204" pitchFamily="34" charset="0"/>
              <a:cs typeface="Arial" panose="020B0604020202020204" pitchFamily="34"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spTree>
    <p:extLst>
      <p:ext uri="{BB962C8B-B14F-4D97-AF65-F5344CB8AC3E}">
        <p14:creationId xmlns:p14="http://schemas.microsoft.com/office/powerpoint/2010/main" val="2191728468"/>
      </p:ext>
    </p:extLst>
  </p:cSld>
  <p:clrMapOvr>
    <a:masterClrMapping/>
  </p:clrMapOvr>
  <mc:AlternateContent xmlns:mc="http://schemas.openxmlformats.org/markup-compatibility/2006">
    <mc:Choice xmlns:p14="http://schemas.microsoft.com/office/powerpoint/2010/main" Requires="p14">
      <p:transition spd="slow" p14:dur="2000" advTm="68469"/>
    </mc:Choice>
    <mc:Fallback>
      <p:transition spd="slow" advTm="6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274639"/>
            <a:ext cx="8229600" cy="706089"/>
          </a:xfrm>
        </p:spPr>
        <p:txBody>
          <a:bodyPr vert="horz" lIns="91440" tIns="45720" rIns="91440" bIns="45720" rtlCol="0" anchor="ctr">
            <a:normAutofit/>
          </a:bodyPr>
          <a:lstStyle/>
          <a:p>
            <a:r>
              <a:rPr lang="zh-CN" altLang="en-US" sz="3600" b="1" dirty="0" smtClean="0">
                <a:latin typeface="Agency FB" panose="020B0503020202020204" pitchFamily="34" charset="0"/>
              </a:rPr>
              <a:t>电影小</a:t>
            </a:r>
            <a:r>
              <a:rPr lang="zh-CN" altLang="en-US" sz="3600" b="1" dirty="0">
                <a:latin typeface="Agency FB" panose="020B0503020202020204" pitchFamily="34" charset="0"/>
              </a:rPr>
              <a:t>世界实验</a:t>
            </a:r>
            <a:r>
              <a:rPr lang="en-US" altLang="zh-CN" sz="3600" b="1" dirty="0">
                <a:latin typeface="Agency FB" panose="020B0503020202020204" pitchFamily="34" charset="0"/>
              </a:rPr>
              <a:t>--- Bacon</a:t>
            </a:r>
            <a:r>
              <a:rPr lang="zh-CN" altLang="en-US" sz="3600" b="1" dirty="0">
                <a:latin typeface="Agency FB" panose="020B0503020202020204" pitchFamily="34" charset="0"/>
              </a:rPr>
              <a:t>数 </a:t>
            </a:r>
          </a:p>
        </p:txBody>
      </p:sp>
      <p:sp>
        <p:nvSpPr>
          <p:cNvPr id="209923" name="Rectangle 3"/>
          <p:cNvSpPr>
            <a:spLocks noGrp="1" noChangeArrowheads="1"/>
          </p:cNvSpPr>
          <p:nvPr>
            <p:ph idx="1"/>
          </p:nvPr>
        </p:nvSpPr>
        <p:spPr>
          <a:xfrm>
            <a:off x="395536" y="1196752"/>
            <a:ext cx="6264696" cy="4392612"/>
          </a:xfrm>
        </p:spPr>
        <p:txBody>
          <a:bodyPr>
            <a:noAutofit/>
          </a:bodyPr>
          <a:lstStyle/>
          <a:p>
            <a:pPr>
              <a:lnSpc>
                <a:spcPct val="150000"/>
              </a:lnSpc>
            </a:pPr>
            <a:r>
              <a:rPr lang="zh-CN" altLang="en-US" sz="1800" dirty="0"/>
              <a:t>世界电影史上共产生了大约</a:t>
            </a:r>
            <a:r>
              <a:rPr lang="en-US" altLang="zh-CN" sz="1800" dirty="0"/>
              <a:t>23</a:t>
            </a:r>
            <a:r>
              <a:rPr lang="zh-CN" altLang="en-US" sz="1800" dirty="0"/>
              <a:t>万部电影，</a:t>
            </a:r>
            <a:r>
              <a:rPr lang="en-US" altLang="zh-CN" sz="1800" dirty="0"/>
              <a:t>78</a:t>
            </a:r>
            <a:r>
              <a:rPr lang="zh-CN" altLang="en-US" sz="1800" dirty="0"/>
              <a:t>多万名电影演员（参见互联网电影库 </a:t>
            </a:r>
            <a:r>
              <a:rPr lang="en-US" altLang="zh-CN" sz="1800" dirty="0">
                <a:hlinkClick r:id="rId4"/>
              </a:rPr>
              <a:t>www.us.imdb.com</a:t>
            </a:r>
            <a:r>
              <a:rPr lang="en-US" altLang="zh-CN" sz="1800" dirty="0"/>
              <a:t> </a:t>
            </a:r>
            <a:r>
              <a:rPr lang="zh-CN" altLang="en-US" sz="1800" dirty="0"/>
              <a:t>）</a:t>
            </a:r>
            <a:r>
              <a:rPr lang="en-US" altLang="zh-CN" sz="1800" dirty="0"/>
              <a:t>.</a:t>
            </a:r>
          </a:p>
          <a:p>
            <a:pPr>
              <a:lnSpc>
                <a:spcPct val="150000"/>
              </a:lnSpc>
            </a:pPr>
            <a:r>
              <a:rPr lang="en-US" altLang="zh-CN" sz="1800" dirty="0" err="1"/>
              <a:t>Kavin</a:t>
            </a:r>
            <a:r>
              <a:rPr lang="en-US" altLang="zh-CN" sz="1800" dirty="0"/>
              <a:t> Bacon</a:t>
            </a:r>
            <a:r>
              <a:rPr lang="zh-CN" altLang="en-US" sz="1800" dirty="0"/>
              <a:t>在许多部电影中饰演小角色。</a:t>
            </a:r>
          </a:p>
          <a:p>
            <a:pPr>
              <a:lnSpc>
                <a:spcPct val="150000"/>
              </a:lnSpc>
            </a:pPr>
            <a:r>
              <a:rPr lang="zh-CN" altLang="en-US" sz="1800" dirty="0"/>
              <a:t>几年前</a:t>
            </a:r>
            <a:r>
              <a:rPr lang="en-US" altLang="zh-CN" sz="1800" dirty="0"/>
              <a:t>,Virginia </a:t>
            </a:r>
            <a:r>
              <a:rPr lang="zh-CN" altLang="en-US" sz="1800" dirty="0"/>
              <a:t>大学的计算机专家</a:t>
            </a:r>
            <a:r>
              <a:rPr lang="en-US" altLang="zh-CN" sz="1800" dirty="0"/>
              <a:t>Brett </a:t>
            </a:r>
            <a:r>
              <a:rPr lang="en-US" altLang="zh-CN" sz="1800" dirty="0" err="1"/>
              <a:t>Tjaden</a:t>
            </a:r>
            <a:r>
              <a:rPr lang="zh-CN" altLang="en-US" sz="1800" dirty="0"/>
              <a:t>设计了一个游戏，他声称电影演员</a:t>
            </a:r>
            <a:r>
              <a:rPr lang="en-US" altLang="zh-CN" sz="1800" dirty="0"/>
              <a:t>Kevin Bacon</a:t>
            </a:r>
            <a:r>
              <a:rPr lang="zh-CN" altLang="en-US" sz="1800" dirty="0"/>
              <a:t>是电影界的中心。</a:t>
            </a:r>
          </a:p>
          <a:p>
            <a:pPr>
              <a:lnSpc>
                <a:spcPct val="150000"/>
              </a:lnSpc>
            </a:pPr>
            <a:r>
              <a:rPr lang="zh-CN" altLang="en-US" sz="1800" dirty="0"/>
              <a:t>在游戏里定义了一个所谓的</a:t>
            </a:r>
            <a:r>
              <a:rPr lang="en-US" altLang="zh-CN" sz="1800" dirty="0"/>
              <a:t>Bacon</a:t>
            </a:r>
            <a:r>
              <a:rPr lang="zh-CN" altLang="en-US" sz="1800" dirty="0"/>
              <a:t>数：随便想一个演员，如果他（她）和</a:t>
            </a:r>
            <a:r>
              <a:rPr lang="en-US" altLang="zh-CN" sz="1800" dirty="0" err="1"/>
              <a:t>Kavin</a:t>
            </a:r>
            <a:r>
              <a:rPr lang="en-US" altLang="zh-CN" sz="1800" dirty="0"/>
              <a:t> Bacon</a:t>
            </a:r>
            <a:r>
              <a:rPr lang="zh-CN" altLang="en-US" sz="1800" dirty="0"/>
              <a:t>一起演过电影，那么他（她）的</a:t>
            </a:r>
            <a:r>
              <a:rPr lang="en-US" altLang="zh-CN" sz="1800" dirty="0"/>
              <a:t>Bacon</a:t>
            </a:r>
            <a:r>
              <a:rPr lang="zh-CN" altLang="en-US" sz="1800" dirty="0"/>
              <a:t>数就为</a:t>
            </a:r>
            <a:r>
              <a:rPr lang="en-US" altLang="zh-CN" sz="1800" dirty="0"/>
              <a:t>1</a:t>
            </a:r>
            <a:r>
              <a:rPr lang="zh-CN" altLang="en-US" sz="1800" dirty="0"/>
              <a:t>；如果他（她）没有和</a:t>
            </a:r>
            <a:r>
              <a:rPr lang="en-US" altLang="zh-CN" sz="1800" dirty="0"/>
              <a:t>Bacon</a:t>
            </a:r>
            <a:r>
              <a:rPr lang="zh-CN" altLang="en-US" sz="1800" dirty="0"/>
              <a:t>演过电影，但是和</a:t>
            </a:r>
            <a:r>
              <a:rPr lang="en-US" altLang="zh-CN" sz="1800" dirty="0"/>
              <a:t>Bacon</a:t>
            </a:r>
            <a:r>
              <a:rPr lang="zh-CN" altLang="en-US" sz="1800" dirty="0"/>
              <a:t>数为</a:t>
            </a:r>
            <a:r>
              <a:rPr lang="en-US" altLang="zh-CN" sz="1800" dirty="0"/>
              <a:t>1</a:t>
            </a:r>
            <a:r>
              <a:rPr lang="zh-CN" altLang="en-US" sz="1800" dirty="0"/>
              <a:t>的演员一起演过电影，那么他的</a:t>
            </a:r>
            <a:r>
              <a:rPr lang="en-US" altLang="zh-CN" sz="1800" dirty="0"/>
              <a:t>Bacon</a:t>
            </a:r>
            <a:r>
              <a:rPr lang="zh-CN" altLang="en-US" sz="1800" dirty="0"/>
              <a:t>数就为</a:t>
            </a:r>
            <a:r>
              <a:rPr lang="en-US" altLang="zh-CN" sz="1800" dirty="0"/>
              <a:t>2</a:t>
            </a:r>
            <a:r>
              <a:rPr lang="zh-CN" altLang="en-US" sz="1800" dirty="0"/>
              <a:t>；以此类推。</a:t>
            </a:r>
          </a:p>
          <a:p>
            <a:pPr>
              <a:lnSpc>
                <a:spcPct val="150000"/>
              </a:lnSpc>
            </a:pPr>
            <a:r>
              <a:rPr lang="zh-CN" altLang="en-US" sz="1800" dirty="0"/>
              <a:t>发现</a:t>
            </a:r>
            <a:r>
              <a:rPr lang="en-US" altLang="zh-CN" sz="1800" dirty="0"/>
              <a:t>: </a:t>
            </a:r>
            <a:r>
              <a:rPr lang="zh-CN" altLang="en-US" sz="1800" dirty="0"/>
              <a:t>在曾经参演的</a:t>
            </a:r>
            <a:r>
              <a:rPr lang="zh-CN" altLang="en-US" sz="1800" dirty="0">
                <a:solidFill>
                  <a:srgbClr val="FF0000"/>
                </a:solidFill>
              </a:rPr>
              <a:t>美国电影演员</a:t>
            </a:r>
            <a:r>
              <a:rPr lang="zh-CN" altLang="en-US" sz="1800" dirty="0"/>
              <a:t>中，没有一个人的</a:t>
            </a:r>
            <a:r>
              <a:rPr lang="en-US" altLang="zh-CN" sz="1800" dirty="0"/>
              <a:t>Bacon</a:t>
            </a:r>
            <a:r>
              <a:rPr lang="zh-CN" altLang="en-US" sz="1800" dirty="0"/>
              <a:t>数超过</a:t>
            </a:r>
            <a:r>
              <a:rPr lang="en-US" altLang="zh-CN" sz="1800" dirty="0"/>
              <a:t>4</a:t>
            </a:r>
            <a:r>
              <a:rPr lang="zh-CN" altLang="en-US" sz="1800" dirty="0"/>
              <a:t>。</a:t>
            </a:r>
          </a:p>
        </p:txBody>
      </p:sp>
      <p:pic>
        <p:nvPicPr>
          <p:cNvPr id="209925" name="Picture 5" descr="kevinbaco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435" y="1496525"/>
            <a:ext cx="936954" cy="1632907"/>
          </a:xfrm>
          <a:prstGeom prst="rect">
            <a:avLst/>
          </a:prstGeom>
          <a:noFill/>
          <a:extLst>
            <a:ext uri="{909E8E84-426E-40DD-AFC4-6F175D3DCCD1}">
              <a14:hiddenFill xmlns:a14="http://schemas.microsoft.com/office/drawing/2010/main">
                <a:solidFill>
                  <a:srgbClr val="FFFFFF"/>
                </a:solidFill>
              </a14:hiddenFill>
            </a:ext>
          </a:extLst>
        </p:spPr>
      </p:pic>
      <p:pic>
        <p:nvPicPr>
          <p:cNvPr id="209927" name="Picture 7" descr="kevin_bacon_b1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435" y="4293096"/>
            <a:ext cx="973236" cy="2276872"/>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381875" y="6032500"/>
            <a:ext cx="457200" cy="609600"/>
          </a:xfrm>
          <a:prstGeom prst="rect">
            <a:avLst/>
          </a:prstGeom>
        </p:spPr>
      </p:pic>
    </p:spTree>
    <p:extLst>
      <p:ext uri="{BB962C8B-B14F-4D97-AF65-F5344CB8AC3E}">
        <p14:creationId xmlns:p14="http://schemas.microsoft.com/office/powerpoint/2010/main" val="3849382643"/>
      </p:ext>
    </p:extLst>
  </p:cSld>
  <p:clrMapOvr>
    <a:masterClrMapping/>
  </p:clrMapOvr>
  <mc:AlternateContent xmlns:mc="http://schemas.openxmlformats.org/markup-compatibility/2006">
    <mc:Choice xmlns:p14="http://schemas.microsoft.com/office/powerpoint/2010/main" Requires="p14">
      <p:transition spd="slow" p14:dur="2000" advTm="99861"/>
    </mc:Choice>
    <mc:Fallback>
      <p:transition spd="slow" advTm="9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274639"/>
            <a:ext cx="8229600" cy="634081"/>
          </a:xfrm>
        </p:spPr>
        <p:txBody>
          <a:bodyPr>
            <a:normAutofit fontScale="90000"/>
          </a:bodyPr>
          <a:lstStyle/>
          <a:p>
            <a:r>
              <a:rPr lang="zh-CN" altLang="en-US" dirty="0"/>
              <a:t>小世界实验</a:t>
            </a:r>
            <a:r>
              <a:rPr lang="en-US" altLang="zh-CN" dirty="0"/>
              <a:t>--- Bacon</a:t>
            </a:r>
            <a:r>
              <a:rPr lang="zh-CN" altLang="en-US" dirty="0"/>
              <a:t>数</a:t>
            </a:r>
          </a:p>
        </p:txBody>
      </p:sp>
      <p:pic>
        <p:nvPicPr>
          <p:cNvPr id="185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16660"/>
            <a:ext cx="4803482" cy="461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pic>
        <p:nvPicPr>
          <p:cNvPr id="3" name="图片 2"/>
          <p:cNvPicPr>
            <a:picLocks noChangeAspect="1"/>
          </p:cNvPicPr>
          <p:nvPr/>
        </p:nvPicPr>
        <p:blipFill>
          <a:blip r:embed="rId6"/>
          <a:stretch>
            <a:fillRect/>
          </a:stretch>
        </p:blipFill>
        <p:spPr>
          <a:xfrm>
            <a:off x="5544108" y="1317699"/>
            <a:ext cx="3269194" cy="4358925"/>
          </a:xfrm>
          <a:prstGeom prst="rect">
            <a:avLst/>
          </a:prstGeom>
        </p:spPr>
      </p:pic>
    </p:spTree>
    <p:extLst>
      <p:ext uri="{BB962C8B-B14F-4D97-AF65-F5344CB8AC3E}">
        <p14:creationId xmlns:p14="http://schemas.microsoft.com/office/powerpoint/2010/main" val="1376077858"/>
      </p:ext>
    </p:extLst>
  </p:cSld>
  <p:clrMapOvr>
    <a:masterClrMapping/>
  </p:clrMapOvr>
  <mc:AlternateContent xmlns:mc="http://schemas.openxmlformats.org/markup-compatibility/2006">
    <mc:Choice xmlns:p14="http://schemas.microsoft.com/office/powerpoint/2010/main" Requires="p14">
      <p:transition spd="slow" p14:dur="2000" advTm="5594"/>
    </mc:Choice>
    <mc:Fallback>
      <p:transition spd="slow" advTm="5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57200" y="274639"/>
            <a:ext cx="8229600" cy="562073"/>
          </a:xfrm>
        </p:spPr>
        <p:txBody>
          <a:bodyPr>
            <a:normAutofit fontScale="90000"/>
          </a:bodyPr>
          <a:lstStyle/>
          <a:p>
            <a:r>
              <a:rPr lang="zh-CN" altLang="en-US" dirty="0"/>
              <a:t>小世界实验</a:t>
            </a:r>
            <a:r>
              <a:rPr lang="en-US" altLang="zh-CN" dirty="0"/>
              <a:t>--- Bacon</a:t>
            </a:r>
            <a:r>
              <a:rPr lang="zh-CN" altLang="en-US" dirty="0"/>
              <a:t>数</a:t>
            </a:r>
          </a:p>
        </p:txBody>
      </p:sp>
      <p:sp>
        <p:nvSpPr>
          <p:cNvPr id="211971" name="Rectangle 3"/>
          <p:cNvSpPr>
            <a:spLocks noGrp="1" noChangeArrowheads="1"/>
          </p:cNvSpPr>
          <p:nvPr>
            <p:ph idx="1"/>
          </p:nvPr>
        </p:nvSpPr>
        <p:spPr>
          <a:xfrm>
            <a:off x="251520" y="1268760"/>
            <a:ext cx="5724636" cy="4680520"/>
          </a:xfrm>
        </p:spPr>
        <p:txBody>
          <a:bodyPr>
            <a:noAutofit/>
          </a:bodyPr>
          <a:lstStyle/>
          <a:p>
            <a:pPr>
              <a:lnSpc>
                <a:spcPct val="150000"/>
              </a:lnSpc>
            </a:pPr>
            <a:r>
              <a:rPr lang="zh-CN" altLang="en-US" sz="1600" dirty="0"/>
              <a:t>在网上有一个网页</a:t>
            </a:r>
            <a:r>
              <a:rPr lang="en-US" altLang="zh-CN" sz="1600" dirty="0">
                <a:hlinkClick r:id="rId4"/>
              </a:rPr>
              <a:t>http://www.cs.virginia.edu/oracle/</a:t>
            </a:r>
            <a:r>
              <a:rPr lang="zh-CN" altLang="en-US" sz="1600" dirty="0"/>
              <a:t>。网站的数据库里总共存有有</a:t>
            </a:r>
            <a:r>
              <a:rPr lang="en-US" altLang="zh-CN" sz="1600" dirty="0"/>
              <a:t>783940</a:t>
            </a:r>
            <a:r>
              <a:rPr lang="zh-CN" altLang="en-US" sz="1600" dirty="0"/>
              <a:t>个世界各地的演员的信息以及</a:t>
            </a:r>
            <a:r>
              <a:rPr lang="en-US" altLang="zh-CN" sz="1600" dirty="0"/>
              <a:t>231,088</a:t>
            </a:r>
            <a:r>
              <a:rPr lang="zh-CN" altLang="en-US" sz="1600" dirty="0"/>
              <a:t>部电影信息。</a:t>
            </a:r>
          </a:p>
          <a:p>
            <a:pPr>
              <a:lnSpc>
                <a:spcPct val="150000"/>
              </a:lnSpc>
            </a:pPr>
            <a:r>
              <a:rPr lang="zh-CN" altLang="en-US" sz="1600" dirty="0"/>
              <a:t>通过简单地输入演员名字就可以知道这个演员的</a:t>
            </a:r>
            <a:r>
              <a:rPr lang="en-US" altLang="zh-CN" sz="1600" dirty="0"/>
              <a:t>bacon</a:t>
            </a:r>
            <a:r>
              <a:rPr lang="zh-CN" altLang="en-US" sz="1600" dirty="0"/>
              <a:t>数。目前比如输入</a:t>
            </a:r>
            <a:r>
              <a:rPr lang="en-US" altLang="zh-CN" sz="1600" dirty="0"/>
              <a:t>Stephen Chow</a:t>
            </a:r>
            <a:r>
              <a:rPr lang="zh-CN" altLang="en-US" sz="1600" dirty="0"/>
              <a:t>（周星驰）就可以得到这样的结果：周星驰在</a:t>
            </a:r>
            <a:r>
              <a:rPr lang="en-US" altLang="zh-CN" sz="1600" dirty="0"/>
              <a:t>1991</a:t>
            </a:r>
            <a:r>
              <a:rPr lang="zh-CN" altLang="en-US" sz="1600" dirty="0"/>
              <a:t>年的</a:t>
            </a:r>
            <a:r>
              <a:rPr lang="en-US" altLang="zh-CN" sz="1600" dirty="0"/>
              <a:t>《</a:t>
            </a:r>
            <a:r>
              <a:rPr lang="zh-CN" altLang="en-US" sz="1600" dirty="0"/>
              <a:t>豪门夜宴</a:t>
            </a:r>
            <a:r>
              <a:rPr lang="en-US" altLang="zh-CN" sz="1600" dirty="0"/>
              <a:t>(</a:t>
            </a:r>
            <a:r>
              <a:rPr lang="en-US" altLang="zh-CN" sz="1600" dirty="0" err="1"/>
              <a:t>Haomen</a:t>
            </a:r>
            <a:r>
              <a:rPr lang="en-US" altLang="zh-CN" sz="1600" dirty="0"/>
              <a:t> </a:t>
            </a:r>
            <a:r>
              <a:rPr lang="en-US" altLang="zh-CN" sz="1600" dirty="0" err="1"/>
              <a:t>yeyan</a:t>
            </a:r>
            <a:r>
              <a:rPr lang="en-US" altLang="zh-CN" sz="1600" dirty="0"/>
              <a:t>)》 </a:t>
            </a:r>
            <a:r>
              <a:rPr lang="zh-CN" altLang="en-US" sz="1600" dirty="0"/>
              <a:t>中与洪金宝</a:t>
            </a:r>
            <a:r>
              <a:rPr lang="en-US" altLang="zh-CN" sz="1600" dirty="0"/>
              <a:t>(</a:t>
            </a:r>
            <a:r>
              <a:rPr lang="en-US" altLang="zh-CN" sz="1600" dirty="0" err="1"/>
              <a:t>Sammo</a:t>
            </a:r>
            <a:r>
              <a:rPr lang="en-US" altLang="zh-CN" sz="1600" dirty="0"/>
              <a:t> Hung </a:t>
            </a:r>
            <a:r>
              <a:rPr lang="en-US" altLang="zh-CN" sz="1600" dirty="0" err="1"/>
              <a:t>Kam</a:t>
            </a:r>
            <a:r>
              <a:rPr lang="en-US" altLang="zh-CN" sz="1600" dirty="0"/>
              <a:t>-Bo)</a:t>
            </a:r>
            <a:r>
              <a:rPr lang="zh-CN" altLang="en-US" sz="1600" dirty="0"/>
              <a:t>合作；而洪金宝又在李小龙的最后一部电影，即</a:t>
            </a:r>
            <a:r>
              <a:rPr lang="en-US" altLang="zh-CN" sz="1600" dirty="0"/>
              <a:t>1978</a:t>
            </a:r>
            <a:r>
              <a:rPr lang="zh-CN" altLang="en-US" sz="1600" dirty="0"/>
              <a:t>年的</a:t>
            </a:r>
            <a:r>
              <a:rPr lang="en-US" altLang="zh-CN" sz="1600" dirty="0"/>
              <a:t>《</a:t>
            </a:r>
            <a:r>
              <a:rPr lang="zh-CN" altLang="en-US" sz="1600" dirty="0"/>
              <a:t>死亡的游戏 （</a:t>
            </a:r>
            <a:r>
              <a:rPr lang="en-US" altLang="zh-CN" sz="1600" dirty="0"/>
              <a:t>Game of Death</a:t>
            </a:r>
            <a:r>
              <a:rPr lang="zh-CN" altLang="en-US" sz="1600" dirty="0"/>
              <a:t>）</a:t>
            </a:r>
            <a:r>
              <a:rPr lang="en-US" altLang="zh-CN" sz="1600" dirty="0"/>
              <a:t>》 </a:t>
            </a:r>
            <a:r>
              <a:rPr lang="zh-CN" altLang="en-US" sz="1600" dirty="0"/>
              <a:t>中与 </a:t>
            </a:r>
            <a:r>
              <a:rPr lang="en-US" altLang="zh-CN" sz="1600" dirty="0"/>
              <a:t>Colleen Camp </a:t>
            </a:r>
            <a:r>
              <a:rPr lang="zh-CN" altLang="en-US" sz="1600" dirty="0"/>
              <a:t>合作；</a:t>
            </a:r>
            <a:r>
              <a:rPr lang="en-US" altLang="zh-CN" sz="1600" dirty="0"/>
              <a:t>Colleen Camp </a:t>
            </a:r>
            <a:r>
              <a:rPr lang="zh-CN" altLang="en-US" sz="1600" dirty="0"/>
              <a:t>在去年的电影</a:t>
            </a:r>
            <a:r>
              <a:rPr lang="en-US" altLang="zh-CN" sz="1600" dirty="0"/>
              <a:t>《Trapped》 </a:t>
            </a:r>
            <a:r>
              <a:rPr lang="zh-CN" altLang="en-US" sz="1600" dirty="0"/>
              <a:t>中与</a:t>
            </a:r>
            <a:r>
              <a:rPr lang="en-US" altLang="zh-CN" sz="1600" dirty="0"/>
              <a:t>Kevin Bacon </a:t>
            </a:r>
            <a:r>
              <a:rPr lang="zh-CN" altLang="en-US" sz="1600" dirty="0"/>
              <a:t>合作。这样周星驰的</a:t>
            </a:r>
            <a:r>
              <a:rPr lang="en-US" altLang="zh-CN" sz="1600" dirty="0"/>
              <a:t>bacon</a:t>
            </a:r>
            <a:r>
              <a:rPr lang="zh-CN" altLang="en-US" sz="1600" dirty="0"/>
              <a:t>数为</a:t>
            </a:r>
            <a:r>
              <a:rPr lang="en-US" altLang="zh-CN" sz="1600" dirty="0"/>
              <a:t>3</a:t>
            </a:r>
            <a:r>
              <a:rPr lang="zh-CN" altLang="en-US" sz="1600" dirty="0"/>
              <a:t>。</a:t>
            </a:r>
          </a:p>
          <a:p>
            <a:pPr>
              <a:lnSpc>
                <a:spcPct val="150000"/>
              </a:lnSpc>
            </a:pPr>
            <a:r>
              <a:rPr lang="zh-CN" altLang="en-US" sz="1600" dirty="0"/>
              <a:t>是对所有这将近</a:t>
            </a:r>
            <a:r>
              <a:rPr lang="en-US" altLang="zh-CN" sz="1600" dirty="0"/>
              <a:t>78</a:t>
            </a:r>
            <a:r>
              <a:rPr lang="zh-CN" altLang="en-US" sz="1600" dirty="0"/>
              <a:t>万个演员所做的统计。结果如下页所示</a:t>
            </a:r>
            <a:r>
              <a:rPr lang="en-US" altLang="zh-CN" sz="1600" dirty="0"/>
              <a:t>: </a:t>
            </a:r>
            <a:r>
              <a:rPr lang="zh-CN" altLang="en-US" sz="1600" dirty="0"/>
              <a:t>左边是</a:t>
            </a:r>
            <a:r>
              <a:rPr lang="en-US" altLang="zh-CN" sz="1600" dirty="0"/>
              <a:t>Bacon</a:t>
            </a:r>
            <a:r>
              <a:rPr lang="zh-CN" altLang="en-US" sz="1600" dirty="0"/>
              <a:t>数，右边是拥有这个</a:t>
            </a:r>
            <a:r>
              <a:rPr lang="en-US" altLang="zh-CN" sz="1600" dirty="0"/>
              <a:t>Bacon</a:t>
            </a:r>
            <a:r>
              <a:rPr lang="zh-CN" altLang="en-US" sz="1600" dirty="0"/>
              <a:t>数的演员个数。可以看到最大的</a:t>
            </a:r>
            <a:r>
              <a:rPr lang="en-US" altLang="zh-CN" sz="1600" dirty="0"/>
              <a:t>Bacon</a:t>
            </a:r>
            <a:r>
              <a:rPr lang="zh-CN" altLang="en-US" sz="1600" dirty="0"/>
              <a:t>数仅仅为</a:t>
            </a:r>
            <a:r>
              <a:rPr lang="en-US" altLang="zh-CN" sz="1600" dirty="0"/>
              <a:t>8</a:t>
            </a:r>
            <a:r>
              <a:rPr lang="zh-CN" altLang="en-US" sz="1600" dirty="0"/>
              <a:t>。平均</a:t>
            </a:r>
            <a:r>
              <a:rPr lang="en-US" altLang="zh-CN" sz="1600" dirty="0"/>
              <a:t>Bacon</a:t>
            </a:r>
            <a:r>
              <a:rPr lang="zh-CN" altLang="en-US" sz="1600" dirty="0"/>
              <a:t>数仅为</a:t>
            </a:r>
            <a:r>
              <a:rPr lang="en-US" altLang="zh-CN" sz="1600" dirty="0"/>
              <a:t>2.948</a:t>
            </a:r>
            <a:r>
              <a:rPr lang="zh-CN" altLang="en-US" sz="1600" dirty="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875" y="6032500"/>
            <a:ext cx="457200" cy="609600"/>
          </a:xfrm>
          <a:prstGeom prst="rect">
            <a:avLst/>
          </a:prstGeom>
        </p:spPr>
      </p:pic>
      <p:pic>
        <p:nvPicPr>
          <p:cNvPr id="5" name="Picture 252"/>
          <p:cNvPicPr>
            <a:picLocks noChangeAspect="1" noChangeArrowheads="1"/>
          </p:cNvPicPr>
          <p:nvPr/>
        </p:nvPicPr>
        <p:blipFill rotWithShape="1">
          <a:blip r:embed="rId6">
            <a:extLst>
              <a:ext uri="{28A0092B-C50C-407E-A947-70E740481C1C}">
                <a14:useLocalDpi xmlns:a14="http://schemas.microsoft.com/office/drawing/2010/main" val="0"/>
              </a:ext>
            </a:extLst>
          </a:blip>
          <a:srcRect t="12223" r="64826" b="30743"/>
          <a:stretch/>
        </p:blipFill>
        <p:spPr bwMode="auto">
          <a:xfrm>
            <a:off x="6156176" y="1268760"/>
            <a:ext cx="29042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130196"/>
      </p:ext>
    </p:extLst>
  </p:cSld>
  <p:clrMapOvr>
    <a:masterClrMapping/>
  </p:clrMapOvr>
  <mc:AlternateContent xmlns:mc="http://schemas.openxmlformats.org/markup-compatibility/2006">
    <mc:Choice xmlns:p14="http://schemas.microsoft.com/office/powerpoint/2010/main" Requires="p14">
      <p:transition spd="slow" p14:dur="2000" advTm="64642"/>
    </mc:Choice>
    <mc:Fallback>
      <p:transition spd="slow" advTm="64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562073"/>
          </a:xfrm>
        </p:spPr>
        <p:txBody>
          <a:bodyPr>
            <a:normAutofit fontScale="90000"/>
          </a:bodyPr>
          <a:lstStyle/>
          <a:p>
            <a:r>
              <a:rPr lang="zh-CN" altLang="en-US" dirty="0"/>
              <a:t>小世界实验</a:t>
            </a:r>
            <a:r>
              <a:rPr lang="en-US" altLang="zh-CN" dirty="0"/>
              <a:t>--- Bacon</a:t>
            </a:r>
            <a:r>
              <a:rPr lang="zh-CN" altLang="en-US" dirty="0"/>
              <a:t>数</a:t>
            </a:r>
          </a:p>
        </p:txBody>
      </p:sp>
      <p:pic>
        <p:nvPicPr>
          <p:cNvPr id="138242" name="Picture 2" descr="http://imgsrc.baidu.com/forum/w%3D580/sign=1de5284ffbedab6474724dc8c734af81/fcd3572c11dfa9ec33f9009362d0f703908fc15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2061" y="2276872"/>
            <a:ext cx="3192857" cy="260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6881" y="1052736"/>
            <a:ext cx="4590510" cy="5632311"/>
          </a:xfrm>
          <a:prstGeom prst="rect">
            <a:avLst/>
          </a:prstGeom>
        </p:spPr>
        <p:txBody>
          <a:bodyPr wrap="square">
            <a:spAutoFit/>
          </a:bodyPr>
          <a:lstStyle/>
          <a:p>
            <a:pPr>
              <a:lnSpc>
                <a:spcPct val="150000"/>
              </a:lnSpc>
            </a:pPr>
            <a:r>
              <a:rPr lang="zh-CN" altLang="en-US" sz="2000" dirty="0" smtClean="0">
                <a:solidFill>
                  <a:srgbClr val="333333"/>
                </a:solidFill>
                <a:latin typeface="Helvetica Neue"/>
              </a:rPr>
              <a:t>在</a:t>
            </a:r>
            <a:r>
              <a:rPr lang="zh-CN" altLang="en-US" sz="2000" dirty="0">
                <a:solidFill>
                  <a:srgbClr val="333333"/>
                </a:solidFill>
                <a:latin typeface="Helvetica Neue"/>
              </a:rPr>
              <a:t>英文版</a:t>
            </a:r>
            <a:r>
              <a:rPr lang="en-US" altLang="zh-CN" sz="2000" dirty="0">
                <a:solidFill>
                  <a:srgbClr val="333333"/>
                </a:solidFill>
                <a:latin typeface="Helvetica Neue"/>
              </a:rPr>
              <a:t>google</a:t>
            </a:r>
            <a:r>
              <a:rPr lang="zh-CN" altLang="en-US" sz="2000" dirty="0">
                <a:solidFill>
                  <a:srgbClr val="333333"/>
                </a:solidFill>
                <a:latin typeface="Helvetica Neue"/>
              </a:rPr>
              <a:t>输入</a:t>
            </a:r>
            <a:r>
              <a:rPr lang="en-US" altLang="zh-CN" sz="2000" dirty="0">
                <a:solidFill>
                  <a:srgbClr val="333333"/>
                </a:solidFill>
                <a:latin typeface="Helvetica Neue"/>
              </a:rPr>
              <a:t>Bacon number</a:t>
            </a:r>
            <a:r>
              <a:rPr lang="zh-CN" altLang="en-US" sz="2000" dirty="0">
                <a:solidFill>
                  <a:srgbClr val="333333"/>
                </a:solidFill>
                <a:latin typeface="Helvetica Neue"/>
              </a:rPr>
              <a:t>加名人名字会得出此人的凯文指数</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smtClean="0">
                <a:solidFill>
                  <a:srgbClr val="333333"/>
                </a:solidFill>
                <a:latin typeface="Helvetica Neue"/>
              </a:rPr>
              <a:t>比</a:t>
            </a:r>
            <a:r>
              <a:rPr lang="zh-CN" altLang="en-US" sz="2000" dirty="0">
                <a:solidFill>
                  <a:srgbClr val="333333"/>
                </a:solidFill>
                <a:latin typeface="Helvetica Neue"/>
              </a:rPr>
              <a:t>如</a:t>
            </a:r>
            <a:r>
              <a:rPr lang="zh-CN" altLang="en-US" sz="2000" dirty="0" smtClean="0">
                <a:solidFill>
                  <a:srgbClr val="333333"/>
                </a:solidFill>
                <a:latin typeface="Helvetica Neue"/>
              </a:rPr>
              <a:t>搜</a:t>
            </a:r>
            <a:r>
              <a:rPr lang="zh-CN" altLang="en-US" sz="2000" b="1" dirty="0">
                <a:solidFill>
                  <a:srgbClr val="C00000"/>
                </a:solidFill>
                <a:latin typeface="Helvetica Neue"/>
              </a:rPr>
              <a:t>谢霆锋</a:t>
            </a:r>
            <a:r>
              <a:rPr lang="zh-CN" altLang="en-US" sz="2000" dirty="0" smtClean="0">
                <a:solidFill>
                  <a:srgbClr val="333333"/>
                </a:solidFill>
                <a:latin typeface="Helvetica Neue"/>
              </a:rPr>
              <a:t>，</a:t>
            </a:r>
            <a:r>
              <a:rPr lang="zh-CN" altLang="en-US" sz="2000" dirty="0">
                <a:solidFill>
                  <a:srgbClr val="333333"/>
                </a:solidFill>
                <a:latin typeface="Helvetica Neue"/>
              </a:rPr>
              <a:t>在输入框里写 </a:t>
            </a:r>
            <a:r>
              <a:rPr lang="en-US" altLang="zh-CN" sz="2000" dirty="0">
                <a:solidFill>
                  <a:srgbClr val="333333"/>
                </a:solidFill>
                <a:latin typeface="Helvetica Neue"/>
              </a:rPr>
              <a:t>Bacon number </a:t>
            </a:r>
            <a:r>
              <a:rPr lang="en-US" altLang="zh-CN" sz="2000" b="1" dirty="0">
                <a:solidFill>
                  <a:srgbClr val="C00000"/>
                </a:solidFill>
                <a:latin typeface="Helvetica Neue"/>
              </a:rPr>
              <a:t>Nicholas </a:t>
            </a:r>
            <a:r>
              <a:rPr lang="en-US" altLang="zh-CN" sz="2000" b="1" dirty="0" err="1">
                <a:solidFill>
                  <a:srgbClr val="C00000"/>
                </a:solidFill>
                <a:latin typeface="Helvetica Neue"/>
              </a:rPr>
              <a:t>tse</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smtClean="0">
                <a:solidFill>
                  <a:srgbClr val="333333"/>
                </a:solidFill>
                <a:latin typeface="Helvetica Neue"/>
              </a:rPr>
              <a:t>结果显示：</a:t>
            </a:r>
            <a:r>
              <a:rPr lang="zh-CN" altLang="en-US" sz="2000" dirty="0"/>
              <a:t/>
            </a:r>
            <a:br>
              <a:rPr lang="zh-CN" altLang="en-US" sz="2000" dirty="0"/>
            </a:br>
            <a:r>
              <a:rPr lang="zh-CN" altLang="en-US" sz="2000" dirty="0"/>
              <a:t>谢霆</a:t>
            </a:r>
            <a:r>
              <a:rPr lang="zh-CN" altLang="en-US" sz="2000" dirty="0" smtClean="0"/>
              <a:t>锋的贝肯数为</a:t>
            </a:r>
            <a:r>
              <a:rPr lang="en-US" altLang="zh-CN" sz="2000" dirty="0" smtClean="0"/>
              <a:t>3</a:t>
            </a:r>
            <a:r>
              <a:rPr lang="zh-CN" altLang="en-US" sz="2000" dirty="0" smtClean="0"/>
              <a:t>；</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谢霆锋</a:t>
            </a:r>
            <a:r>
              <a:rPr lang="zh-CN" altLang="en-US" sz="2000" dirty="0" smtClean="0">
                <a:solidFill>
                  <a:srgbClr val="333333"/>
                </a:solidFill>
                <a:latin typeface="Helvetica Neue"/>
              </a:rPr>
              <a:t>与成龙 </a:t>
            </a:r>
            <a:r>
              <a:rPr lang="zh-CN" altLang="en-US" sz="2000" dirty="0">
                <a:solidFill>
                  <a:srgbClr val="333333"/>
                </a:solidFill>
                <a:latin typeface="Helvetica Neue"/>
              </a:rPr>
              <a:t>一</a:t>
            </a:r>
            <a:r>
              <a:rPr lang="zh-CN" altLang="en-US" sz="2000" dirty="0" smtClean="0">
                <a:solidFill>
                  <a:srgbClr val="333333"/>
                </a:solidFill>
                <a:latin typeface="Helvetica Neue"/>
              </a:rPr>
              <a:t>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新少林寺</a:t>
            </a:r>
            <a:r>
              <a:rPr lang="en-US" altLang="zh-CN" sz="2000" dirty="0" smtClean="0">
                <a:solidFill>
                  <a:srgbClr val="333333"/>
                </a:solidFill>
                <a:latin typeface="Helvetica Neue"/>
              </a:rPr>
              <a:t>》</a:t>
            </a:r>
            <a:r>
              <a:rPr lang="zh-CN" altLang="en-US" sz="2000" dirty="0" smtClean="0">
                <a:solidFill>
                  <a:srgbClr val="333333"/>
                </a:solidFill>
                <a:latin typeface="Helvetica Neue"/>
              </a:rPr>
              <a:t>；</a:t>
            </a:r>
            <a:endParaRPr lang="en-US" altLang="zh-CN" sz="2000" dirty="0" smtClean="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dirty="0">
                <a:solidFill>
                  <a:srgbClr val="333333"/>
                </a:solidFill>
                <a:latin typeface="Helvetica Neue"/>
              </a:rPr>
              <a:t>成</a:t>
            </a:r>
            <a:r>
              <a:rPr lang="zh-CN" altLang="en-US" sz="2000" dirty="0" smtClean="0">
                <a:solidFill>
                  <a:srgbClr val="333333"/>
                </a:solidFill>
                <a:latin typeface="Helvetica Neue"/>
              </a:rPr>
              <a:t>龙与克里斯</a:t>
            </a:r>
            <a:r>
              <a:rPr lang="en-US" altLang="zh-CN" sz="2000" dirty="0" smtClean="0">
                <a:solidFill>
                  <a:srgbClr val="333333"/>
                </a:solidFill>
                <a:latin typeface="Helvetica Neue"/>
              </a:rPr>
              <a:t>.</a:t>
            </a:r>
            <a:r>
              <a:rPr lang="zh-CN" altLang="en-US" sz="2000" dirty="0" smtClean="0">
                <a:solidFill>
                  <a:srgbClr val="333333"/>
                </a:solidFill>
                <a:latin typeface="Helvetica Neue"/>
              </a:rPr>
              <a:t>潘一起演过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尖峰时刻</a:t>
            </a:r>
            <a:r>
              <a:rPr lang="en-US" altLang="zh-CN" sz="2000" dirty="0" smtClean="0">
                <a:solidFill>
                  <a:srgbClr val="333333"/>
                </a:solidFill>
                <a:latin typeface="Helvetica Neue"/>
              </a:rPr>
              <a:t>》</a:t>
            </a:r>
          </a:p>
          <a:p>
            <a:pPr marL="800100" lvl="1" indent="-342900">
              <a:lnSpc>
                <a:spcPct val="150000"/>
              </a:lnSpc>
              <a:buFont typeface="Arial" panose="020B0604020202020204" pitchFamily="34" charset="0"/>
              <a:buChar char="•"/>
            </a:pPr>
            <a:r>
              <a:rPr lang="zh-CN" altLang="en-US" sz="2000" dirty="0">
                <a:solidFill>
                  <a:srgbClr val="333333"/>
                </a:solidFill>
                <a:latin typeface="Helvetica Neue"/>
              </a:rPr>
              <a:t>克里斯</a:t>
            </a:r>
            <a:r>
              <a:rPr lang="en-US" altLang="zh-CN" sz="2000" dirty="0">
                <a:solidFill>
                  <a:srgbClr val="333333"/>
                </a:solidFill>
                <a:latin typeface="Helvetica Neue"/>
              </a:rPr>
              <a:t>.</a:t>
            </a:r>
            <a:r>
              <a:rPr lang="zh-CN" altLang="en-US" sz="2000" dirty="0" smtClean="0">
                <a:solidFill>
                  <a:srgbClr val="333333"/>
                </a:solidFill>
                <a:latin typeface="Helvetica Neue"/>
              </a:rPr>
              <a:t>潘与凯文</a:t>
            </a:r>
            <a:r>
              <a:rPr lang="en-US" altLang="zh-CN" sz="2000" dirty="0" smtClean="0">
                <a:solidFill>
                  <a:srgbClr val="333333"/>
                </a:solidFill>
                <a:latin typeface="Helvetica Neue"/>
              </a:rPr>
              <a:t>.</a:t>
            </a:r>
            <a:r>
              <a:rPr lang="zh-CN" altLang="en-US" sz="2000" dirty="0">
                <a:solidFill>
                  <a:srgbClr val="333333"/>
                </a:solidFill>
                <a:latin typeface="Helvetica Neue"/>
              </a:rPr>
              <a:t>贝</a:t>
            </a:r>
            <a:r>
              <a:rPr lang="zh-CN" altLang="en-US" sz="2000" dirty="0" smtClean="0">
                <a:solidFill>
                  <a:srgbClr val="333333"/>
                </a:solidFill>
                <a:latin typeface="Helvetica Neue"/>
              </a:rPr>
              <a:t>肯一起演过</a:t>
            </a:r>
            <a:r>
              <a:rPr lang="en-US" altLang="zh-CN" sz="2000" dirty="0" smtClean="0">
                <a:solidFill>
                  <a:srgbClr val="333333"/>
                </a:solidFill>
                <a:latin typeface="Helvetica Neue"/>
              </a:rPr>
              <a:t>《</a:t>
            </a:r>
            <a:r>
              <a:rPr lang="zh-CN" altLang="en-US" sz="2000" dirty="0" smtClean="0">
                <a:solidFill>
                  <a:srgbClr val="333333"/>
                </a:solidFill>
                <a:latin typeface="Helvetica Neue"/>
              </a:rPr>
              <a:t>浑身是劲</a:t>
            </a:r>
            <a:r>
              <a:rPr lang="en-US" altLang="zh-CN" sz="2000" dirty="0" smtClean="0">
                <a:solidFill>
                  <a:srgbClr val="333333"/>
                </a:solidFill>
                <a:latin typeface="Helvetica Neue"/>
              </a:rPr>
              <a:t>》</a:t>
            </a:r>
            <a:endParaRPr lang="zh-CN" altLang="en-US" sz="2000" dirty="0"/>
          </a:p>
        </p:txBody>
      </p:sp>
      <p:pic>
        <p:nvPicPr>
          <p:cNvPr id="6" name="图片 5"/>
          <p:cNvPicPr>
            <a:picLocks noChangeAspect="1"/>
          </p:cNvPicPr>
          <p:nvPr/>
        </p:nvPicPr>
        <p:blipFill>
          <a:blip r:embed="rId3"/>
          <a:stretch>
            <a:fillRect/>
          </a:stretch>
        </p:blipFill>
        <p:spPr>
          <a:xfrm>
            <a:off x="6547043" y="5043039"/>
            <a:ext cx="994228" cy="986011"/>
          </a:xfrm>
          <a:prstGeom prst="rect">
            <a:avLst/>
          </a:prstGeom>
        </p:spPr>
      </p:pic>
      <p:pic>
        <p:nvPicPr>
          <p:cNvPr id="7" name="图片 6"/>
          <p:cNvPicPr>
            <a:picLocks noChangeAspect="1"/>
          </p:cNvPicPr>
          <p:nvPr/>
        </p:nvPicPr>
        <p:blipFill>
          <a:blip r:embed="rId4"/>
          <a:stretch>
            <a:fillRect/>
          </a:stretch>
        </p:blipFill>
        <p:spPr>
          <a:xfrm>
            <a:off x="7109074" y="893119"/>
            <a:ext cx="864394" cy="1333500"/>
          </a:xfrm>
          <a:prstGeom prst="rect">
            <a:avLst/>
          </a:prstGeom>
        </p:spPr>
      </p:pic>
      <p:sp>
        <p:nvSpPr>
          <p:cNvPr id="8" name="矩形 7"/>
          <p:cNvSpPr/>
          <p:nvPr/>
        </p:nvSpPr>
        <p:spPr>
          <a:xfrm>
            <a:off x="6811749" y="2246116"/>
            <a:ext cx="2079800" cy="369332"/>
          </a:xfrm>
          <a:prstGeom prst="rect">
            <a:avLst/>
          </a:prstGeom>
        </p:spPr>
        <p:txBody>
          <a:bodyPr wrap="none">
            <a:spAutoFit/>
          </a:bodyPr>
          <a:lstStyle/>
          <a:p>
            <a:r>
              <a:rPr lang="zh-CN" altLang="en-US" dirty="0"/>
              <a:t>谢霆</a:t>
            </a:r>
            <a:r>
              <a:rPr lang="zh-CN" altLang="en-US" dirty="0" smtClean="0"/>
              <a:t>锋 </a:t>
            </a:r>
            <a:r>
              <a:rPr lang="en-US" altLang="zh-CN" dirty="0" smtClean="0"/>
              <a:t>Nicholas </a:t>
            </a:r>
            <a:r>
              <a:rPr lang="en-US" altLang="zh-CN" dirty="0" err="1" smtClean="0"/>
              <a:t>Tse</a:t>
            </a:r>
            <a:endParaRPr lang="zh-CN" altLang="en-US" dirty="0"/>
          </a:p>
        </p:txBody>
      </p:sp>
      <p:pic>
        <p:nvPicPr>
          <p:cNvPr id="9" name="图片 8"/>
          <p:cNvPicPr>
            <a:picLocks noChangeAspect="1"/>
          </p:cNvPicPr>
          <p:nvPr/>
        </p:nvPicPr>
        <p:blipFill>
          <a:blip r:embed="rId5"/>
          <a:stretch>
            <a:fillRect/>
          </a:stretch>
        </p:blipFill>
        <p:spPr>
          <a:xfrm>
            <a:off x="5344806" y="4876872"/>
            <a:ext cx="864394" cy="1333500"/>
          </a:xfrm>
          <a:prstGeom prst="rect">
            <a:avLst/>
          </a:prstGeom>
        </p:spPr>
      </p:pic>
      <p:pic>
        <p:nvPicPr>
          <p:cNvPr id="10" name="图片 9"/>
          <p:cNvPicPr>
            <a:picLocks noChangeAspect="1"/>
          </p:cNvPicPr>
          <p:nvPr/>
        </p:nvPicPr>
        <p:blipFill>
          <a:blip r:embed="rId6"/>
          <a:stretch>
            <a:fillRect/>
          </a:stretch>
        </p:blipFill>
        <p:spPr>
          <a:xfrm>
            <a:off x="7777531" y="4837012"/>
            <a:ext cx="864394" cy="1333500"/>
          </a:xfrm>
          <a:prstGeom prst="rect">
            <a:avLst/>
          </a:prstGeom>
        </p:spPr>
      </p:pic>
    </p:spTree>
    <p:extLst>
      <p:ext uri="{BB962C8B-B14F-4D97-AF65-F5344CB8AC3E}">
        <p14:creationId xmlns:p14="http://schemas.microsoft.com/office/powerpoint/2010/main" val="1826940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146053" y="116632"/>
            <a:ext cx="8229601" cy="868363"/>
          </a:xfrm>
        </p:spPr>
        <p:txBody>
          <a:bodyPr anchor="ctr">
            <a:normAutofit/>
          </a:bodyPr>
          <a:lstStyle/>
          <a:p>
            <a:pPr algn="l" eaLnBrk="1" hangingPunct="1"/>
            <a:r>
              <a:rPr lang="zh-CN" altLang="en-US" sz="2400" b="1" dirty="0">
                <a:solidFill>
                  <a:srgbClr val="7030A0"/>
                </a:solidFill>
                <a:latin typeface="+mn-lt"/>
                <a:ea typeface="+mn-ea"/>
                <a:cs typeface="+mn-cs"/>
              </a:rPr>
              <a:t>六度分离理论应用</a:t>
            </a:r>
          </a:p>
        </p:txBody>
      </p:sp>
      <p:grpSp>
        <p:nvGrpSpPr>
          <p:cNvPr id="2" name="Group 3"/>
          <p:cNvGrpSpPr>
            <a:grpSpLocks/>
          </p:cNvGrpSpPr>
          <p:nvPr/>
        </p:nvGrpSpPr>
        <p:grpSpPr bwMode="auto">
          <a:xfrm>
            <a:off x="822325" y="1876430"/>
            <a:ext cx="1912938" cy="3605213"/>
            <a:chOff x="0" y="0"/>
            <a:chExt cx="1109" cy="2271"/>
          </a:xfrm>
          <a:solidFill>
            <a:schemeClr val="accent4">
              <a:lumMod val="40000"/>
              <a:lumOff val="60000"/>
            </a:schemeClr>
          </a:solidFill>
        </p:grpSpPr>
        <p:sp>
          <p:nvSpPr>
            <p:cNvPr id="132127" name="Freeform 4"/>
            <p:cNvSpPr>
              <a:spLocks noChangeArrowheads="1"/>
            </p:cNvSpPr>
            <p:nvPr/>
          </p:nvSpPr>
          <p:spPr bwMode="auto">
            <a:xfrm flipV="1">
              <a:off x="170" y="1089"/>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pFill/>
            <a:ln w="9525">
              <a:solidFill>
                <a:schemeClr val="bg1"/>
              </a:solidFill>
              <a:miter lim="800000"/>
              <a:headEnd/>
              <a:tailEnd/>
            </a:ln>
          </p:spPr>
          <p:txBody>
            <a:bodyPr wrap="none" anchor="ctr"/>
            <a:lstStyle/>
            <a:p>
              <a:endParaRPr lang="zh-CN" altLang="en-US"/>
            </a:p>
          </p:txBody>
        </p:sp>
        <p:sp>
          <p:nvSpPr>
            <p:cNvPr id="132128" name="Freeform 5"/>
            <p:cNvSpPr>
              <a:spLocks noChangeArrowheads="1"/>
            </p:cNvSpPr>
            <p:nvPr/>
          </p:nvSpPr>
          <p:spPr bwMode="auto">
            <a:xfrm rot="-5400000">
              <a:off x="404" y="543"/>
              <a:ext cx="301" cy="1109"/>
            </a:xfrm>
            <a:custGeom>
              <a:avLst/>
              <a:gdLst>
                <a:gd name="T0" fmla="*/ 641054 w 142"/>
                <a:gd name="T1" fmla="*/ 3116 h 604"/>
                <a:gd name="T2" fmla="*/ 780137 w 142"/>
                <a:gd name="T3" fmla="*/ 1272816 h 604"/>
                <a:gd name="T4" fmla="*/ 0 w 142"/>
                <a:gd name="T5" fmla="*/ 1276681 h 604"/>
                <a:gd name="T6" fmla="*/ 1257748 w 142"/>
                <a:gd name="T7" fmla="*/ 1627696 h 604"/>
                <a:gd name="T8" fmla="*/ 2476107 w 142"/>
                <a:gd name="T9" fmla="*/ 1276681 h 604"/>
                <a:gd name="T10" fmla="*/ 1743678 w 142"/>
                <a:gd name="T11" fmla="*/ 1276681 h 604"/>
                <a:gd name="T12" fmla="*/ 1726896 w 142"/>
                <a:gd name="T13" fmla="*/ 0 h 604"/>
                <a:gd name="T14" fmla="*/ 641054 w 142"/>
                <a:gd name="T15" fmla="*/ 3116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pFill/>
            <a:ln w="9525">
              <a:solidFill>
                <a:schemeClr val="bg1"/>
              </a:solidFill>
              <a:miter lim="800000"/>
              <a:headEnd/>
              <a:tailEnd/>
            </a:ln>
          </p:spPr>
          <p:txBody>
            <a:bodyPr wrap="none" anchor="ctr"/>
            <a:lstStyle/>
            <a:p>
              <a:endParaRPr lang="zh-CN" altLang="en-US"/>
            </a:p>
          </p:txBody>
        </p:sp>
        <p:sp>
          <p:nvSpPr>
            <p:cNvPr id="132129" name="Freeform 6"/>
            <p:cNvSpPr>
              <a:spLocks noChangeArrowheads="1"/>
            </p:cNvSpPr>
            <p:nvPr/>
          </p:nvSpPr>
          <p:spPr bwMode="auto">
            <a:xfrm>
              <a:off x="164" y="0"/>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pFill/>
            <a:ln w="9525">
              <a:solidFill>
                <a:schemeClr val="bg1"/>
              </a:solidFill>
              <a:miter lim="800000"/>
              <a:headEnd/>
              <a:tailEnd/>
            </a:ln>
          </p:spPr>
          <p:txBody>
            <a:bodyPr wrap="none" anchor="ctr"/>
            <a:lstStyle/>
            <a:p>
              <a:endParaRPr lang="zh-CN" altLang="en-US"/>
            </a:p>
          </p:txBody>
        </p:sp>
      </p:grpSp>
      <p:sp>
        <p:nvSpPr>
          <p:cNvPr id="132101" name="AutoShape 8"/>
          <p:cNvSpPr>
            <a:spLocks noChangeArrowheads="1"/>
          </p:cNvSpPr>
          <p:nvPr/>
        </p:nvSpPr>
        <p:spPr bwMode="auto">
          <a:xfrm>
            <a:off x="4287844" y="3476625"/>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2103" name="AutoShape 10"/>
          <p:cNvSpPr>
            <a:spLocks noChangeArrowheads="1"/>
          </p:cNvSpPr>
          <p:nvPr/>
        </p:nvSpPr>
        <p:spPr bwMode="auto">
          <a:xfrm>
            <a:off x="4260850" y="5018089"/>
            <a:ext cx="376238" cy="347663"/>
          </a:xfrm>
          <a:prstGeom prst="rightArrow">
            <a:avLst>
              <a:gd name="adj1" fmla="val 50000"/>
              <a:gd name="adj2" fmla="val 45091"/>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2105" name="AutoShape 12"/>
          <p:cNvSpPr>
            <a:spLocks noChangeArrowheads="1"/>
          </p:cNvSpPr>
          <p:nvPr/>
        </p:nvSpPr>
        <p:spPr bwMode="auto">
          <a:xfrm>
            <a:off x="4268794" y="1981200"/>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4162" name="Freeform 18"/>
          <p:cNvSpPr>
            <a:spLocks noChangeArrowheads="1"/>
          </p:cNvSpPr>
          <p:nvPr/>
        </p:nvSpPr>
        <p:spPr bwMode="auto">
          <a:xfrm>
            <a:off x="2873381" y="4598994"/>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984C9"/>
              </a:gs>
              <a:gs pos="50000">
                <a:schemeClr val="accent2">
                  <a:alpha val="0"/>
                </a:schemeClr>
              </a:gs>
              <a:gs pos="100000">
                <a:srgbClr val="C984C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2119" name="Text Box 20"/>
          <p:cNvSpPr txBox="1">
            <a:spLocks noChangeArrowheads="1"/>
          </p:cNvSpPr>
          <p:nvPr/>
        </p:nvSpPr>
        <p:spPr bwMode="auto">
          <a:xfrm>
            <a:off x="4664080" y="1584966"/>
            <a:ext cx="4238601" cy="1323439"/>
          </a:xfrm>
          <a:prstGeom prst="rect">
            <a:avLst/>
          </a:prstGeom>
          <a:solidFill>
            <a:schemeClr val="accent2">
              <a:lumMod val="20000"/>
              <a:lumOff val="80000"/>
            </a:schemeClr>
          </a:solidFill>
          <a:ln w="9525">
            <a:noFill/>
            <a:miter lim="800000"/>
            <a:headEnd/>
            <a:tailEnd/>
          </a:ln>
        </p:spPr>
        <p:txBody>
          <a:bodyPr wrap="square">
            <a:spAutoFit/>
          </a:bodyPr>
          <a:lstStyle/>
          <a:p>
            <a:pPr>
              <a:buFont typeface="Arial" pitchFamily="34" charset="0"/>
              <a:buNone/>
            </a:pPr>
            <a:r>
              <a:rPr lang="zh-CN" altLang="en-US" sz="1600" dirty="0"/>
              <a:t>“六度分隔”和互联网的亲密结合，已经开始显露出商业价值。人们在近几年越来越关注社会网络的研究，很多网络软件也开始支持人们建立更加互信和紧密的社会关联，这些软件被统称为“社会性软件”。</a:t>
            </a:r>
            <a:endParaRPr lang="en-US" altLang="zh-CN" sz="1600" dirty="0"/>
          </a:p>
        </p:txBody>
      </p:sp>
      <p:sp>
        <p:nvSpPr>
          <p:cNvPr id="132120" name="Text Box 21"/>
          <p:cNvSpPr txBox="1">
            <a:spLocks noChangeArrowheads="1"/>
          </p:cNvSpPr>
          <p:nvPr/>
        </p:nvSpPr>
        <p:spPr bwMode="auto">
          <a:xfrm>
            <a:off x="4637088" y="3171377"/>
            <a:ext cx="4294188" cy="1077218"/>
          </a:xfrm>
          <a:prstGeom prst="rect">
            <a:avLst/>
          </a:prstGeom>
          <a:solidFill>
            <a:schemeClr val="accent3">
              <a:lumMod val="40000"/>
              <a:lumOff val="60000"/>
            </a:schemeClr>
          </a:solidFill>
          <a:ln w="9525">
            <a:solidFill>
              <a:schemeClr val="accent3">
                <a:lumMod val="20000"/>
                <a:lumOff val="80000"/>
              </a:schemeClr>
            </a:solidFill>
            <a:miter lim="800000"/>
            <a:headEnd/>
            <a:tailEnd/>
          </a:ln>
        </p:spPr>
        <p:txBody>
          <a:bodyPr wrap="square">
            <a:spAutoFit/>
          </a:bodyPr>
          <a:lstStyle/>
          <a:p>
            <a:pPr>
              <a:buFont typeface="Arial" pitchFamily="34" charset="0"/>
              <a:buNone/>
            </a:pPr>
            <a:r>
              <a:rPr lang="zh-CN" altLang="en-US" sz="1600" dirty="0"/>
              <a:t>人与人的交流是通过人与人之间的介绍、握手来形成一个朋友圈、联系圈的，每个人不需要直接认识所有人，只需要通过他的朋友，朋友的朋友，就能促成一次握手。</a:t>
            </a:r>
            <a:endParaRPr lang="en-US" altLang="zh-CN" sz="1600" dirty="0">
              <a:solidFill>
                <a:srgbClr val="000000"/>
              </a:solidFill>
            </a:endParaRPr>
          </a:p>
        </p:txBody>
      </p:sp>
      <p:sp>
        <p:nvSpPr>
          <p:cNvPr id="132121" name="Text Box 22"/>
          <p:cNvSpPr txBox="1">
            <a:spLocks noChangeArrowheads="1"/>
          </p:cNvSpPr>
          <p:nvPr/>
        </p:nvSpPr>
        <p:spPr bwMode="auto">
          <a:xfrm>
            <a:off x="4664075" y="4526445"/>
            <a:ext cx="4294188" cy="1323439"/>
          </a:xfrm>
          <a:prstGeom prst="rect">
            <a:avLst/>
          </a:prstGeom>
          <a:solidFill>
            <a:schemeClr val="accent4">
              <a:lumMod val="40000"/>
              <a:lumOff val="60000"/>
            </a:schemeClr>
          </a:solidFill>
          <a:ln w="9525">
            <a:noFill/>
            <a:miter lim="800000"/>
            <a:headEnd/>
            <a:tailEnd/>
          </a:ln>
        </p:spPr>
        <p:txBody>
          <a:bodyPr wrap="square">
            <a:spAutoFit/>
          </a:bodyPr>
          <a:lstStyle/>
          <a:p>
            <a:pPr>
              <a:buFont typeface="Arial" pitchFamily="34" charset="0"/>
              <a:buNone/>
            </a:pPr>
            <a:r>
              <a:rPr lang="zh-CN" altLang="en-US" sz="1600" dirty="0">
                <a:solidFill>
                  <a:srgbClr val="000000"/>
                </a:solidFill>
              </a:rPr>
              <a:t>六度分离理论在各社会学科，各领域的经济价值文化价值等都具有非常重大的意义</a:t>
            </a:r>
            <a:endParaRPr lang="en-US" altLang="zh-CN" sz="1600" dirty="0">
              <a:solidFill>
                <a:srgbClr val="000000"/>
              </a:solidFill>
            </a:endParaRPr>
          </a:p>
          <a:p>
            <a:pPr>
              <a:buFont typeface="Arial" pitchFamily="34" charset="0"/>
              <a:buNone/>
            </a:pPr>
            <a:r>
              <a:rPr lang="zh-CN" altLang="en-US" sz="1600" dirty="0">
                <a:solidFill>
                  <a:srgbClr val="000000"/>
                </a:solidFill>
              </a:rPr>
              <a:t>例如经济活动中的商业联系网络结构、生态系统中的食物链结构，甚至人类脑神经元结构，以及细胞内的分子交互作用网络结构。</a:t>
            </a:r>
            <a:endParaRPr lang="en-US" altLang="zh-CN" sz="1600" dirty="0">
              <a:solidFill>
                <a:srgbClr val="000000"/>
              </a:solidFill>
            </a:endParaRPr>
          </a:p>
        </p:txBody>
      </p:sp>
      <p:sp>
        <p:nvSpPr>
          <p:cNvPr id="132122" name="Text Box 23"/>
          <p:cNvSpPr txBox="1">
            <a:spLocks noChangeArrowheads="1"/>
          </p:cNvSpPr>
          <p:nvPr/>
        </p:nvSpPr>
        <p:spPr bwMode="auto">
          <a:xfrm>
            <a:off x="652044" y="3294925"/>
            <a:ext cx="1281508" cy="707886"/>
          </a:xfrm>
          <a:prstGeom prst="rect">
            <a:avLst/>
          </a:prstGeom>
          <a:solidFill>
            <a:schemeClr val="accent4">
              <a:lumMod val="40000"/>
              <a:lumOff val="60000"/>
            </a:schemeClr>
          </a:solidFill>
          <a:ln w="9525">
            <a:solidFill>
              <a:schemeClr val="accent4">
                <a:lumMod val="20000"/>
                <a:lumOff val="80000"/>
              </a:schemeClr>
            </a:solidFill>
            <a:miter lim="800000"/>
            <a:headEnd/>
            <a:tailEnd/>
          </a:ln>
          <a:effectLst>
            <a:softEdge rad="12700"/>
          </a:effectLst>
        </p:spPr>
        <p:txBody>
          <a:bodyPr wrap="square">
            <a:spAutoFit/>
          </a:bodyPr>
          <a:lstStyle/>
          <a:p>
            <a:pPr algn="ctr">
              <a:buFont typeface="Arial" pitchFamily="34" charset="0"/>
              <a:buNone/>
            </a:pPr>
            <a:r>
              <a:rPr lang="zh-CN" altLang="en-US" sz="2000" b="1" dirty="0"/>
              <a:t>六度分离理论应用</a:t>
            </a:r>
            <a:endParaRPr lang="en-US" altLang="zh-CN" sz="2000" b="1" dirty="0"/>
          </a:p>
        </p:txBody>
      </p:sp>
      <p:sp>
        <p:nvSpPr>
          <p:cNvPr id="132123" name="Text Box 24"/>
          <p:cNvSpPr txBox="1">
            <a:spLocks noChangeArrowheads="1"/>
          </p:cNvSpPr>
          <p:nvPr/>
        </p:nvSpPr>
        <p:spPr bwMode="auto">
          <a:xfrm>
            <a:off x="2802737" y="1627256"/>
            <a:ext cx="1673225" cy="707886"/>
          </a:xfrm>
          <a:prstGeom prst="rect">
            <a:avLst/>
          </a:prstGeom>
          <a:solidFill>
            <a:schemeClr val="accent2">
              <a:lumMod val="40000"/>
              <a:lumOff val="60000"/>
            </a:schemeClr>
          </a:solidFill>
          <a:ln w="9525">
            <a:noFill/>
            <a:miter lim="800000"/>
            <a:headEnd/>
            <a:tailEnd/>
          </a:ln>
        </p:spPr>
        <p:txBody>
          <a:bodyPr>
            <a:spAutoFit/>
          </a:bodyPr>
          <a:lstStyle/>
          <a:p>
            <a:pPr algn="ctr" eaLnBrk="1" hangingPunct="1">
              <a:spcBef>
                <a:spcPct val="50000"/>
              </a:spcBef>
              <a:buFont typeface="Arial" pitchFamily="34" charset="0"/>
              <a:buNone/>
            </a:pPr>
            <a:r>
              <a:rPr lang="zh-CN" altLang="en-US" sz="2000" dirty="0"/>
              <a:t>网络中六度分离的应用</a:t>
            </a:r>
            <a:endParaRPr lang="en-US" altLang="zh-CN" sz="2000" b="1" dirty="0">
              <a:solidFill>
                <a:srgbClr val="FEFFFF"/>
              </a:solidFill>
            </a:endParaRPr>
          </a:p>
        </p:txBody>
      </p:sp>
      <p:sp>
        <p:nvSpPr>
          <p:cNvPr id="132124" name="Text Box 25"/>
          <p:cNvSpPr txBox="1">
            <a:spLocks noChangeArrowheads="1"/>
          </p:cNvSpPr>
          <p:nvPr/>
        </p:nvSpPr>
        <p:spPr bwMode="auto">
          <a:xfrm>
            <a:off x="2775313" y="3251269"/>
            <a:ext cx="1673225" cy="707886"/>
          </a:xfrm>
          <a:prstGeom prst="rect">
            <a:avLst/>
          </a:prstGeom>
          <a:solidFill>
            <a:schemeClr val="accent3">
              <a:lumMod val="60000"/>
              <a:lumOff val="40000"/>
            </a:schemeClr>
          </a:solidFill>
          <a:ln w="9525">
            <a:solidFill>
              <a:schemeClr val="bg1"/>
            </a:solidFill>
            <a:miter lim="800000"/>
            <a:headEnd/>
            <a:tailEnd/>
          </a:ln>
        </p:spPr>
        <p:txBody>
          <a:bodyPr>
            <a:spAutoFit/>
          </a:bodyPr>
          <a:lstStyle/>
          <a:p>
            <a:pPr algn="ctr" eaLnBrk="1" hangingPunct="1">
              <a:spcBef>
                <a:spcPct val="50000"/>
              </a:spcBef>
              <a:buFont typeface="Arial" pitchFamily="34" charset="0"/>
              <a:buNone/>
            </a:pPr>
            <a:r>
              <a:rPr lang="en-US" altLang="zh-CN" sz="2000" b="1" dirty="0">
                <a:solidFill>
                  <a:srgbClr val="FEFFFF"/>
                </a:solidFill>
              </a:rPr>
              <a:t> </a:t>
            </a:r>
            <a:r>
              <a:rPr lang="en-US" altLang="zh-CN" sz="2000" dirty="0"/>
              <a:t>SNS</a:t>
            </a:r>
            <a:r>
              <a:rPr lang="zh-CN" altLang="en-US" sz="2000" dirty="0"/>
              <a:t>与六度分离理论</a:t>
            </a:r>
            <a:endParaRPr lang="en-US" altLang="zh-CN" sz="2000" b="1" dirty="0">
              <a:solidFill>
                <a:srgbClr val="FEFFFF"/>
              </a:solidFill>
            </a:endParaRPr>
          </a:p>
        </p:txBody>
      </p:sp>
      <p:sp>
        <p:nvSpPr>
          <p:cNvPr id="132125" name="Text Box 26"/>
          <p:cNvSpPr txBox="1">
            <a:spLocks noChangeArrowheads="1"/>
          </p:cNvSpPr>
          <p:nvPr/>
        </p:nvSpPr>
        <p:spPr bwMode="auto">
          <a:xfrm>
            <a:off x="2756263" y="4529937"/>
            <a:ext cx="1673225" cy="1323439"/>
          </a:xfrm>
          <a:prstGeom prst="rect">
            <a:avLst/>
          </a:prstGeom>
          <a:solidFill>
            <a:schemeClr val="accent4">
              <a:lumMod val="60000"/>
              <a:lumOff val="40000"/>
            </a:schemeClr>
          </a:solidFill>
          <a:ln w="9525">
            <a:noFill/>
            <a:miter lim="800000"/>
            <a:headEnd/>
            <a:tailEnd/>
          </a:ln>
        </p:spPr>
        <p:txBody>
          <a:bodyPr>
            <a:spAutoFit/>
          </a:bodyPr>
          <a:lstStyle/>
          <a:p>
            <a:pPr algn="ctr" eaLnBrk="1" hangingPunct="1">
              <a:spcBef>
                <a:spcPct val="50000"/>
              </a:spcBef>
              <a:buFont typeface="Arial" pitchFamily="34" charset="0"/>
              <a:buNone/>
            </a:pPr>
            <a:r>
              <a:rPr lang="zh-CN" altLang="en-US" sz="2000" dirty="0"/>
              <a:t>物理、化学、生物、交通、影视传媒等领域</a:t>
            </a:r>
            <a:endParaRPr lang="en-US" altLang="zh-CN" sz="2000" b="1" dirty="0">
              <a:solidFill>
                <a:srgbClr val="FEFFFF"/>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ChangeArrowheads="1"/>
          </p:cNvSpPr>
          <p:nvPr/>
        </p:nvSpPr>
        <p:spPr bwMode="auto">
          <a:xfrm>
            <a:off x="1161991" y="1938541"/>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3" name="Rectangle 4"/>
          <p:cNvSpPr>
            <a:spLocks noChangeArrowheads="1"/>
          </p:cNvSpPr>
          <p:nvPr/>
        </p:nvSpPr>
        <p:spPr bwMode="auto">
          <a:xfrm>
            <a:off x="1161991" y="2732291"/>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4" name="Rectangle 5"/>
          <p:cNvSpPr>
            <a:spLocks noChangeArrowheads="1"/>
          </p:cNvSpPr>
          <p:nvPr/>
        </p:nvSpPr>
        <p:spPr bwMode="auto">
          <a:xfrm>
            <a:off x="1161991" y="3532390"/>
            <a:ext cx="3875256" cy="1020203"/>
          </a:xfrm>
          <a:prstGeom prst="rect">
            <a:avLst/>
          </a:prstGeom>
          <a:solidFill>
            <a:srgbClr val="CCECFF">
              <a:alpha val="50195"/>
            </a:srgbClr>
          </a:solidFill>
          <a:ln w="9525">
            <a:noFill/>
            <a:miter lim="800000"/>
            <a:headEnd/>
            <a:tailEnd/>
          </a:ln>
        </p:spPr>
        <p:txBody>
          <a:bodyPr wrap="none" anchor="ctr"/>
          <a:lstStyle/>
          <a:p>
            <a:pPr eaLnBrk="1" hangingPunct="1">
              <a:buFont typeface="Arial" pitchFamily="34" charset="0"/>
              <a:buNone/>
            </a:pPr>
            <a:endParaRPr lang="zh-CN" altLang="en-US" sz="2000"/>
          </a:p>
        </p:txBody>
      </p:sp>
      <p:grpSp>
        <p:nvGrpSpPr>
          <p:cNvPr id="2" name="Group 127"/>
          <p:cNvGrpSpPr>
            <a:grpSpLocks/>
          </p:cNvGrpSpPr>
          <p:nvPr/>
        </p:nvGrpSpPr>
        <p:grpSpPr bwMode="auto">
          <a:xfrm rot="-232145">
            <a:off x="4810131" y="3698875"/>
            <a:ext cx="1235075" cy="331788"/>
            <a:chOff x="0" y="0"/>
            <a:chExt cx="987" cy="266"/>
          </a:xfrm>
        </p:grpSpPr>
        <p:grpSp>
          <p:nvGrpSpPr>
            <p:cNvPr id="3" name="Group 128"/>
            <p:cNvGrpSpPr>
              <a:grpSpLocks/>
            </p:cNvGrpSpPr>
            <p:nvPr/>
          </p:nvGrpSpPr>
          <p:grpSpPr bwMode="auto">
            <a:xfrm rot="513316">
              <a:off x="0" y="0"/>
              <a:ext cx="957" cy="242"/>
              <a:chOff x="0" y="0"/>
              <a:chExt cx="957" cy="242"/>
            </a:xfrm>
          </p:grpSpPr>
          <p:grpSp>
            <p:nvGrpSpPr>
              <p:cNvPr id="4" name="Group 129"/>
              <p:cNvGrpSpPr>
                <a:grpSpLocks/>
              </p:cNvGrpSpPr>
              <p:nvPr/>
            </p:nvGrpSpPr>
            <p:grpSpPr bwMode="auto">
              <a:xfrm rot="-9970459" flipH="1" flipV="1">
                <a:off x="0" y="0"/>
                <a:ext cx="957" cy="242"/>
                <a:chOff x="0" y="0"/>
                <a:chExt cx="893" cy="246"/>
              </a:xfrm>
            </p:grpSpPr>
            <p:grpSp>
              <p:nvGrpSpPr>
                <p:cNvPr id="5" name="Group 130"/>
                <p:cNvGrpSpPr>
                  <a:grpSpLocks/>
                </p:cNvGrpSpPr>
                <p:nvPr/>
              </p:nvGrpSpPr>
              <p:grpSpPr bwMode="auto">
                <a:xfrm>
                  <a:off x="0" y="0"/>
                  <a:ext cx="743" cy="185"/>
                  <a:chOff x="0" y="0"/>
                  <a:chExt cx="1118" cy="279"/>
                </a:xfrm>
              </p:grpSpPr>
              <p:sp>
                <p:nvSpPr>
                  <p:cNvPr id="133305" name="AutoShape 13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6" name="AutoShape 13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7" name="AutoShape 13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8" name="AutoShape 13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6" name="Group 135"/>
                <p:cNvGrpSpPr>
                  <a:grpSpLocks/>
                </p:cNvGrpSpPr>
                <p:nvPr/>
              </p:nvGrpSpPr>
              <p:grpSpPr bwMode="auto">
                <a:xfrm rot="1353540">
                  <a:off x="150" y="60"/>
                  <a:ext cx="743" cy="186"/>
                  <a:chOff x="0" y="0"/>
                  <a:chExt cx="1118" cy="279"/>
                </a:xfrm>
              </p:grpSpPr>
              <p:sp>
                <p:nvSpPr>
                  <p:cNvPr id="133301" name="AutoShape 13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2" name="AutoShape 13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3" name="AutoShape 13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304" name="AutoShape 13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nvGrpSpPr>
              <p:cNvPr id="7" name="Group 140"/>
              <p:cNvGrpSpPr>
                <a:grpSpLocks/>
              </p:cNvGrpSpPr>
              <p:nvPr/>
            </p:nvGrpSpPr>
            <p:grpSpPr bwMode="auto">
              <a:xfrm rot="-9970459" flipH="1" flipV="1">
                <a:off x="90" y="30"/>
                <a:ext cx="784" cy="198"/>
                <a:chOff x="0" y="0"/>
                <a:chExt cx="893" cy="246"/>
              </a:xfrm>
            </p:grpSpPr>
            <p:grpSp>
              <p:nvGrpSpPr>
                <p:cNvPr id="8" name="Group 141"/>
                <p:cNvGrpSpPr>
                  <a:grpSpLocks/>
                </p:cNvGrpSpPr>
                <p:nvPr/>
              </p:nvGrpSpPr>
              <p:grpSpPr bwMode="auto">
                <a:xfrm>
                  <a:off x="0" y="0"/>
                  <a:ext cx="743" cy="185"/>
                  <a:chOff x="0" y="0"/>
                  <a:chExt cx="1118" cy="279"/>
                </a:xfrm>
              </p:grpSpPr>
              <p:sp>
                <p:nvSpPr>
                  <p:cNvPr id="133295" name="AutoShape 14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6" name="AutoShape 14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7" name="AutoShape 14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8" name="AutoShape 14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9" name="Group 146"/>
                <p:cNvGrpSpPr>
                  <a:grpSpLocks/>
                </p:cNvGrpSpPr>
                <p:nvPr/>
              </p:nvGrpSpPr>
              <p:grpSpPr bwMode="auto">
                <a:xfrm rot="1353540">
                  <a:off x="150" y="60"/>
                  <a:ext cx="743" cy="186"/>
                  <a:chOff x="0" y="0"/>
                  <a:chExt cx="1118" cy="279"/>
                </a:xfrm>
              </p:grpSpPr>
              <p:sp>
                <p:nvSpPr>
                  <p:cNvPr id="133291" name="AutoShape 14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2" name="AutoShape 14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3" name="AutoShape 14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94" name="AutoShape 15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grpSp>
          <p:nvGrpSpPr>
            <p:cNvPr id="10" name="Group 151"/>
            <p:cNvGrpSpPr>
              <a:grpSpLocks/>
            </p:cNvGrpSpPr>
            <p:nvPr/>
          </p:nvGrpSpPr>
          <p:grpSpPr bwMode="auto">
            <a:xfrm rot="513316">
              <a:off x="30" y="24"/>
              <a:ext cx="957" cy="242"/>
              <a:chOff x="0" y="0"/>
              <a:chExt cx="957" cy="242"/>
            </a:xfrm>
          </p:grpSpPr>
          <p:grpSp>
            <p:nvGrpSpPr>
              <p:cNvPr id="11" name="Group 152"/>
              <p:cNvGrpSpPr>
                <a:grpSpLocks/>
              </p:cNvGrpSpPr>
              <p:nvPr/>
            </p:nvGrpSpPr>
            <p:grpSpPr bwMode="auto">
              <a:xfrm rot="-9970459" flipH="1" flipV="1">
                <a:off x="0" y="0"/>
                <a:ext cx="957" cy="242"/>
                <a:chOff x="0" y="0"/>
                <a:chExt cx="893" cy="246"/>
              </a:xfrm>
            </p:grpSpPr>
            <p:grpSp>
              <p:nvGrpSpPr>
                <p:cNvPr id="12" name="Group 153"/>
                <p:cNvGrpSpPr>
                  <a:grpSpLocks/>
                </p:cNvGrpSpPr>
                <p:nvPr/>
              </p:nvGrpSpPr>
              <p:grpSpPr bwMode="auto">
                <a:xfrm>
                  <a:off x="0" y="0"/>
                  <a:ext cx="743" cy="185"/>
                  <a:chOff x="0" y="0"/>
                  <a:chExt cx="1118" cy="279"/>
                </a:xfrm>
              </p:grpSpPr>
              <p:sp>
                <p:nvSpPr>
                  <p:cNvPr id="133283" name="AutoShape 154"/>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4" name="AutoShape 155"/>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5" name="AutoShape 156"/>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6" name="AutoShape 157"/>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13" name="Group 158"/>
                <p:cNvGrpSpPr>
                  <a:grpSpLocks/>
                </p:cNvGrpSpPr>
                <p:nvPr/>
              </p:nvGrpSpPr>
              <p:grpSpPr bwMode="auto">
                <a:xfrm rot="1353540">
                  <a:off x="150" y="60"/>
                  <a:ext cx="743" cy="186"/>
                  <a:chOff x="0" y="0"/>
                  <a:chExt cx="1118" cy="279"/>
                </a:xfrm>
              </p:grpSpPr>
              <p:sp>
                <p:nvSpPr>
                  <p:cNvPr id="133279" name="AutoShape 159"/>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0" name="AutoShape 160"/>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1" name="AutoShape 161"/>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82" name="AutoShape 162"/>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nvGrpSpPr>
              <p:cNvPr id="14" name="Group 163"/>
              <p:cNvGrpSpPr>
                <a:grpSpLocks/>
              </p:cNvGrpSpPr>
              <p:nvPr/>
            </p:nvGrpSpPr>
            <p:grpSpPr bwMode="auto">
              <a:xfrm rot="-9970459" flipH="1" flipV="1">
                <a:off x="90" y="30"/>
                <a:ext cx="784" cy="198"/>
                <a:chOff x="0" y="0"/>
                <a:chExt cx="893" cy="246"/>
              </a:xfrm>
            </p:grpSpPr>
            <p:grpSp>
              <p:nvGrpSpPr>
                <p:cNvPr id="15" name="Group 164"/>
                <p:cNvGrpSpPr>
                  <a:grpSpLocks/>
                </p:cNvGrpSpPr>
                <p:nvPr/>
              </p:nvGrpSpPr>
              <p:grpSpPr bwMode="auto">
                <a:xfrm>
                  <a:off x="0" y="0"/>
                  <a:ext cx="743" cy="185"/>
                  <a:chOff x="0" y="0"/>
                  <a:chExt cx="1118" cy="279"/>
                </a:xfrm>
              </p:grpSpPr>
              <p:sp>
                <p:nvSpPr>
                  <p:cNvPr id="133273" name="AutoShape 165"/>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4" name="AutoShape 166"/>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5" name="AutoShape 167"/>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6" name="AutoShape 168"/>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nvGrpSpPr>
                <p:cNvPr id="16" name="Group 169"/>
                <p:cNvGrpSpPr>
                  <a:grpSpLocks/>
                </p:cNvGrpSpPr>
                <p:nvPr/>
              </p:nvGrpSpPr>
              <p:grpSpPr bwMode="auto">
                <a:xfrm rot="1353540">
                  <a:off x="150" y="60"/>
                  <a:ext cx="743" cy="186"/>
                  <a:chOff x="0" y="0"/>
                  <a:chExt cx="1118" cy="279"/>
                </a:xfrm>
              </p:grpSpPr>
              <p:sp>
                <p:nvSpPr>
                  <p:cNvPr id="133269" name="AutoShape 170"/>
                  <p:cNvSpPr>
                    <a:spLocks noChangeArrowheads="1"/>
                  </p:cNvSpPr>
                  <p:nvPr/>
                </p:nvSpPr>
                <p:spPr bwMode="auto">
                  <a:xfrm rot="5263130">
                    <a:off x="287"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0" name="AutoShape 171"/>
                  <p:cNvSpPr>
                    <a:spLocks noChangeArrowheads="1"/>
                  </p:cNvSpPr>
                  <p:nvPr/>
                </p:nvSpPr>
                <p:spPr bwMode="auto">
                  <a:xfrm rot="6078281">
                    <a:off x="423" y="-294"/>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1" name="AutoShape 172"/>
                  <p:cNvSpPr>
                    <a:spLocks noChangeArrowheads="1"/>
                  </p:cNvSpPr>
                  <p:nvPr/>
                </p:nvSpPr>
                <p:spPr bwMode="auto">
                  <a:xfrm rot="6373927">
                    <a:off x="499" y="-27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sp>
                <p:nvSpPr>
                  <p:cNvPr id="133272" name="AutoShape 173"/>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solidFill>
                        <a:srgbClr val="FF0000"/>
                      </a:solidFill>
                    </a:endParaRPr>
                  </a:p>
                </p:txBody>
              </p:sp>
            </p:grpSp>
          </p:grpSp>
        </p:grpSp>
      </p:grpSp>
      <p:sp>
        <p:nvSpPr>
          <p:cNvPr id="133126" name="Rectangle 174"/>
          <p:cNvSpPr>
            <a:spLocks noChangeArrowheads="1"/>
          </p:cNvSpPr>
          <p:nvPr/>
        </p:nvSpPr>
        <p:spPr bwMode="auto">
          <a:xfrm>
            <a:off x="225371" y="1938541"/>
            <a:ext cx="1346565" cy="1020203"/>
          </a:xfrm>
          <a:prstGeom prst="rect">
            <a:avLst/>
          </a:prstGeom>
          <a:solidFill>
            <a:schemeClr val="accent2">
              <a:lumMod val="60000"/>
              <a:lumOff val="4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7" name="Rectangle 175"/>
          <p:cNvSpPr>
            <a:spLocks noChangeArrowheads="1"/>
          </p:cNvSpPr>
          <p:nvPr/>
        </p:nvSpPr>
        <p:spPr bwMode="auto">
          <a:xfrm>
            <a:off x="225371" y="2732291"/>
            <a:ext cx="1346565" cy="1020203"/>
          </a:xfrm>
          <a:prstGeom prst="rect">
            <a:avLst/>
          </a:prstGeom>
          <a:solidFill>
            <a:schemeClr val="accent4">
              <a:lumMod val="40000"/>
              <a:lumOff val="6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8" name="Rectangle 176"/>
          <p:cNvSpPr>
            <a:spLocks noChangeArrowheads="1"/>
          </p:cNvSpPr>
          <p:nvPr/>
        </p:nvSpPr>
        <p:spPr bwMode="auto">
          <a:xfrm>
            <a:off x="225371" y="3532390"/>
            <a:ext cx="1346565" cy="1020203"/>
          </a:xfrm>
          <a:prstGeom prst="rect">
            <a:avLst/>
          </a:prstGeom>
          <a:solidFill>
            <a:schemeClr val="accent5">
              <a:lumMod val="60000"/>
              <a:lumOff val="40000"/>
            </a:schemeClr>
          </a:solidFill>
          <a:ln w="9525">
            <a:noFill/>
            <a:miter lim="800000"/>
            <a:headEnd/>
            <a:tailEnd/>
          </a:ln>
        </p:spPr>
        <p:txBody>
          <a:bodyPr wrap="none" anchor="ctr"/>
          <a:lstStyle/>
          <a:p>
            <a:pPr eaLnBrk="1" hangingPunct="1">
              <a:buFont typeface="Arial" pitchFamily="34" charset="0"/>
              <a:buNone/>
            </a:pPr>
            <a:endParaRPr lang="zh-CN" altLang="en-US" sz="2000"/>
          </a:p>
        </p:txBody>
      </p:sp>
      <p:sp>
        <p:nvSpPr>
          <p:cNvPr id="133129" name="Rectangle 177"/>
          <p:cNvSpPr>
            <a:spLocks noChangeArrowheads="1"/>
          </p:cNvSpPr>
          <p:nvPr/>
        </p:nvSpPr>
        <p:spPr bwMode="auto">
          <a:xfrm>
            <a:off x="482541" y="2119516"/>
            <a:ext cx="750934"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a:solidFill>
                  <a:srgbClr val="FFFFFF"/>
                </a:solidFill>
              </a:rPr>
              <a:t>人际</a:t>
            </a:r>
            <a:endParaRPr lang="en-US" altLang="zh-CN" sz="2000" b="1">
              <a:solidFill>
                <a:srgbClr val="FFFFFF"/>
              </a:solidFill>
            </a:endParaRPr>
          </a:p>
        </p:txBody>
      </p:sp>
      <p:sp>
        <p:nvSpPr>
          <p:cNvPr id="133130" name="Rectangle 179"/>
          <p:cNvSpPr>
            <a:spLocks noChangeArrowheads="1"/>
          </p:cNvSpPr>
          <p:nvPr/>
        </p:nvSpPr>
        <p:spPr bwMode="auto">
          <a:xfrm>
            <a:off x="201072" y="3738765"/>
            <a:ext cx="1400673"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dirty="0">
                <a:solidFill>
                  <a:srgbClr val="FFFFFF"/>
                </a:solidFill>
              </a:rPr>
              <a:t>社会价值</a:t>
            </a:r>
            <a:endParaRPr lang="en-US" altLang="zh-CN" sz="2000" b="1" dirty="0">
              <a:solidFill>
                <a:srgbClr val="FFFFFF"/>
              </a:solidFill>
            </a:endParaRPr>
          </a:p>
        </p:txBody>
      </p:sp>
      <p:sp>
        <p:nvSpPr>
          <p:cNvPr id="133131" name="Rectangle 180"/>
          <p:cNvSpPr>
            <a:spLocks noChangeArrowheads="1"/>
          </p:cNvSpPr>
          <p:nvPr/>
        </p:nvSpPr>
        <p:spPr bwMode="auto">
          <a:xfrm>
            <a:off x="1571934" y="1954420"/>
            <a:ext cx="3595364" cy="738664"/>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有人把世界</a:t>
            </a:r>
            <a:r>
              <a:rPr lang="en-US" altLang="zh-CN" sz="1400" dirty="0"/>
              <a:t>65</a:t>
            </a:r>
            <a:r>
              <a:rPr lang="zh-CN" altLang="en-US" sz="1400" dirty="0"/>
              <a:t>亿人开了</a:t>
            </a:r>
            <a:r>
              <a:rPr lang="en-US" altLang="zh-CN" sz="1400" dirty="0"/>
              <a:t>7</a:t>
            </a:r>
            <a:r>
              <a:rPr lang="zh-CN" altLang="en-US" sz="1400" dirty="0"/>
              <a:t>次方根，结果是</a:t>
            </a:r>
            <a:r>
              <a:rPr lang="en-US" altLang="zh-CN" sz="1400" dirty="0"/>
              <a:t>25.2257</a:t>
            </a:r>
            <a:r>
              <a:rPr lang="zh-CN" altLang="en-US" sz="1400" dirty="0"/>
              <a:t>，从不科学方式说，我们每个人只要认识</a:t>
            </a:r>
            <a:r>
              <a:rPr lang="en-US" altLang="zh-CN" sz="1400" dirty="0"/>
              <a:t>20</a:t>
            </a:r>
            <a:r>
              <a:rPr lang="zh-CN" altLang="en-US" sz="1400" dirty="0"/>
              <a:t>几个人就可以满足此理论。</a:t>
            </a:r>
            <a:endParaRPr lang="en-US" altLang="zh-CN" sz="1400" b="1" dirty="0"/>
          </a:p>
        </p:txBody>
      </p:sp>
      <p:sp>
        <p:nvSpPr>
          <p:cNvPr id="133132" name="Rectangle 181"/>
          <p:cNvSpPr>
            <a:spLocks noChangeArrowheads="1"/>
          </p:cNvSpPr>
          <p:nvPr/>
        </p:nvSpPr>
        <p:spPr bwMode="auto">
          <a:xfrm>
            <a:off x="1616670" y="2792620"/>
            <a:ext cx="3291940" cy="738664"/>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我们每一个人要充分相信和利用自己的人脉，高效率传播社会有用信息。使信息的时效性得到保证</a:t>
            </a:r>
            <a:endParaRPr lang="en-US" altLang="zh-CN" sz="1400" b="1" dirty="0"/>
          </a:p>
        </p:txBody>
      </p:sp>
      <p:sp>
        <p:nvSpPr>
          <p:cNvPr id="133133" name="Rectangle 182"/>
          <p:cNvSpPr>
            <a:spLocks noChangeArrowheads="1"/>
          </p:cNvSpPr>
          <p:nvPr/>
        </p:nvSpPr>
        <p:spPr bwMode="auto">
          <a:xfrm>
            <a:off x="1600613" y="3752983"/>
            <a:ext cx="3371697" cy="523220"/>
          </a:xfrm>
          <a:prstGeom prst="rect">
            <a:avLst/>
          </a:prstGeom>
          <a:noFill/>
          <a:ln w="9525">
            <a:noFill/>
            <a:miter lim="800000"/>
            <a:headEnd/>
            <a:tailEnd/>
          </a:ln>
        </p:spPr>
        <p:txBody>
          <a:bodyPr wrap="square">
            <a:spAutoFit/>
          </a:bodyPr>
          <a:lstStyle/>
          <a:p>
            <a:pPr eaLnBrk="1" hangingPunct="1">
              <a:buFont typeface="Arial" pitchFamily="34" charset="0"/>
              <a:buNone/>
            </a:pPr>
            <a:r>
              <a:rPr lang="zh-CN" altLang="en-US" sz="1400" dirty="0"/>
              <a:t>信息的高效传播与运用，是社会价值的创造更有效率</a:t>
            </a:r>
            <a:endParaRPr lang="en-US" altLang="zh-CN" sz="1400" b="1" dirty="0"/>
          </a:p>
        </p:txBody>
      </p:sp>
      <p:grpSp>
        <p:nvGrpSpPr>
          <p:cNvPr id="17" name="组合 2"/>
          <p:cNvGrpSpPr>
            <a:grpSpLocks/>
          </p:cNvGrpSpPr>
          <p:nvPr/>
        </p:nvGrpSpPr>
        <p:grpSpPr bwMode="auto">
          <a:xfrm>
            <a:off x="5271578" y="3444466"/>
            <a:ext cx="3571875" cy="2536825"/>
            <a:chOff x="5032375" y="1689100"/>
            <a:chExt cx="4098925" cy="3568700"/>
          </a:xfrm>
        </p:grpSpPr>
        <p:sp>
          <p:nvSpPr>
            <p:cNvPr id="133139" name="AutoShape 6"/>
            <p:cNvSpPr>
              <a:spLocks noChangeArrowheads="1"/>
            </p:cNvSpPr>
            <p:nvPr/>
          </p:nvSpPr>
          <p:spPr bwMode="auto">
            <a:xfrm rot="308465">
              <a:off x="6870700" y="2190750"/>
              <a:ext cx="1590675" cy="1701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5175" name="Oval 7"/>
            <p:cNvSpPr>
              <a:spLocks noChangeArrowheads="1"/>
            </p:cNvSpPr>
            <p:nvPr/>
          </p:nvSpPr>
          <p:spPr bwMode="auto">
            <a:xfrm>
              <a:off x="6285735" y="1689100"/>
              <a:ext cx="1318943" cy="1319839"/>
            </a:xfrm>
            <a:prstGeom prst="ellipse">
              <a:avLst/>
            </a:prstGeom>
            <a:solidFill>
              <a:schemeClr val="accent4">
                <a:lumMod val="60000"/>
                <a:lumOff val="40000"/>
              </a:schemeClr>
            </a:solidFill>
            <a:ln w="57150" cmpd="sng">
              <a:solidFill>
                <a:srgbClr val="EAEAEA"/>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5176" name="Oval 8"/>
            <p:cNvSpPr>
              <a:spLocks noChangeArrowheads="1"/>
            </p:cNvSpPr>
            <p:nvPr/>
          </p:nvSpPr>
          <p:spPr bwMode="auto">
            <a:xfrm>
              <a:off x="5181758" y="3504716"/>
              <a:ext cx="1320765" cy="1322072"/>
            </a:xfrm>
            <a:prstGeom prst="ellipse">
              <a:avLst/>
            </a:prstGeom>
            <a:solidFill>
              <a:schemeClr val="accent5">
                <a:lumMod val="75000"/>
              </a:schemeClr>
            </a:solidFill>
            <a:ln w="57150" cmpd="sng">
              <a:solidFill>
                <a:srgbClr val="EAEAEA"/>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3142" name="AutoShape 9"/>
            <p:cNvSpPr>
              <a:spLocks noChangeArrowheads="1"/>
            </p:cNvSpPr>
            <p:nvPr/>
          </p:nvSpPr>
          <p:spPr bwMode="auto">
            <a:xfrm rot="7527986">
              <a:off x="6196806" y="3612357"/>
              <a:ext cx="1589087" cy="1701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3143" name="AutoShape 10"/>
            <p:cNvSpPr>
              <a:spLocks noChangeArrowheads="1"/>
            </p:cNvSpPr>
            <p:nvPr/>
          </p:nvSpPr>
          <p:spPr bwMode="auto">
            <a:xfrm rot="-6384000">
              <a:off x="5267325" y="2381250"/>
              <a:ext cx="1589088" cy="17033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p:spPr>
          <p:txBody>
            <a:bodyPr wrap="none" anchor="ctr"/>
            <a:lstStyle/>
            <a:p>
              <a:endParaRPr lang="zh-CN" altLang="en-US"/>
            </a:p>
          </p:txBody>
        </p:sp>
        <p:sp>
          <p:nvSpPr>
            <p:cNvPr id="133144" name="Oval 11"/>
            <p:cNvSpPr>
              <a:spLocks noChangeArrowheads="1"/>
            </p:cNvSpPr>
            <p:nvPr/>
          </p:nvSpPr>
          <p:spPr bwMode="auto">
            <a:xfrm>
              <a:off x="7391400" y="3429000"/>
              <a:ext cx="1320800" cy="1319213"/>
            </a:xfrm>
            <a:prstGeom prst="ellipse">
              <a:avLst/>
            </a:prstGeom>
            <a:solidFill>
              <a:schemeClr val="accent2">
                <a:lumMod val="60000"/>
                <a:lumOff val="40000"/>
              </a:schemeClr>
            </a:solidFill>
            <a:ln w="57150">
              <a:solidFill>
                <a:srgbClr val="EAEAEA"/>
              </a:solidFill>
              <a:round/>
              <a:headEnd/>
              <a:tailEnd/>
            </a:ln>
          </p:spPr>
          <p:txBody>
            <a:bodyPr wrap="none" anchor="ctr"/>
            <a:lstStyle/>
            <a:p>
              <a:pPr eaLnBrk="1" hangingPunct="1">
                <a:buFont typeface="Arial" pitchFamily="34" charset="0"/>
                <a:buNone/>
              </a:pPr>
              <a:endParaRPr lang="zh-CN" altLang="en-US"/>
            </a:p>
          </p:txBody>
        </p:sp>
        <p:grpSp>
          <p:nvGrpSpPr>
            <p:cNvPr id="18" name="Group 12"/>
            <p:cNvGrpSpPr>
              <a:grpSpLocks/>
            </p:cNvGrpSpPr>
            <p:nvPr/>
          </p:nvGrpSpPr>
          <p:grpSpPr bwMode="auto">
            <a:xfrm rot="10082854">
              <a:off x="6127750" y="2644775"/>
              <a:ext cx="1196975" cy="303213"/>
              <a:chOff x="0" y="0"/>
              <a:chExt cx="957" cy="242"/>
            </a:xfrm>
          </p:grpSpPr>
          <p:grpSp>
            <p:nvGrpSpPr>
              <p:cNvPr id="19" name="Group 13"/>
              <p:cNvGrpSpPr>
                <a:grpSpLocks/>
              </p:cNvGrpSpPr>
              <p:nvPr/>
            </p:nvGrpSpPr>
            <p:grpSpPr bwMode="auto">
              <a:xfrm rot="-9970459" flipH="1" flipV="1">
                <a:off x="0" y="0"/>
                <a:ext cx="957" cy="242"/>
                <a:chOff x="0" y="0"/>
                <a:chExt cx="893" cy="246"/>
              </a:xfrm>
            </p:grpSpPr>
            <p:grpSp>
              <p:nvGrpSpPr>
                <p:cNvPr id="20" name="Group 14"/>
                <p:cNvGrpSpPr>
                  <a:grpSpLocks/>
                </p:cNvGrpSpPr>
                <p:nvPr/>
              </p:nvGrpSpPr>
              <p:grpSpPr bwMode="auto">
                <a:xfrm>
                  <a:off x="0" y="0"/>
                  <a:ext cx="743" cy="185"/>
                  <a:chOff x="0" y="0"/>
                  <a:chExt cx="1118" cy="279"/>
                </a:xfrm>
              </p:grpSpPr>
              <p:sp>
                <p:nvSpPr>
                  <p:cNvPr id="133259" name="AutoShape 15"/>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0" name="AutoShape 16"/>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1" name="AutoShape 17"/>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62" name="AutoShape 18"/>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1" name="Group 19"/>
                <p:cNvGrpSpPr>
                  <a:grpSpLocks/>
                </p:cNvGrpSpPr>
                <p:nvPr/>
              </p:nvGrpSpPr>
              <p:grpSpPr bwMode="auto">
                <a:xfrm rot="1353540">
                  <a:off x="150" y="60"/>
                  <a:ext cx="743" cy="186"/>
                  <a:chOff x="0" y="0"/>
                  <a:chExt cx="1118" cy="279"/>
                </a:xfrm>
              </p:grpSpPr>
              <p:sp>
                <p:nvSpPr>
                  <p:cNvPr id="133255" name="AutoShape 20"/>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6" name="AutoShape 21"/>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7" name="AutoShape 22"/>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8" name="AutoShape 23"/>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22" name="Group 24"/>
              <p:cNvGrpSpPr>
                <a:grpSpLocks/>
              </p:cNvGrpSpPr>
              <p:nvPr/>
            </p:nvGrpSpPr>
            <p:grpSpPr bwMode="auto">
              <a:xfrm rot="-9970459" flipH="1" flipV="1">
                <a:off x="90" y="30"/>
                <a:ext cx="784" cy="198"/>
                <a:chOff x="0" y="0"/>
                <a:chExt cx="893" cy="246"/>
              </a:xfrm>
            </p:grpSpPr>
            <p:grpSp>
              <p:nvGrpSpPr>
                <p:cNvPr id="23" name="Group 25"/>
                <p:cNvGrpSpPr>
                  <a:grpSpLocks/>
                </p:cNvGrpSpPr>
                <p:nvPr/>
              </p:nvGrpSpPr>
              <p:grpSpPr bwMode="auto">
                <a:xfrm>
                  <a:off x="0" y="0"/>
                  <a:ext cx="743" cy="185"/>
                  <a:chOff x="0" y="0"/>
                  <a:chExt cx="1118" cy="279"/>
                </a:xfrm>
              </p:grpSpPr>
              <p:sp>
                <p:nvSpPr>
                  <p:cNvPr id="133249" name="AutoShape 2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0" name="AutoShape 2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1" name="AutoShape 2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52" name="AutoShape 2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4" name="Group 30"/>
                <p:cNvGrpSpPr>
                  <a:grpSpLocks/>
                </p:cNvGrpSpPr>
                <p:nvPr/>
              </p:nvGrpSpPr>
              <p:grpSpPr bwMode="auto">
                <a:xfrm rot="1353540">
                  <a:off x="150" y="60"/>
                  <a:ext cx="743" cy="186"/>
                  <a:chOff x="0" y="0"/>
                  <a:chExt cx="1118" cy="279"/>
                </a:xfrm>
              </p:grpSpPr>
              <p:sp>
                <p:nvSpPr>
                  <p:cNvPr id="133245" name="AutoShape 3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6" name="AutoShape 3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7" name="AutoShape 3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8" name="AutoShape 3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25" name="Group 35"/>
            <p:cNvGrpSpPr>
              <a:grpSpLocks/>
            </p:cNvGrpSpPr>
            <p:nvPr/>
          </p:nvGrpSpPr>
          <p:grpSpPr bwMode="auto">
            <a:xfrm rot="10082854">
              <a:off x="5032375" y="4465638"/>
              <a:ext cx="1198563" cy="303212"/>
              <a:chOff x="0" y="0"/>
              <a:chExt cx="957" cy="242"/>
            </a:xfrm>
          </p:grpSpPr>
          <p:grpSp>
            <p:nvGrpSpPr>
              <p:cNvPr id="26" name="Group 36"/>
              <p:cNvGrpSpPr>
                <a:grpSpLocks/>
              </p:cNvGrpSpPr>
              <p:nvPr/>
            </p:nvGrpSpPr>
            <p:grpSpPr bwMode="auto">
              <a:xfrm rot="-9970459" flipH="1" flipV="1">
                <a:off x="0" y="0"/>
                <a:ext cx="957" cy="242"/>
                <a:chOff x="0" y="0"/>
                <a:chExt cx="893" cy="246"/>
              </a:xfrm>
            </p:grpSpPr>
            <p:grpSp>
              <p:nvGrpSpPr>
                <p:cNvPr id="27" name="Group 37"/>
                <p:cNvGrpSpPr>
                  <a:grpSpLocks/>
                </p:cNvGrpSpPr>
                <p:nvPr/>
              </p:nvGrpSpPr>
              <p:grpSpPr bwMode="auto">
                <a:xfrm>
                  <a:off x="0" y="0"/>
                  <a:ext cx="743" cy="185"/>
                  <a:chOff x="0" y="0"/>
                  <a:chExt cx="1118" cy="279"/>
                </a:xfrm>
              </p:grpSpPr>
              <p:sp>
                <p:nvSpPr>
                  <p:cNvPr id="133237" name="AutoShape 38"/>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8" name="AutoShape 39"/>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9" name="AutoShape 40"/>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40" name="AutoShape 41"/>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28" name="Group 42"/>
                <p:cNvGrpSpPr>
                  <a:grpSpLocks/>
                </p:cNvGrpSpPr>
                <p:nvPr/>
              </p:nvGrpSpPr>
              <p:grpSpPr bwMode="auto">
                <a:xfrm rot="1353540">
                  <a:off x="150" y="60"/>
                  <a:ext cx="743" cy="186"/>
                  <a:chOff x="0" y="0"/>
                  <a:chExt cx="1118" cy="279"/>
                </a:xfrm>
              </p:grpSpPr>
              <p:sp>
                <p:nvSpPr>
                  <p:cNvPr id="133233" name="AutoShape 43"/>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4" name="AutoShape 44"/>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5" name="AutoShape 45"/>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6" name="AutoShape 46"/>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29" name="Group 47"/>
              <p:cNvGrpSpPr>
                <a:grpSpLocks/>
              </p:cNvGrpSpPr>
              <p:nvPr/>
            </p:nvGrpSpPr>
            <p:grpSpPr bwMode="auto">
              <a:xfrm rot="-9970459" flipH="1" flipV="1">
                <a:off x="90" y="30"/>
                <a:ext cx="784" cy="198"/>
                <a:chOff x="0" y="0"/>
                <a:chExt cx="893" cy="246"/>
              </a:xfrm>
            </p:grpSpPr>
            <p:grpSp>
              <p:nvGrpSpPr>
                <p:cNvPr id="30" name="Group 48"/>
                <p:cNvGrpSpPr>
                  <a:grpSpLocks/>
                </p:cNvGrpSpPr>
                <p:nvPr/>
              </p:nvGrpSpPr>
              <p:grpSpPr bwMode="auto">
                <a:xfrm>
                  <a:off x="0" y="0"/>
                  <a:ext cx="743" cy="185"/>
                  <a:chOff x="0" y="0"/>
                  <a:chExt cx="1118" cy="279"/>
                </a:xfrm>
              </p:grpSpPr>
              <p:sp>
                <p:nvSpPr>
                  <p:cNvPr id="133227" name="AutoShape 49"/>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8" name="AutoShape 50"/>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9" name="AutoShape 51"/>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30" name="AutoShape 52"/>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31" name="Group 53"/>
                <p:cNvGrpSpPr>
                  <a:grpSpLocks/>
                </p:cNvGrpSpPr>
                <p:nvPr/>
              </p:nvGrpSpPr>
              <p:grpSpPr bwMode="auto">
                <a:xfrm rot="1353540">
                  <a:off x="150" y="60"/>
                  <a:ext cx="743" cy="186"/>
                  <a:chOff x="0" y="0"/>
                  <a:chExt cx="1118" cy="279"/>
                </a:xfrm>
              </p:grpSpPr>
              <p:sp>
                <p:nvSpPr>
                  <p:cNvPr id="133223" name="AutoShape 54"/>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4" name="AutoShape 55"/>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5" name="AutoShape 56"/>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26" name="AutoShape 57"/>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287" name="Group 58"/>
            <p:cNvGrpSpPr>
              <a:grpSpLocks/>
            </p:cNvGrpSpPr>
            <p:nvPr/>
          </p:nvGrpSpPr>
          <p:grpSpPr bwMode="auto">
            <a:xfrm rot="10082854">
              <a:off x="7407275" y="4464050"/>
              <a:ext cx="1196975" cy="303213"/>
              <a:chOff x="0" y="0"/>
              <a:chExt cx="957" cy="242"/>
            </a:xfrm>
          </p:grpSpPr>
          <p:grpSp>
            <p:nvGrpSpPr>
              <p:cNvPr id="133288" name="Group 59"/>
              <p:cNvGrpSpPr>
                <a:grpSpLocks/>
              </p:cNvGrpSpPr>
              <p:nvPr/>
            </p:nvGrpSpPr>
            <p:grpSpPr bwMode="auto">
              <a:xfrm rot="-9970459" flipH="1" flipV="1">
                <a:off x="0" y="0"/>
                <a:ext cx="957" cy="242"/>
                <a:chOff x="0" y="0"/>
                <a:chExt cx="893" cy="246"/>
              </a:xfrm>
            </p:grpSpPr>
            <p:grpSp>
              <p:nvGrpSpPr>
                <p:cNvPr id="133289" name="Group 60"/>
                <p:cNvGrpSpPr>
                  <a:grpSpLocks/>
                </p:cNvGrpSpPr>
                <p:nvPr/>
              </p:nvGrpSpPr>
              <p:grpSpPr bwMode="auto">
                <a:xfrm>
                  <a:off x="0" y="0"/>
                  <a:ext cx="743" cy="185"/>
                  <a:chOff x="0" y="0"/>
                  <a:chExt cx="1118" cy="279"/>
                </a:xfrm>
              </p:grpSpPr>
              <p:sp>
                <p:nvSpPr>
                  <p:cNvPr id="133215" name="AutoShape 61"/>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6" name="AutoShape 62"/>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7" name="AutoShape 63"/>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8" name="AutoShape 64"/>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290" name="Group 65"/>
                <p:cNvGrpSpPr>
                  <a:grpSpLocks/>
                </p:cNvGrpSpPr>
                <p:nvPr/>
              </p:nvGrpSpPr>
              <p:grpSpPr bwMode="auto">
                <a:xfrm rot="1353540">
                  <a:off x="150" y="60"/>
                  <a:ext cx="743" cy="186"/>
                  <a:chOff x="0" y="0"/>
                  <a:chExt cx="1118" cy="279"/>
                </a:xfrm>
              </p:grpSpPr>
              <p:sp>
                <p:nvSpPr>
                  <p:cNvPr id="133211" name="AutoShape 66"/>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2" name="AutoShape 67"/>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3" name="AutoShape 68"/>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14" name="AutoShape 69"/>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299" name="Group 70"/>
              <p:cNvGrpSpPr>
                <a:grpSpLocks/>
              </p:cNvGrpSpPr>
              <p:nvPr/>
            </p:nvGrpSpPr>
            <p:grpSpPr bwMode="auto">
              <a:xfrm rot="-9970459" flipH="1" flipV="1">
                <a:off x="90" y="30"/>
                <a:ext cx="784" cy="198"/>
                <a:chOff x="0" y="0"/>
                <a:chExt cx="893" cy="246"/>
              </a:xfrm>
            </p:grpSpPr>
            <p:grpSp>
              <p:nvGrpSpPr>
                <p:cNvPr id="133300" name="Group 71"/>
                <p:cNvGrpSpPr>
                  <a:grpSpLocks/>
                </p:cNvGrpSpPr>
                <p:nvPr/>
              </p:nvGrpSpPr>
              <p:grpSpPr bwMode="auto">
                <a:xfrm>
                  <a:off x="0" y="0"/>
                  <a:ext cx="743" cy="185"/>
                  <a:chOff x="0" y="0"/>
                  <a:chExt cx="1118" cy="279"/>
                </a:xfrm>
              </p:grpSpPr>
              <p:sp>
                <p:nvSpPr>
                  <p:cNvPr id="133205" name="AutoShape 7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6" name="AutoShape 7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7" name="AutoShape 7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8" name="AutoShape 7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309" name="Group 76"/>
                <p:cNvGrpSpPr>
                  <a:grpSpLocks/>
                </p:cNvGrpSpPr>
                <p:nvPr/>
              </p:nvGrpSpPr>
              <p:grpSpPr bwMode="auto">
                <a:xfrm rot="1353540">
                  <a:off x="150" y="60"/>
                  <a:ext cx="743" cy="186"/>
                  <a:chOff x="0" y="0"/>
                  <a:chExt cx="1118" cy="279"/>
                </a:xfrm>
              </p:grpSpPr>
              <p:sp>
                <p:nvSpPr>
                  <p:cNvPr id="133201" name="AutoShape 7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2" name="AutoShape 7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3" name="AutoShape 7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204" name="AutoShape 8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310" name="Group 81"/>
            <p:cNvGrpSpPr>
              <a:grpSpLocks/>
            </p:cNvGrpSpPr>
            <p:nvPr/>
          </p:nvGrpSpPr>
          <p:grpSpPr bwMode="auto">
            <a:xfrm>
              <a:off x="6675438" y="1809750"/>
              <a:ext cx="1196975" cy="303213"/>
              <a:chOff x="0" y="0"/>
              <a:chExt cx="957" cy="242"/>
            </a:xfrm>
          </p:grpSpPr>
          <p:grpSp>
            <p:nvGrpSpPr>
              <p:cNvPr id="133311" name="Group 82"/>
              <p:cNvGrpSpPr>
                <a:grpSpLocks/>
              </p:cNvGrpSpPr>
              <p:nvPr/>
            </p:nvGrpSpPr>
            <p:grpSpPr bwMode="auto">
              <a:xfrm rot="-9970459" flipH="1" flipV="1">
                <a:off x="0" y="0"/>
                <a:ext cx="957" cy="242"/>
                <a:chOff x="0" y="0"/>
                <a:chExt cx="893" cy="246"/>
              </a:xfrm>
            </p:grpSpPr>
            <p:grpSp>
              <p:nvGrpSpPr>
                <p:cNvPr id="133120" name="Group 83"/>
                <p:cNvGrpSpPr>
                  <a:grpSpLocks/>
                </p:cNvGrpSpPr>
                <p:nvPr/>
              </p:nvGrpSpPr>
              <p:grpSpPr bwMode="auto">
                <a:xfrm>
                  <a:off x="0" y="0"/>
                  <a:ext cx="743" cy="185"/>
                  <a:chOff x="0" y="0"/>
                  <a:chExt cx="1118" cy="279"/>
                </a:xfrm>
              </p:grpSpPr>
              <p:sp>
                <p:nvSpPr>
                  <p:cNvPr id="133193" name="AutoShape 84"/>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4" name="AutoShape 85"/>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5" name="AutoShape 86"/>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6" name="AutoShape 87"/>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21" name="Group 88"/>
                <p:cNvGrpSpPr>
                  <a:grpSpLocks/>
                </p:cNvGrpSpPr>
                <p:nvPr/>
              </p:nvGrpSpPr>
              <p:grpSpPr bwMode="auto">
                <a:xfrm rot="1353540">
                  <a:off x="150" y="60"/>
                  <a:ext cx="743" cy="186"/>
                  <a:chOff x="0" y="0"/>
                  <a:chExt cx="1118" cy="279"/>
                </a:xfrm>
              </p:grpSpPr>
              <p:sp>
                <p:nvSpPr>
                  <p:cNvPr id="133189" name="AutoShape 89"/>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0" name="AutoShape 90"/>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1" name="AutoShape 91"/>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92" name="AutoShape 92"/>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125" name="Group 93"/>
              <p:cNvGrpSpPr>
                <a:grpSpLocks/>
              </p:cNvGrpSpPr>
              <p:nvPr/>
            </p:nvGrpSpPr>
            <p:grpSpPr bwMode="auto">
              <a:xfrm rot="-9970459" flipH="1" flipV="1">
                <a:off x="90" y="30"/>
                <a:ext cx="784" cy="198"/>
                <a:chOff x="0" y="0"/>
                <a:chExt cx="893" cy="246"/>
              </a:xfrm>
            </p:grpSpPr>
            <p:grpSp>
              <p:nvGrpSpPr>
                <p:cNvPr id="133134" name="Group 94"/>
                <p:cNvGrpSpPr>
                  <a:grpSpLocks/>
                </p:cNvGrpSpPr>
                <p:nvPr/>
              </p:nvGrpSpPr>
              <p:grpSpPr bwMode="auto">
                <a:xfrm>
                  <a:off x="0" y="0"/>
                  <a:ext cx="743" cy="185"/>
                  <a:chOff x="0" y="0"/>
                  <a:chExt cx="1118" cy="279"/>
                </a:xfrm>
              </p:grpSpPr>
              <p:sp>
                <p:nvSpPr>
                  <p:cNvPr id="133183" name="AutoShape 95"/>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4" name="AutoShape 96"/>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5" name="AutoShape 97"/>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6" name="AutoShape 98"/>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40" name="Group 99"/>
                <p:cNvGrpSpPr>
                  <a:grpSpLocks/>
                </p:cNvGrpSpPr>
                <p:nvPr/>
              </p:nvGrpSpPr>
              <p:grpSpPr bwMode="auto">
                <a:xfrm rot="1353540">
                  <a:off x="150" y="60"/>
                  <a:ext cx="743" cy="186"/>
                  <a:chOff x="0" y="0"/>
                  <a:chExt cx="1118" cy="279"/>
                </a:xfrm>
              </p:grpSpPr>
              <p:sp>
                <p:nvSpPr>
                  <p:cNvPr id="133179" name="AutoShape 100"/>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0" name="AutoShape 101"/>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1" name="AutoShape 102"/>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82" name="AutoShape 103"/>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grpSp>
          <p:nvGrpSpPr>
            <p:cNvPr id="133141" name="Group 104"/>
            <p:cNvGrpSpPr>
              <a:grpSpLocks/>
            </p:cNvGrpSpPr>
            <p:nvPr/>
          </p:nvGrpSpPr>
          <p:grpSpPr bwMode="auto">
            <a:xfrm rot="344040">
              <a:off x="7932738" y="3868738"/>
              <a:ext cx="1198562" cy="303212"/>
              <a:chOff x="0" y="0"/>
              <a:chExt cx="957" cy="242"/>
            </a:xfrm>
          </p:grpSpPr>
          <p:grpSp>
            <p:nvGrpSpPr>
              <p:cNvPr id="133145" name="Group 105"/>
              <p:cNvGrpSpPr>
                <a:grpSpLocks/>
              </p:cNvGrpSpPr>
              <p:nvPr/>
            </p:nvGrpSpPr>
            <p:grpSpPr bwMode="auto">
              <a:xfrm rot="-9970459" flipH="1" flipV="1">
                <a:off x="0" y="0"/>
                <a:ext cx="957" cy="242"/>
                <a:chOff x="0" y="0"/>
                <a:chExt cx="893" cy="246"/>
              </a:xfrm>
            </p:grpSpPr>
            <p:grpSp>
              <p:nvGrpSpPr>
                <p:cNvPr id="133146" name="Group 106"/>
                <p:cNvGrpSpPr>
                  <a:grpSpLocks/>
                </p:cNvGrpSpPr>
                <p:nvPr/>
              </p:nvGrpSpPr>
              <p:grpSpPr bwMode="auto">
                <a:xfrm>
                  <a:off x="0" y="0"/>
                  <a:ext cx="743" cy="185"/>
                  <a:chOff x="0" y="0"/>
                  <a:chExt cx="1118" cy="279"/>
                </a:xfrm>
              </p:grpSpPr>
              <p:sp>
                <p:nvSpPr>
                  <p:cNvPr id="133171" name="AutoShape 107"/>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2" name="AutoShape 108"/>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3" name="AutoShape 109"/>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4" name="AutoShape 110"/>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3147" name="Group 111"/>
                <p:cNvGrpSpPr>
                  <a:grpSpLocks/>
                </p:cNvGrpSpPr>
                <p:nvPr/>
              </p:nvGrpSpPr>
              <p:grpSpPr bwMode="auto">
                <a:xfrm rot="1353540">
                  <a:off x="150" y="60"/>
                  <a:ext cx="743" cy="186"/>
                  <a:chOff x="0" y="0"/>
                  <a:chExt cx="1118" cy="279"/>
                </a:xfrm>
              </p:grpSpPr>
              <p:sp>
                <p:nvSpPr>
                  <p:cNvPr id="133167" name="AutoShape 112"/>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8" name="AutoShape 113"/>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9" name="AutoShape 114"/>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70" name="AutoShape 115"/>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nvGrpSpPr>
              <p:cNvPr id="133148" name="Group 116"/>
              <p:cNvGrpSpPr>
                <a:grpSpLocks/>
              </p:cNvGrpSpPr>
              <p:nvPr/>
            </p:nvGrpSpPr>
            <p:grpSpPr bwMode="auto">
              <a:xfrm rot="-9970459" flipH="1" flipV="1">
                <a:off x="90" y="30"/>
                <a:ext cx="784" cy="198"/>
                <a:chOff x="0" y="0"/>
                <a:chExt cx="893" cy="246"/>
              </a:xfrm>
            </p:grpSpPr>
            <p:grpSp>
              <p:nvGrpSpPr>
                <p:cNvPr id="133149" name="Group 117"/>
                <p:cNvGrpSpPr>
                  <a:grpSpLocks/>
                </p:cNvGrpSpPr>
                <p:nvPr/>
              </p:nvGrpSpPr>
              <p:grpSpPr bwMode="auto">
                <a:xfrm>
                  <a:off x="0" y="0"/>
                  <a:ext cx="743" cy="185"/>
                  <a:chOff x="0" y="0"/>
                  <a:chExt cx="1118" cy="279"/>
                </a:xfrm>
              </p:grpSpPr>
              <p:sp>
                <p:nvSpPr>
                  <p:cNvPr id="133161" name="AutoShape 118"/>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2" name="AutoShape 119"/>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3" name="AutoShape 120"/>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4" name="AutoShape 121"/>
                  <p:cNvSpPr>
                    <a:spLocks noChangeArrowheads="1"/>
                  </p:cNvSpPr>
                  <p:nvPr/>
                </p:nvSpPr>
                <p:spPr bwMode="auto">
                  <a:xfrm rot="6906312">
                    <a:off x="589" y="-24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nvGrpSpPr>
                <p:cNvPr id="135168" name="Group 122"/>
                <p:cNvGrpSpPr>
                  <a:grpSpLocks/>
                </p:cNvGrpSpPr>
                <p:nvPr/>
              </p:nvGrpSpPr>
              <p:grpSpPr bwMode="auto">
                <a:xfrm rot="1353540">
                  <a:off x="150" y="60"/>
                  <a:ext cx="743" cy="186"/>
                  <a:chOff x="0" y="0"/>
                  <a:chExt cx="1118" cy="279"/>
                </a:xfrm>
              </p:grpSpPr>
              <p:sp>
                <p:nvSpPr>
                  <p:cNvPr id="133157" name="AutoShape 123"/>
                  <p:cNvSpPr>
                    <a:spLocks noChangeArrowheads="1"/>
                  </p:cNvSpPr>
                  <p:nvPr/>
                </p:nvSpPr>
                <p:spPr bwMode="auto">
                  <a:xfrm rot="5263130">
                    <a:off x="287"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58" name="AutoShape 124"/>
                  <p:cNvSpPr>
                    <a:spLocks noChangeArrowheads="1"/>
                  </p:cNvSpPr>
                  <p:nvPr/>
                </p:nvSpPr>
                <p:spPr bwMode="auto">
                  <a:xfrm rot="6078281">
                    <a:off x="423" y="-294"/>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59" name="AutoShape 125"/>
                  <p:cNvSpPr>
                    <a:spLocks noChangeArrowheads="1"/>
                  </p:cNvSpPr>
                  <p:nvPr/>
                </p:nvSpPr>
                <p:spPr bwMode="auto">
                  <a:xfrm rot="6373927">
                    <a:off x="499" y="-272"/>
                    <a:ext cx="227" cy="816"/>
                  </a:xfrm>
                  <a:prstGeom prst="moon">
                    <a:avLst>
                      <a:gd name="adj" fmla="val 49773"/>
                    </a:avLst>
                  </a:prstGeom>
                  <a:solidFill>
                    <a:srgbClr val="FFFFFF">
                      <a:alpha val="3922"/>
                    </a:srgbClr>
                  </a:solidFill>
                  <a:ln w="9525">
                    <a:noFill/>
                    <a:miter lim="800000"/>
                    <a:headEnd/>
                    <a:tailEnd/>
                  </a:ln>
                </p:spPr>
                <p:txBody>
                  <a:bodyPr wrap="none" anchor="ctr"/>
                  <a:lstStyle/>
                  <a:p>
                    <a:pPr eaLnBrk="1" hangingPunct="1">
                      <a:buFont typeface="Arial" pitchFamily="34" charset="0"/>
                      <a:buNone/>
                    </a:pPr>
                    <a:endParaRPr lang="zh-CN" altLang="en-US"/>
                  </a:p>
                </p:txBody>
              </p:sp>
              <p:sp>
                <p:nvSpPr>
                  <p:cNvPr id="133160" name="AutoShape 126"/>
                  <p:cNvSpPr>
                    <a:spLocks noChangeArrowheads="1"/>
                  </p:cNvSpPr>
                  <p:nvPr/>
                </p:nvSpPr>
                <p:spPr bwMode="auto">
                  <a:xfrm rot="6906312">
                    <a:off x="589" y="-242"/>
                    <a:ext cx="227" cy="816"/>
                  </a:xfrm>
                  <a:prstGeom prst="moon">
                    <a:avLst>
                      <a:gd name="adj" fmla="val 49773"/>
                    </a:avLst>
                  </a:prstGeom>
                  <a:solidFill>
                    <a:srgbClr val="FFFFFF">
                      <a:alpha val="1961"/>
                    </a:srgbClr>
                  </a:solidFill>
                  <a:ln w="9525">
                    <a:noFill/>
                    <a:miter lim="800000"/>
                    <a:headEnd/>
                    <a:tailEnd/>
                  </a:ln>
                </p:spPr>
                <p:txBody>
                  <a:bodyPr wrap="none" anchor="ctr"/>
                  <a:lstStyle/>
                  <a:p>
                    <a:pPr eaLnBrk="1" hangingPunct="1">
                      <a:buFont typeface="Arial" pitchFamily="34" charset="0"/>
                      <a:buNone/>
                    </a:pPr>
                    <a:endParaRPr lang="zh-CN" altLang="en-US"/>
                  </a:p>
                </p:txBody>
              </p:sp>
            </p:grpSp>
          </p:grpSp>
        </p:grpSp>
        <p:sp>
          <p:nvSpPr>
            <p:cNvPr id="133150" name="Rectangle 183"/>
            <p:cNvSpPr>
              <a:spLocks noChangeArrowheads="1"/>
            </p:cNvSpPr>
            <p:nvPr/>
          </p:nvSpPr>
          <p:spPr bwMode="auto">
            <a:xfrm>
              <a:off x="6566273" y="2151063"/>
              <a:ext cx="745380"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dirty="0">
                  <a:solidFill>
                    <a:srgbClr val="FFFFFF"/>
                  </a:solidFill>
                </a:rPr>
                <a:t>人际</a:t>
              </a:r>
              <a:endParaRPr lang="en-US" altLang="zh-CN" b="1" dirty="0">
                <a:solidFill>
                  <a:srgbClr val="FFFFFF"/>
                </a:solidFill>
              </a:endParaRPr>
            </a:p>
          </p:txBody>
        </p:sp>
        <p:sp>
          <p:nvSpPr>
            <p:cNvPr id="133151" name="Rectangle 184"/>
            <p:cNvSpPr>
              <a:spLocks noChangeArrowheads="1"/>
            </p:cNvSpPr>
            <p:nvPr/>
          </p:nvSpPr>
          <p:spPr bwMode="auto">
            <a:xfrm>
              <a:off x="5188290" y="3979863"/>
              <a:ext cx="1278845"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a:solidFill>
                    <a:srgbClr val="FFFFFF"/>
                  </a:solidFill>
                </a:rPr>
                <a:t>社会价值</a:t>
              </a:r>
              <a:endParaRPr lang="en-US" altLang="zh-CN" b="1">
                <a:solidFill>
                  <a:srgbClr val="FFFFFF"/>
                </a:solidFill>
              </a:endParaRPr>
            </a:p>
          </p:txBody>
        </p:sp>
        <p:sp>
          <p:nvSpPr>
            <p:cNvPr id="133152" name="Rectangle 185"/>
            <p:cNvSpPr>
              <a:spLocks noChangeArrowheads="1"/>
            </p:cNvSpPr>
            <p:nvPr/>
          </p:nvSpPr>
          <p:spPr bwMode="auto">
            <a:xfrm>
              <a:off x="7648154" y="3886201"/>
              <a:ext cx="745380" cy="519561"/>
            </a:xfrm>
            <a:prstGeom prst="rect">
              <a:avLst/>
            </a:prstGeom>
            <a:noFill/>
            <a:ln w="9525">
              <a:noFill/>
              <a:miter lim="800000"/>
              <a:headEnd/>
              <a:tailEnd/>
            </a:ln>
          </p:spPr>
          <p:txBody>
            <a:bodyPr wrap="none">
              <a:spAutoFit/>
            </a:bodyPr>
            <a:lstStyle/>
            <a:p>
              <a:pPr algn="ctr" eaLnBrk="1" hangingPunct="1">
                <a:buFont typeface="Arial" pitchFamily="34" charset="0"/>
                <a:buNone/>
              </a:pPr>
              <a:r>
                <a:rPr lang="zh-CN" altLang="en-US" b="1">
                  <a:solidFill>
                    <a:srgbClr val="FFFFFF"/>
                  </a:solidFill>
                </a:rPr>
                <a:t>信息</a:t>
              </a:r>
              <a:endParaRPr lang="en-US" altLang="zh-CN" b="1">
                <a:solidFill>
                  <a:srgbClr val="FFFFFF"/>
                </a:solidFill>
              </a:endParaRPr>
            </a:p>
          </p:txBody>
        </p:sp>
      </p:grpSp>
      <p:sp>
        <p:nvSpPr>
          <p:cNvPr id="133135" name="Rectangle 186"/>
          <p:cNvSpPr>
            <a:spLocks noChangeArrowheads="1"/>
          </p:cNvSpPr>
          <p:nvPr/>
        </p:nvSpPr>
        <p:spPr bwMode="auto">
          <a:xfrm>
            <a:off x="427373" y="4736679"/>
            <a:ext cx="4094162" cy="1938992"/>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dirty="0"/>
              <a:t>我们可以把每个人看作是一个节点</a:t>
            </a:r>
            <a:r>
              <a:rPr lang="en-US" altLang="zh-CN" sz="2000" dirty="0"/>
              <a:t>(node)</a:t>
            </a:r>
            <a:r>
              <a:rPr lang="zh-CN" altLang="en-US" sz="2000" dirty="0"/>
              <a:t>，认识的人之间可以画上一条边</a:t>
            </a:r>
            <a:r>
              <a:rPr lang="en-US" altLang="zh-CN" sz="2000" dirty="0"/>
              <a:t>(side)</a:t>
            </a:r>
            <a:r>
              <a:rPr lang="zh-CN" altLang="en-US" sz="2000" dirty="0"/>
              <a:t>，最后会形成一个网络</a:t>
            </a:r>
            <a:r>
              <a:rPr lang="en-US" altLang="zh-CN" sz="2000" dirty="0"/>
              <a:t>(net)</a:t>
            </a:r>
            <a:r>
              <a:rPr lang="zh-CN" altLang="en-US" sz="2000" dirty="0"/>
              <a:t>。每个节点可以有多少条边？或者每个人可以有多少个朋友？这就形成了人脉</a:t>
            </a:r>
            <a:r>
              <a:rPr lang="en-US" altLang="zh-CN" sz="2000" dirty="0"/>
              <a:t>.</a:t>
            </a:r>
          </a:p>
        </p:txBody>
      </p:sp>
      <p:sp>
        <p:nvSpPr>
          <p:cNvPr id="133136" name="Rectangle 187"/>
          <p:cNvSpPr>
            <a:spLocks noChangeArrowheads="1"/>
          </p:cNvSpPr>
          <p:nvPr/>
        </p:nvSpPr>
        <p:spPr bwMode="auto">
          <a:xfrm>
            <a:off x="68269" y="1217614"/>
            <a:ext cx="5024437" cy="46166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400" b="1" dirty="0"/>
              <a:t>应用六度分离理论创造社会价值</a:t>
            </a:r>
            <a:endParaRPr lang="en-US" altLang="zh-CN" sz="2400" b="1" dirty="0"/>
          </a:p>
        </p:txBody>
      </p:sp>
      <p:sp>
        <p:nvSpPr>
          <p:cNvPr id="133137" name="Rectangle 177"/>
          <p:cNvSpPr>
            <a:spLocks noChangeArrowheads="1"/>
          </p:cNvSpPr>
          <p:nvPr/>
        </p:nvSpPr>
        <p:spPr bwMode="auto">
          <a:xfrm>
            <a:off x="406341" y="3021216"/>
            <a:ext cx="750934" cy="400110"/>
          </a:xfrm>
          <a:prstGeom prst="rect">
            <a:avLst/>
          </a:prstGeom>
          <a:noFill/>
          <a:ln w="9525">
            <a:noFill/>
            <a:miter lim="800000"/>
            <a:headEnd/>
            <a:tailEnd/>
          </a:ln>
        </p:spPr>
        <p:txBody>
          <a:bodyPr wrap="square">
            <a:spAutoFit/>
          </a:bodyPr>
          <a:lstStyle/>
          <a:p>
            <a:pPr algn="ctr" eaLnBrk="1" hangingPunct="1">
              <a:buFont typeface="Arial" pitchFamily="34" charset="0"/>
              <a:buNone/>
            </a:pPr>
            <a:r>
              <a:rPr lang="zh-CN" altLang="en-US" sz="2000" b="1">
                <a:solidFill>
                  <a:srgbClr val="FFFFFF"/>
                </a:solidFill>
              </a:rPr>
              <a:t>信息</a:t>
            </a:r>
            <a:endParaRPr lang="en-US" altLang="zh-CN" sz="2000" b="1">
              <a:solidFill>
                <a:srgbClr val="FFFFFF"/>
              </a:solidFill>
            </a:endParaRPr>
          </a:p>
        </p:txBody>
      </p:sp>
      <p:pic>
        <p:nvPicPr>
          <p:cNvPr id="133138" name="图片 1"/>
          <p:cNvPicPr>
            <a:picLocks noChangeAspect="1"/>
          </p:cNvPicPr>
          <p:nvPr/>
        </p:nvPicPr>
        <p:blipFill rotWithShape="1">
          <a:blip r:embed="rId2"/>
          <a:srcRect b="6992"/>
          <a:stretch/>
        </p:blipFill>
        <p:spPr bwMode="auto">
          <a:xfrm>
            <a:off x="5073771" y="1051028"/>
            <a:ext cx="3335337" cy="2267912"/>
          </a:xfrm>
          <a:prstGeom prst="rect">
            <a:avLst/>
          </a:prstGeom>
          <a:noFill/>
          <a:ln w="9525">
            <a:solidFill>
              <a:schemeClr val="bg1"/>
            </a:solidFill>
            <a:miter lim="800000"/>
            <a:headEnd/>
            <a:tailEnd/>
          </a:ln>
        </p:spPr>
      </p:pic>
      <p:sp>
        <p:nvSpPr>
          <p:cNvPr id="189" name="Rectangle 2"/>
          <p:cNvSpPr txBox="1">
            <a:spLocks noChangeArrowheads="1"/>
          </p:cNvSpPr>
          <p:nvPr/>
        </p:nvSpPr>
        <p:spPr>
          <a:xfrm>
            <a:off x="146053" y="116632"/>
            <a:ext cx="8229601" cy="8683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smtClean="0">
                <a:solidFill>
                  <a:srgbClr val="7030A0"/>
                </a:solidFill>
                <a:latin typeface="+mn-lt"/>
                <a:ea typeface="+mn-ea"/>
                <a:cs typeface="+mn-cs"/>
              </a:rPr>
              <a:t>六度分离理论应用</a:t>
            </a:r>
            <a:endParaRPr lang="zh-CN" altLang="en-US" sz="2400" b="1" dirty="0">
              <a:solidFill>
                <a:srgbClr val="7030A0"/>
              </a:solidFill>
              <a:latin typeface="+mn-lt"/>
              <a:ea typeface="+mn-ea"/>
              <a:cs typeface="+mn-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6808"/>
            <a:ext cx="8229600" cy="1143000"/>
          </a:xfrm>
        </p:spPr>
        <p:txBody>
          <a:bodyPr>
            <a:normAutofit/>
          </a:bodyPr>
          <a:lstStyle/>
          <a:p>
            <a:r>
              <a:rPr lang="zh-CN" altLang="en-US" sz="3200" b="1" dirty="0">
                <a:solidFill>
                  <a:srgbClr val="660066"/>
                </a:solidFill>
                <a:latin typeface="微软雅黑" panose="020B0503020204020204" pitchFamily="34" charset="-122"/>
                <a:ea typeface="微软雅黑" panose="020B0503020204020204" pitchFamily="34" charset="-122"/>
                <a:cs typeface="+mn-cs"/>
              </a:rPr>
              <a:t>思考题</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sz="2400" dirty="0">
                <a:latin typeface="+mn-ea"/>
              </a:rPr>
              <a:t>请阅读下面三则报道：</a:t>
            </a:r>
          </a:p>
          <a:p>
            <a:pPr marL="0" indent="0">
              <a:buNone/>
            </a:pPr>
            <a:r>
              <a:rPr lang="en-US" altLang="zh-CN" sz="2400" dirty="0">
                <a:latin typeface="+mn-ea"/>
              </a:rPr>
              <a:t>1. </a:t>
            </a:r>
            <a:r>
              <a:rPr lang="zh-CN" altLang="en-US" sz="2400" b="1" dirty="0">
                <a:latin typeface="+mn-ea"/>
              </a:rPr>
              <a:t>倡导网络直播正能量 斗鱼引领直播行业关注公益</a:t>
            </a:r>
          </a:p>
          <a:p>
            <a:pPr marL="0" indent="0">
              <a:buNone/>
            </a:pPr>
            <a:r>
              <a:rPr lang="en-US" altLang="zh-CN" sz="2400" dirty="0">
                <a:latin typeface="+mn-ea"/>
                <a:hlinkClick r:id="rId2"/>
              </a:rPr>
              <a:t>https://www.xsgou.com/biz/finance/126887.html</a:t>
            </a:r>
            <a:endParaRPr lang="en-US" altLang="zh-CN" sz="2400" dirty="0">
              <a:latin typeface="+mn-ea"/>
            </a:endParaRPr>
          </a:p>
          <a:p>
            <a:pPr marL="0" indent="0">
              <a:buNone/>
            </a:pPr>
            <a:r>
              <a:rPr lang="en-US" altLang="zh-CN" sz="2400" dirty="0">
                <a:latin typeface="+mn-ea"/>
              </a:rPr>
              <a:t>2.</a:t>
            </a:r>
            <a:r>
              <a:rPr lang="zh-CN" altLang="en-US" sz="2400" b="1" dirty="0"/>
              <a:t>倡导绿色直播 规范“网红经济”</a:t>
            </a:r>
          </a:p>
          <a:p>
            <a:pPr marL="0" indent="0">
              <a:buNone/>
            </a:pPr>
            <a:r>
              <a:rPr lang="en-US" altLang="zh-CN" sz="2400" dirty="0">
                <a:latin typeface="+mn-ea"/>
                <a:hlinkClick r:id="rId3"/>
              </a:rPr>
              <a:t>http://www.xinhuanet.com/politics/2017lh/talking/2017031403/index.htm</a:t>
            </a:r>
            <a:endParaRPr lang="en-US" altLang="zh-CN" sz="2400" dirty="0">
              <a:latin typeface="+mn-ea"/>
            </a:endParaRPr>
          </a:p>
          <a:p>
            <a:pPr marL="0" indent="0">
              <a:buNone/>
            </a:pPr>
            <a:r>
              <a:rPr lang="en-US" altLang="zh-CN" sz="2400" dirty="0">
                <a:latin typeface="+mn-ea"/>
              </a:rPr>
              <a:t>3.</a:t>
            </a:r>
            <a:r>
              <a:rPr lang="zh-CN" altLang="en-US" sz="2400" b="1" dirty="0"/>
              <a:t>自媒体时代主流媒体意识形态传播方式的两个转变</a:t>
            </a:r>
          </a:p>
          <a:p>
            <a:pPr marL="0" indent="0">
              <a:buNone/>
            </a:pPr>
            <a:r>
              <a:rPr lang="en-US" altLang="zh-CN" sz="2400" dirty="0">
                <a:latin typeface="+mn-ea"/>
                <a:hlinkClick r:id="rId4"/>
              </a:rPr>
              <a:t>http://media.people.com.cn/n1/2017/1212/c415842-29701449.html</a:t>
            </a:r>
            <a:endParaRPr lang="en-US" altLang="zh-CN" sz="2400" dirty="0">
              <a:latin typeface="+mn-ea"/>
            </a:endParaRPr>
          </a:p>
          <a:p>
            <a:pPr marL="0" indent="0">
              <a:buNone/>
            </a:pPr>
            <a:r>
              <a:rPr lang="zh-CN" altLang="en-US" sz="2400" dirty="0">
                <a:latin typeface="+mn-ea"/>
              </a:rPr>
              <a:t>谈谈你对网络直播以及自媒体等新型信息交流方式的看法，例如交流主体的需求和动机、这种交流方式的模式和机制、交流平台的构建和运行、对社会产生的影响，等等。</a:t>
            </a:r>
          </a:p>
        </p:txBody>
      </p:sp>
    </p:spTree>
    <p:extLst>
      <p:ext uri="{BB962C8B-B14F-4D97-AF65-F5344CB8AC3E}">
        <p14:creationId xmlns:p14="http://schemas.microsoft.com/office/powerpoint/2010/main" val="1587875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F3FAFF">
                <a:alpha val="81000"/>
              </a:srgbClr>
            </a:gs>
            <a:gs pos="50000">
              <a:schemeClr val="accent1"/>
            </a:gs>
            <a:gs pos="100000">
              <a:srgbClr val="F3FAFF">
                <a:alpha val="81000"/>
              </a:srgbClr>
            </a:gs>
          </a:gsLst>
          <a:lin ang="0" scaled="1"/>
        </a:gradFill>
        <a:ln w="9525" cmpd="sng">
          <a:solidFill>
            <a:srgbClr val="A7BCEF"/>
          </a:solidFill>
          <a:miter lim="800000"/>
          <a:headEnd/>
          <a:tailEnd/>
        </a:ln>
      </a:spPr>
      <a:bodyPr wrap="none"/>
      <a:lstStyle>
        <a:defPPr eaLnBrk="1" hangingPunct="1">
          <a:spcBef>
            <a:spcPct val="20000"/>
          </a:spcBef>
          <a:buClr>
            <a:schemeClr val="tx2"/>
          </a:buClr>
          <a:buSzPct val="70000"/>
          <a:buFont typeface="Wingdings" pitchFamily="2" charset="2"/>
          <a:buNone/>
          <a:defRPr sz="2800" dirty="0">
            <a:solidFill>
              <a:srgbClr val="800000"/>
            </a:solidFill>
            <a:ea typeface="华文楷体" pitchFamily="2"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淡蓝色背景ppt模板 1">
    <a:dk1>
      <a:srgbClr val="125CA7"/>
    </a:dk1>
    <a:lt1>
      <a:srgbClr val="FFFFFF"/>
    </a:lt1>
    <a:dk2>
      <a:srgbClr val="000000"/>
    </a:dk2>
    <a:lt2>
      <a:srgbClr val="E5F1F7"/>
    </a:lt2>
    <a:accent1>
      <a:srgbClr val="BFE7F7"/>
    </a:accent1>
    <a:accent2>
      <a:srgbClr val="54B0E2"/>
    </a:accent2>
    <a:accent3>
      <a:srgbClr val="AAAAAA"/>
    </a:accent3>
    <a:accent4>
      <a:srgbClr val="DADADA"/>
    </a:accent4>
    <a:accent5>
      <a:srgbClr val="DCF1FA"/>
    </a:accent5>
    <a:accent6>
      <a:srgbClr val="4B9FCD"/>
    </a:accent6>
    <a:hlink>
      <a:srgbClr val="54B0E2"/>
    </a:hlink>
    <a:folHlink>
      <a:srgbClr val="F47E3F"/>
    </a:folHlink>
  </a:clrScheme>
  <a:fontScheme name="淡蓝色背景ppt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Retrospect</Template>
  <TotalTime>2854</TotalTime>
  <Words>9968</Words>
  <Application>Microsoft Office PowerPoint</Application>
  <PresentationFormat>全屏显示(4:3)</PresentationFormat>
  <Paragraphs>793</Paragraphs>
  <Slides>100</Slides>
  <Notes>39</Notes>
  <HiddenSlides>0</HiddenSlides>
  <MMClips>7</MMClips>
  <ScaleCrop>false</ScaleCrop>
  <HeadingPairs>
    <vt:vector size="4" baseType="variant">
      <vt:variant>
        <vt:lpstr>主题</vt:lpstr>
      </vt:variant>
      <vt:variant>
        <vt:i4>1</vt:i4>
      </vt:variant>
      <vt:variant>
        <vt:lpstr>幻灯片标题</vt:lpstr>
      </vt:variant>
      <vt:variant>
        <vt:i4>100</vt:i4>
      </vt:variant>
    </vt:vector>
  </HeadingPairs>
  <TitlesOfParts>
    <vt:vector size="101" baseType="lpstr">
      <vt:lpstr>Office 主题</vt:lpstr>
      <vt:lpstr>PowerPoint 演示文稿</vt:lpstr>
      <vt:lpstr>目录</vt:lpstr>
      <vt:lpstr>PowerPoint 演示文稿</vt:lpstr>
      <vt:lpstr>6.1 信息交流的基本概念</vt:lpstr>
      <vt:lpstr>6.1.1 信息交流的范畴(I)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信息交流的对数透视原理 </vt:lpstr>
      <vt:lpstr>韦伯-费希纳定律</vt:lpstr>
      <vt:lpstr>对数透视原理 </vt:lpstr>
      <vt:lpstr>对数透视原理</vt:lpstr>
      <vt:lpstr>对数透视原理 </vt:lpstr>
      <vt:lpstr>对数透视原理 </vt:lpstr>
      <vt:lpstr>对数透视原理 </vt:lpstr>
      <vt:lpstr>对数透视原理 </vt:lpstr>
      <vt:lpstr>对数透视原理 </vt:lpstr>
      <vt:lpstr>对数透视原理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名称由来</vt:lpstr>
      <vt:lpstr>PowerPoint 演示文稿</vt:lpstr>
      <vt:lpstr>另一种表示方法</vt:lpstr>
      <vt:lpstr>约哈里之窗告诉我们</vt:lpstr>
      <vt:lpstr>PowerPoint 演示文稿</vt:lpstr>
      <vt:lpstr>约哈里窗的应用</vt:lpstr>
      <vt:lpstr>约哈里窗的应用</vt:lpstr>
      <vt:lpstr>约哈里窗的应用</vt:lpstr>
      <vt:lpstr>课外练习：如何了解自己</vt:lpstr>
      <vt:lpstr>用约哈里窗户分析自己</vt:lpstr>
      <vt:lpstr>PowerPoint 演示文稿</vt:lpstr>
      <vt:lpstr>6.2 信息交流模式</vt:lpstr>
      <vt:lpstr>6.2.1 信息交流模式概述</vt:lpstr>
      <vt:lpstr>PowerPoint 演示文稿</vt:lpstr>
      <vt:lpstr>6.2.2 信息交流的“栈”模式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案例引入</vt:lpstr>
      <vt:lpstr>6.3.1 网络信息交流模式</vt:lpstr>
      <vt:lpstr>6.3.1 网络信息交流模式</vt:lpstr>
      <vt:lpstr>网络信息交流的模式及特点</vt:lpstr>
      <vt:lpstr>网络信息交流的模式及特点</vt:lpstr>
      <vt:lpstr>网络信息交流的模式及特点</vt:lpstr>
      <vt:lpstr>网络信息交流的模式及特点</vt:lpstr>
      <vt:lpstr>网络信息交流的模式及特点</vt:lpstr>
      <vt:lpstr>6.3.2六度分离理论与社交网络</vt:lpstr>
      <vt:lpstr>六度分离(six degrees of separation)理论的创始人 </vt:lpstr>
      <vt:lpstr> “六度分离”理论的实验证明 你和特朗普相隔不过6人 </vt:lpstr>
      <vt:lpstr>PowerPoint 演示文稿</vt:lpstr>
      <vt:lpstr>PowerPoint 演示文稿</vt:lpstr>
      <vt:lpstr>PowerPoint 演示文稿</vt:lpstr>
      <vt:lpstr>PowerPoint 演示文稿</vt:lpstr>
      <vt:lpstr>PowerPoint 演示文稿</vt:lpstr>
      <vt:lpstr>数学科学界的小世界---Erdos数(Erdos number)</vt:lpstr>
      <vt:lpstr>数学科学界的小世界---Erdos数(Casper Goffman)</vt:lpstr>
      <vt:lpstr>数学科学界的小世界---Erdos数(Casper Goffman)</vt:lpstr>
      <vt:lpstr>电影小世界实验--- Bacon数 </vt:lpstr>
      <vt:lpstr>小世界实验--- Bacon数</vt:lpstr>
      <vt:lpstr>小世界实验--- Bacon数</vt:lpstr>
      <vt:lpstr>小世界实验--- Bacon数</vt:lpstr>
      <vt:lpstr>六度分离理论应用</vt:lpstr>
      <vt:lpstr>PowerPoint 演示文稿</vt:lpstr>
      <vt:lpstr>思考题</vt:lpstr>
      <vt:lpstr>阅读材料</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lenovo</cp:lastModifiedBy>
  <cp:revision>249</cp:revision>
  <dcterms:created xsi:type="dcterms:W3CDTF">2017-12-12T11:46:28Z</dcterms:created>
  <dcterms:modified xsi:type="dcterms:W3CDTF">2020-12-17T00:49:17Z</dcterms:modified>
</cp:coreProperties>
</file>